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68" r:id="rId4"/>
    <p:sldId id="290" r:id="rId5"/>
    <p:sldId id="275" r:id="rId6"/>
    <p:sldId id="274" r:id="rId7"/>
    <p:sldId id="276" r:id="rId8"/>
    <p:sldId id="277" r:id="rId9"/>
    <p:sldId id="278" r:id="rId10"/>
    <p:sldId id="279" r:id="rId11"/>
    <p:sldId id="282" r:id="rId12"/>
    <p:sldId id="281" r:id="rId13"/>
    <p:sldId id="28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4" r:id="rId22"/>
    <p:sldId id="291" r:id="rId23"/>
    <p:sldId id="292" r:id="rId24"/>
    <p:sldId id="272" r:id="rId25"/>
    <p:sldId id="273" r:id="rId26"/>
    <p:sldId id="25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C8A0C8-06D6-4E6A-B6A8-3062679A3863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49FA79-6CD8-43DC-BE03-B3D1CAE00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8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69F455-B8C5-4144-BA0E-14C87EEDCF6C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3F008E-CB1F-41B6-A73D-615D99B4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D2CD9C-1EBB-4D4D-81AA-B05C8E84186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4864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7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49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6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sz="1200" i="0" dirty="0" smtClean="0">
                <a:latin typeface="Maiandra GD" pitchFamily="34" charset="0"/>
                <a:cs typeface="Times New Roman" pitchFamily="18" charset="0"/>
              </a:rPr>
              <a:t>*</a:t>
            </a:r>
            <a:r>
              <a:rPr lang="en-US" sz="1200" i="1" dirty="0" smtClean="0">
                <a:latin typeface="Maiandra GD" pitchFamily="34" charset="0"/>
                <a:cs typeface="Times New Roman" pitchFamily="18" charset="0"/>
              </a:rPr>
              <a:t>Remember how angry they were about taxation without representation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974C8-C9C4-47E7-AD04-D59C5CC52A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71951F-1E91-4879-94BB-76984D7E2DBD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3326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36CA0-CA12-4117-95E9-B1CF031FA2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9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36CA0-CA12-4117-95E9-B1CF031FA2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22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E99213-4BE8-472B-ABA0-B2F223ED404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0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B5833-18CB-458A-A15F-62CA88669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524000"/>
            <a:ext cx="533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9718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BB24-CDD7-4CFB-92AF-AB08BECD5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9222-E87C-4E83-80F0-344E54E92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63D37-0AA7-46BF-961D-38E5BBD5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038600" cy="210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0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14788"/>
            <a:ext cx="4038600" cy="211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14788"/>
            <a:ext cx="4038600" cy="211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E3C7-4888-4FCA-A432-5512A136E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729B-E24A-4A07-924C-DC1397268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9393-A7A1-436B-9D61-0BE9AAC41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BAAC-5790-4A35-9953-98414925C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3C79-A046-4879-A7A0-8C4750B68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F81-360B-4D6D-B7C9-FD33D1F89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01367-E6DB-4451-91CA-1CFA2029F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D5721-CB37-4D25-84B7-5CE16A9FE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A340-468A-4A3A-86D5-56A3B9BD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645A197-CD60-4018-99A7-D7C7FC6B9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524000"/>
            <a:ext cx="6172200" cy="20574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latin typeface="Maiandra GD" pitchFamily="34" charset="0"/>
                <a:cs typeface="Times New Roman" pitchFamily="18" charset="0"/>
              </a:rPr>
              <a:t>The Articles of Confederation</a:t>
            </a: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3581400" y="4114800"/>
            <a:ext cx="5334000" cy="17526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aiandra GD" pitchFamily="34" charset="0"/>
                <a:cs typeface="Times New Roman" pitchFamily="18" charset="0"/>
              </a:rPr>
              <a:t>1777-1787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Articles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decided there would be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equal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representation – each state gets the same number of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votes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(1).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Because…they wanted each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to have equal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power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States could determine how many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representatives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they were able to send.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Maiandra GD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#4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How will representatives be selected?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They decided there would be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indirect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elections, and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representatives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would be chosen by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government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officials.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Because…they didn’t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trust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the average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citizen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to make the right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choice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Most of the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power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was in the hands of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officials.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#5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How long will representatives serve?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They decided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representatives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would serve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one year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terms.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Because…they were trying to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prevent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tyranny and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corruption.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#6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How will laws be passed?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They decided that at least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nine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of the 13 states must approve a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law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for it to be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passed.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Because…they believed that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laws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would only be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effective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with strong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support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from the states.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#7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How will the government raise money?  Why?</a:t>
            </a:r>
          </a:p>
          <a:p>
            <a:endParaRPr lang="en-US" dirty="0" smtClean="0">
              <a:latin typeface="Maiandra G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They decided that they would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ask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the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for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money.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Because…they didn’t want the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national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government to have a lot of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power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when it came to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taxing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– they would rather rely on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support.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#8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How will the national government’s powers be limited?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6019800"/>
          </a:xfrm>
        </p:spPr>
        <p:txBody>
          <a:bodyPr/>
          <a:lstStyle/>
          <a:p>
            <a:pPr algn="ctr">
              <a:buNone/>
            </a:pPr>
            <a:r>
              <a:rPr lang="en-US" sz="4000" b="1" u="sng" dirty="0" smtClean="0">
                <a:latin typeface="Maiandra GD" pitchFamily="34" charset="0"/>
                <a:cs typeface="Times New Roman" pitchFamily="18" charset="0"/>
              </a:rPr>
              <a:t>After the American Revolution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States organized their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governments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and adopted their own state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constitutions.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But,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Americans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needed to establish their own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national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government now that they were no longer under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British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rule.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Americans wanted the country to be a </a:t>
            </a:r>
            <a:r>
              <a:rPr lang="en-US" sz="3600" u="sng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republic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.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A republic is a government with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elected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representatives. </a:t>
            </a:r>
            <a:endParaRPr lang="en-US" sz="2800" dirty="0" smtClean="0">
              <a:latin typeface="Maiandra G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876800"/>
          </a:xfrm>
        </p:spPr>
        <p:txBody>
          <a:bodyPr/>
          <a:lstStyle/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They decided that the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national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government’s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powers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would be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limited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by state powers – the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states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would be more powerful than the national government.</a:t>
            </a:r>
          </a:p>
          <a:p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Because…they wanted to prioritize state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needs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over national needs, and again, they wanted to prevent 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tyranny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in the</a:t>
            </a:r>
            <a:r>
              <a:rPr lang="en-US" sz="3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national </a:t>
            </a: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government.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Maiandra GD" pitchFamily="34" charset="0"/>
                <a:cs typeface="Times New Roman" pitchFamily="18" charset="0"/>
              </a:rPr>
              <a:t>In summary, the Articles of Confederation called for: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6482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limited 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central (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national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) government.</a:t>
            </a:r>
          </a:p>
          <a:p>
            <a:pPr eaLnBrk="1" hangingPunct="1"/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One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branch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legislature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called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Congress. </a:t>
            </a:r>
          </a:p>
          <a:p>
            <a:pPr eaLnBrk="1" hangingPunct="1"/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No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executive, 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chief executive, king, or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president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No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national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courts.</a:t>
            </a:r>
          </a:p>
          <a:p>
            <a:pPr eaLnBrk="1" hangingPunct="1"/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All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states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would have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equal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representatives AND one single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vote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9 states had to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agree 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before a bill became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law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All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13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states had to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ratify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the Articles (1781).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Maiandra GD" pitchFamily="34" charset="0"/>
                <a:cs typeface="Times New Roman" pitchFamily="18" charset="0"/>
              </a:rPr>
              <a:t>According to the Articles, the national government can/did: 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Create a plan of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government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–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The Articles of Confederation.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Negotiate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treaties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especially the Treaty of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Paris 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of 1783; successfully ending the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American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Revolution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Declare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war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57200"/>
            <a:ext cx="8229600" cy="947738"/>
            <a:chOff x="0" y="65324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65324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6200" y="65324"/>
              <a:ext cx="8131175" cy="905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Successes</a:t>
              </a:r>
              <a:r>
                <a:rPr lang="en-US" sz="3600" b="1" dirty="0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  </a:t>
              </a:r>
              <a:endParaRPr lang="en-US" sz="3600" b="1" dirty="0">
                <a:solidFill>
                  <a:schemeClr val="tx1"/>
                </a:solidFill>
                <a:latin typeface="Maiandra GD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Maiandra GD" pitchFamily="34" charset="0"/>
                <a:cs typeface="Times New Roman" pitchFamily="18" charset="0"/>
              </a:rPr>
              <a:t>According to the Articles, the national government can/did: 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Make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peace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Create new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land 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policies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Run the national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postal 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office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Conduct foreign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relations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with other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countries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&amp; Native Americans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457200"/>
            <a:ext cx="8229600" cy="947738"/>
            <a:chOff x="0" y="65324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65324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6200" y="65324"/>
              <a:ext cx="8131175" cy="905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Successes (</a:t>
              </a:r>
              <a:r>
                <a:rPr lang="en-US" sz="4400" b="1" dirty="0" err="1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Con’t</a:t>
              </a:r>
              <a:r>
                <a:rPr lang="en-US" sz="4400" b="1" dirty="0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)</a:t>
              </a:r>
              <a:r>
                <a:rPr lang="en-US" sz="3600" b="1" dirty="0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  </a:t>
              </a:r>
              <a:endParaRPr lang="en-US" sz="3600" b="1" dirty="0">
                <a:solidFill>
                  <a:schemeClr val="tx1"/>
                </a:solidFill>
                <a:latin typeface="Maiandra GD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marL="112713" indent="-112713">
              <a:buFontTx/>
              <a:buNone/>
            </a:pPr>
            <a:r>
              <a:rPr lang="en-US" sz="3600" dirty="0" smtClean="0">
                <a:latin typeface="Maiandra GD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Maiandra GD" pitchFamily="34" charset="0"/>
                <a:cs typeface="Times New Roman" pitchFamily="18" charset="0"/>
              </a:rPr>
              <a:t>According to the Articles of Confederation, the national government had almost no power. It could NOT: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regulate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trade 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amongst the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states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amend (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change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) the Articles unless all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13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 states gave its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consent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force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citizens 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to join the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army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 nor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pay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 for it;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pass a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law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 unless </a:t>
            </a:r>
            <a:r>
              <a:rPr lang="en-US" sz="3200" b="1" dirty="0" smtClean="0">
                <a:latin typeface="Maiandra GD" pitchFamily="34" charset="0"/>
                <a:cs typeface="Times New Roman" pitchFamily="18" charset="0"/>
              </a:rPr>
              <a:t>nine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 states </a:t>
            </a:r>
            <a:r>
              <a:rPr lang="en-US" sz="32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voted </a:t>
            </a:r>
            <a:r>
              <a:rPr lang="en-US" sz="3200" dirty="0" smtClean="0">
                <a:latin typeface="Maiandra GD" pitchFamily="34" charset="0"/>
                <a:cs typeface="Times New Roman" pitchFamily="18" charset="0"/>
              </a:rPr>
              <a:t>for it;</a:t>
            </a:r>
          </a:p>
          <a:p>
            <a:endParaRPr lang="en-US" dirty="0" smtClean="0">
              <a:latin typeface="Maiandra GD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33400" y="381000"/>
            <a:ext cx="8229600" cy="1023938"/>
            <a:chOff x="0" y="-163234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-163234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0" y="-87048"/>
              <a:ext cx="8131175" cy="92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Weaknesses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373563"/>
          </a:xfrm>
        </p:spPr>
        <p:txBody>
          <a:bodyPr/>
          <a:lstStyle/>
          <a:p>
            <a:pPr marL="0" lvl="1" indent="0">
              <a:buNone/>
            </a:pPr>
            <a:r>
              <a:rPr lang="en-US" sz="3000" b="1" dirty="0" smtClean="0">
                <a:latin typeface="Maiandra GD" pitchFamily="34" charset="0"/>
                <a:cs typeface="Times New Roman" pitchFamily="18" charset="0"/>
              </a:rPr>
              <a:t>According to the Articles of Confederation, the national government had almost no power. It could NOT: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collect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taxes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. They had to ask the states for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money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to pay for the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army 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and war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debts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; and each state had their own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currency 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- confusing.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And…each state had one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vote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in Congress. State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population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did not matter, although larger, more populated states believed that they should have </a:t>
            </a:r>
            <a:r>
              <a:rPr lang="en-US" sz="30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more</a:t>
            </a:r>
            <a:r>
              <a:rPr lang="en-US" sz="3000" dirty="0" smtClean="0">
                <a:latin typeface="Maiandra GD" pitchFamily="34" charset="0"/>
                <a:cs typeface="Times New Roman" pitchFamily="18" charset="0"/>
              </a:rPr>
              <a:t> votes.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533400" y="152400"/>
            <a:ext cx="8229600" cy="1023938"/>
            <a:chOff x="0" y="-315606"/>
            <a:chExt cx="8229600" cy="1023750"/>
          </a:xfrm>
        </p:grpSpPr>
        <p:sp>
          <p:nvSpPr>
            <p:cNvPr id="5" name="Rounded Rectangle 4"/>
            <p:cNvSpPr/>
            <p:nvPr/>
          </p:nvSpPr>
          <p:spPr>
            <a:xfrm>
              <a:off x="0" y="-315606"/>
              <a:ext cx="8229600" cy="1023750"/>
            </a:xfrm>
            <a:prstGeom prst="roundRect">
              <a:avLst/>
            </a:prstGeom>
            <a:solidFill>
              <a:srgbClr val="CC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6200" y="-315606"/>
              <a:ext cx="8131175" cy="925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400" b="1" dirty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Weaknesses </a:t>
              </a:r>
              <a:r>
                <a:rPr lang="en-US" sz="4400" b="1" dirty="0" smtClean="0">
                  <a:solidFill>
                    <a:schemeClr val="tx1"/>
                  </a:solidFill>
                  <a:latin typeface="Maiandra GD" pitchFamily="34" charset="0"/>
                  <a:cs typeface="Times New Roman" pitchFamily="18" charset="0"/>
                </a:rPr>
                <a:t>(Cont’d)</a:t>
              </a:r>
              <a:endParaRPr lang="en-US" sz="4400" b="1" dirty="0">
                <a:solidFill>
                  <a:schemeClr val="tx1"/>
                </a:solidFill>
                <a:latin typeface="Maiandra GD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Maiandra GD" pitchFamily="34" charset="0"/>
                <a:cs typeface="Times New Roman" pitchFamily="18" charset="0"/>
              </a:rPr>
              <a:t>To Rewrite or Not to Rewrite? That is the question…</a:t>
            </a:r>
          </a:p>
        </p:txBody>
      </p:sp>
      <p:pic>
        <p:nvPicPr>
          <p:cNvPr id="11267" name="Picture 5" descr="george_washington_raise_sword_hg_cl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0400" y="3124200"/>
            <a:ext cx="2505075" cy="3333750"/>
          </a:xfrm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57200" y="1828800"/>
            <a:ext cx="7848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By 1786,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chaos 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ensued. The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economy 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was in trouble, states were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quarreling 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over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boundary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 lines &amp;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rebellions 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in Massachusetts (Shay’s Rebellion) demonstrated the government’s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inability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 to maintain law &amp;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order.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In 1787, Alexander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Hamilton 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organized a meeting of the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Continental 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Congress in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 Philadelphia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. It was time to make some changes to the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Articles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. It was at this meeting that the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delegates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 threw out the Articles &amp; developed the </a:t>
            </a:r>
            <a:r>
              <a:rPr lang="en-US" sz="26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Constitution</a:t>
            </a:r>
            <a:r>
              <a:rPr lang="en-US" sz="2600" dirty="0" smtClean="0">
                <a:latin typeface="Maiandra GD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The </a:t>
            </a:r>
            <a:r>
              <a:rPr lang="en-US" sz="3400" b="1" dirty="0" smtClean="0">
                <a:latin typeface="Maiandra GD" pitchFamily="34" charset="0"/>
                <a:cs typeface="Times New Roman" pitchFamily="18" charset="0"/>
              </a:rPr>
              <a:t>Articles of </a:t>
            </a:r>
            <a:r>
              <a:rPr lang="en-US" sz="3400" b="1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Confederation</a:t>
            </a:r>
            <a:r>
              <a:rPr lang="en-US" sz="3400" b="1" dirty="0" smtClean="0">
                <a:latin typeface="Maiandra GD" pitchFamily="34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(a plan for government) were sent to the states (colonies) in 1777 for approval. These articles were America’s first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constitution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.</a:t>
            </a:r>
          </a:p>
          <a:p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Ratification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 was delayed until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1781 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because of western settlement disputes amongst the states.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762000"/>
            <a:ext cx="633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Maiandra GD" pitchFamily="34" charset="0"/>
                <a:cs typeface="Times New Roman" pitchFamily="18" charset="0"/>
              </a:rPr>
              <a:t>After the American Revolution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73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Leaders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met to decide what this new plan of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government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should look like, and in their discussions, they had 8 very important questions to answer…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838200"/>
            <a:ext cx="633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latin typeface="Maiandra GD" pitchFamily="34" charset="0"/>
                <a:cs typeface="Times New Roman" pitchFamily="18" charset="0"/>
              </a:rPr>
              <a:t>After the American Revolution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#1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Which level of government should have the most power, state or national?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495800"/>
          </a:xfrm>
        </p:spPr>
        <p:txBody>
          <a:bodyPr/>
          <a:lstStyle/>
          <a:p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Most Americans favored a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weak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 central government and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strong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 independent states.</a:t>
            </a:r>
          </a:p>
          <a:p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Because…people were reluctant to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replace 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one powerful government with another (fear of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tyranny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)</a:t>
            </a:r>
          </a:p>
          <a:p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Each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state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 kept, “its sovereignty,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freedom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, and </a:t>
            </a:r>
            <a:r>
              <a:rPr lang="en-US" sz="3400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independence</a:t>
            </a:r>
            <a:r>
              <a:rPr lang="en-US" sz="3400" dirty="0" smtClean="0">
                <a:latin typeface="Maiandra GD" pitchFamily="34" charset="0"/>
                <a:cs typeface="Times New Roman" pitchFamily="18" charset="0"/>
              </a:rPr>
              <a:t>”.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#2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Which branches will be included?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373563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The decided on a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unicameral 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(one house) legislature – just one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lawmaking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group.</a:t>
            </a:r>
          </a:p>
          <a:p>
            <a:r>
              <a:rPr lang="en-US" dirty="0" smtClean="0">
                <a:latin typeface="Maiandra GD" pitchFamily="34" charset="0"/>
                <a:cs typeface="Times New Roman" pitchFamily="18" charset="0"/>
              </a:rPr>
              <a:t>Because…they didn’t want a large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national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government.</a:t>
            </a:r>
          </a:p>
          <a:p>
            <a:pPr eaLnBrk="1" hangingPunct="1"/>
            <a:r>
              <a:rPr lang="en-US" dirty="0" smtClean="0">
                <a:latin typeface="Maiandra GD" pitchFamily="34" charset="0"/>
                <a:cs typeface="Times New Roman" pitchFamily="18" charset="0"/>
              </a:rPr>
              <a:t>This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one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branch legislature would be called </a:t>
            </a:r>
            <a:r>
              <a:rPr lang="en-US" b="1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Congress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latin typeface="Maiandra GD" pitchFamily="34" charset="0"/>
                <a:cs typeface="Times New Roman" pitchFamily="18" charset="0"/>
              </a:rPr>
              <a:t>There would be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NO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 executive, chief executive,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King, </a:t>
            </a:r>
            <a:r>
              <a:rPr lang="en-US" dirty="0" smtClean="0">
                <a:latin typeface="Maiandra GD" pitchFamily="34" charset="0"/>
                <a:cs typeface="Times New Roman" pitchFamily="18" charset="0"/>
              </a:rPr>
              <a:t>or President (again, fear of </a:t>
            </a:r>
            <a:r>
              <a:rPr lang="en-US" dirty="0" smtClean="0">
                <a:solidFill>
                  <a:srgbClr val="FFFF00"/>
                </a:solidFill>
                <a:latin typeface="Maiandra GD" pitchFamily="34" charset="0"/>
                <a:cs typeface="Times New Roman" pitchFamily="18" charset="0"/>
              </a:rPr>
              <a:t>tyranny).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73563"/>
          </a:xfrm>
        </p:spPr>
        <p:txBody>
          <a:bodyPr/>
          <a:lstStyle/>
          <a:p>
            <a:pPr algn="ctr">
              <a:buNone/>
            </a:pPr>
            <a:endParaRPr lang="en-US" sz="2400" dirty="0" smtClean="0">
              <a:latin typeface="Maiandra GD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Maiandra GD" pitchFamily="34" charset="0"/>
                <a:cs typeface="Times New Roman" pitchFamily="18" charset="0"/>
              </a:rPr>
              <a:t>Question #3</a:t>
            </a:r>
          </a:p>
          <a:p>
            <a:pPr>
              <a:buNone/>
            </a:pPr>
            <a:endParaRPr lang="en-US" sz="4400" b="1" dirty="0" smtClean="0">
              <a:latin typeface="Maiandra GD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Maiandra GD" pitchFamily="34" charset="0"/>
                <a:cs typeface="Times New Roman" pitchFamily="18" charset="0"/>
              </a:rPr>
              <a:t>How will states be represented in the legislative branch?  Why?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968</Words>
  <Application>Microsoft Office PowerPoint</Application>
  <PresentationFormat>On-screen Show (4:3)</PresentationFormat>
  <Paragraphs>127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Maiandra GD</vt:lpstr>
      <vt:lpstr>Times New Roman</vt:lpstr>
      <vt:lpstr>Wingdings</vt:lpstr>
      <vt:lpstr>Office Theme</vt:lpstr>
      <vt:lpstr>The Articles of Confederation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summary, the Articles of Confederation called for:</vt:lpstr>
      <vt:lpstr>PowerPoint Presentation</vt:lpstr>
      <vt:lpstr>PowerPoint Presentation</vt:lpstr>
      <vt:lpstr>PowerPoint Presentation</vt:lpstr>
      <vt:lpstr>PowerPoint Presentation</vt:lpstr>
      <vt:lpstr>To Rewrite or Not to Rewrite? That is the question…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Parchment</dc:title>
  <dc:creator>eclipse</dc:creator>
  <cp:lastModifiedBy>mdyer2</cp:lastModifiedBy>
  <cp:revision>55</cp:revision>
  <dcterms:created xsi:type="dcterms:W3CDTF">2007-05-14T17:09:57Z</dcterms:created>
  <dcterms:modified xsi:type="dcterms:W3CDTF">2015-10-20T14:05:56Z</dcterms:modified>
</cp:coreProperties>
</file>