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73" r:id="rId6"/>
    <p:sldId id="260" r:id="rId7"/>
    <p:sldId id="262" r:id="rId8"/>
    <p:sldId id="264" r:id="rId9"/>
    <p:sldId id="265" r:id="rId10"/>
    <p:sldId id="271" r:id="rId11"/>
    <p:sldId id="27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B5F3DC0E-6BC3-4B41-B698-F495C912F1C3}" type="datetimeFigureOut">
              <a:rPr lang="en-US" smtClean="0"/>
              <a:t>2/17/2016</a:t>
            </a:fld>
            <a:endParaRPr lang="en-US"/>
          </a:p>
        </p:txBody>
      </p:sp>
      <p:sp>
        <p:nvSpPr>
          <p:cNvPr id="5" name="Footer Placeholder 4"/>
          <p:cNvSpPr>
            <a:spLocks noGrp="1"/>
          </p:cNvSpPr>
          <p:nvPr>
            <p:ph type="ftr" sz="quarter" idx="11"/>
          </p:nvPr>
        </p:nvSpPr>
        <p:spPr>
          <a:xfrm>
            <a:off x="1921934" y="5054602"/>
            <a:ext cx="4064860" cy="279400"/>
          </a:xfrm>
        </p:spPr>
        <p:txBody>
          <a:bodyPr/>
          <a:lstStyle/>
          <a:p>
            <a:endParaRPr lang="en-US"/>
          </a:p>
        </p:txBody>
      </p:sp>
      <p:sp>
        <p:nvSpPr>
          <p:cNvPr id="6" name="Slide Number Placeholder 5"/>
          <p:cNvSpPr>
            <a:spLocks noGrp="1"/>
          </p:cNvSpPr>
          <p:nvPr>
            <p:ph type="sldNum" sz="quarter" idx="12"/>
          </p:nvPr>
        </p:nvSpPr>
        <p:spPr>
          <a:xfrm>
            <a:off x="6817317" y="5054602"/>
            <a:ext cx="413483" cy="279400"/>
          </a:xfrm>
        </p:spPr>
        <p:txBody>
          <a:bodyPr/>
          <a:lstStyle/>
          <a:p>
            <a:fld id="{0CA52B2F-F468-48DF-AC63-A966A004FE41}" type="slidenum">
              <a:rPr lang="en-US" smtClean="0"/>
              <a:t>‹#›</a:t>
            </a:fld>
            <a:endParaRPr lang="en-US"/>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7544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3DC0E-6BC3-4B41-B698-F495C912F1C3}"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A52B2F-F468-48DF-AC63-A966A004FE41}" type="slidenum">
              <a:rPr lang="en-US" smtClean="0"/>
              <a:t>‹#›</a:t>
            </a:fld>
            <a:endParaRPr lang="en-US"/>
          </a:p>
        </p:txBody>
      </p:sp>
    </p:spTree>
    <p:extLst>
      <p:ext uri="{BB962C8B-B14F-4D97-AF65-F5344CB8AC3E}">
        <p14:creationId xmlns:p14="http://schemas.microsoft.com/office/powerpoint/2010/main" val="2993792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F3DC0E-6BC3-4B41-B698-F495C912F1C3}"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52B2F-F468-48DF-AC63-A966A004FE41}" type="slidenum">
              <a:rPr lang="en-US" smtClean="0"/>
              <a:t>‹#›</a:t>
            </a:fld>
            <a:endParaRPr lang="en-US"/>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62664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F3DC0E-6BC3-4B41-B698-F495C912F1C3}"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52B2F-F468-48DF-AC63-A966A004FE41}" type="slidenum">
              <a:rPr lang="en-US" smtClean="0"/>
              <a:t>‹#›</a:t>
            </a:fld>
            <a:endParaRPr lang="en-US"/>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52583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F3DC0E-6BC3-4B41-B698-F495C912F1C3}"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52B2F-F468-48DF-AC63-A966A004FE41}" type="slidenum">
              <a:rPr lang="en-US" smtClean="0"/>
              <a:t>‹#›</a:t>
            </a:fld>
            <a:endParaRPr lang="en-US"/>
          </a:p>
        </p:txBody>
      </p:sp>
    </p:spTree>
    <p:extLst>
      <p:ext uri="{BB962C8B-B14F-4D97-AF65-F5344CB8AC3E}">
        <p14:creationId xmlns:p14="http://schemas.microsoft.com/office/powerpoint/2010/main" val="5089114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F3DC0E-6BC3-4B41-B698-F495C912F1C3}"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52B2F-F468-48DF-AC63-A966A004FE41}" type="slidenum">
              <a:rPr lang="en-US" smtClean="0"/>
              <a:t>‹#›</a:t>
            </a:fld>
            <a:endParaRPr lang="en-US"/>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067960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smtClean="0"/>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F3DC0E-6BC3-4B41-B698-F495C912F1C3}"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52B2F-F468-48DF-AC63-A966A004FE41}" type="slidenum">
              <a:rPr lang="en-US" smtClean="0"/>
              <a:t>‹#›</a:t>
            </a:fld>
            <a:endParaRPr lang="en-US"/>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125395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3DC0E-6BC3-4B41-B698-F495C912F1C3}"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52B2F-F468-48DF-AC63-A966A004FE41}" type="slidenum">
              <a:rPr lang="en-US" smtClean="0"/>
              <a:t>‹#›</a:t>
            </a:fld>
            <a:endParaRPr lang="en-US"/>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553469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3DC0E-6BC3-4B41-B698-F495C912F1C3}"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52B2F-F468-48DF-AC63-A966A004FE41}" type="slidenum">
              <a:rPr lang="en-US" smtClean="0"/>
              <a:t>‹#›</a:t>
            </a:fld>
            <a:endParaRPr lang="en-US"/>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59333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3DC0E-6BC3-4B41-B698-F495C912F1C3}"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52B2F-F468-48DF-AC63-A966A004FE41}" type="slidenum">
              <a:rPr lang="en-US" smtClean="0"/>
              <a:t>‹#›</a:t>
            </a:fld>
            <a:endParaRPr lang="en-US"/>
          </a:p>
        </p:txBody>
      </p:sp>
    </p:spTree>
    <p:extLst>
      <p:ext uri="{BB962C8B-B14F-4D97-AF65-F5344CB8AC3E}">
        <p14:creationId xmlns:p14="http://schemas.microsoft.com/office/powerpoint/2010/main" val="4131236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F3DC0E-6BC3-4B41-B698-F495C912F1C3}"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A52B2F-F468-48DF-AC63-A966A004FE41}" type="slidenum">
              <a:rPr lang="en-US" smtClean="0"/>
              <a:t>‹#›</a:t>
            </a:fld>
            <a:endParaRPr lang="en-US"/>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05528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F3DC0E-6BC3-4B41-B698-F495C912F1C3}"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A52B2F-F468-48DF-AC63-A966A004FE41}" type="slidenum">
              <a:rPr lang="en-US" smtClean="0"/>
              <a:t>‹#›</a:t>
            </a:fld>
            <a:endParaRPr lang="en-US"/>
          </a:p>
        </p:txBody>
      </p:sp>
    </p:spTree>
    <p:extLst>
      <p:ext uri="{BB962C8B-B14F-4D97-AF65-F5344CB8AC3E}">
        <p14:creationId xmlns:p14="http://schemas.microsoft.com/office/powerpoint/2010/main" val="704509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F3DC0E-6BC3-4B41-B698-F495C912F1C3}" type="datetimeFigureOut">
              <a:rPr lang="en-US" smtClean="0"/>
              <a:t>2/17/2016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A52B2F-F468-48DF-AC63-A966A004FE41}" type="slidenum">
              <a:rPr lang="en-US" smtClean="0"/>
              <a:t>‹#›</a:t>
            </a:fld>
            <a:endParaRPr lang="en-US"/>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42550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F3DC0E-6BC3-4B41-B698-F495C912F1C3}" type="datetimeFigureOut">
              <a:rPr lang="en-US" smtClean="0"/>
              <a:t>2/17/2016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A52B2F-F468-48DF-AC63-A966A004FE41}" type="slidenum">
              <a:rPr lang="en-US" smtClean="0"/>
              <a:t>‹#›</a:t>
            </a:fld>
            <a:endParaRPr lang="en-US"/>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36523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F3DC0E-6BC3-4B41-B698-F495C912F1C3}" type="datetimeFigureOut">
              <a:rPr lang="en-US" smtClean="0"/>
              <a:t>2/17/2016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A52B2F-F468-48DF-AC63-A966A004FE41}" type="slidenum">
              <a:rPr lang="en-US" smtClean="0"/>
              <a:t>‹#›</a:t>
            </a:fld>
            <a:endParaRPr lang="en-US"/>
          </a:p>
        </p:txBody>
      </p:sp>
    </p:spTree>
    <p:extLst>
      <p:ext uri="{BB962C8B-B14F-4D97-AF65-F5344CB8AC3E}">
        <p14:creationId xmlns:p14="http://schemas.microsoft.com/office/powerpoint/2010/main" val="289821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3DC0E-6BC3-4B41-B698-F495C912F1C3}"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A52B2F-F468-48DF-AC63-A966A004FE41}" type="slidenum">
              <a:rPr lang="en-US" smtClean="0"/>
              <a:t>‹#›</a:t>
            </a:fld>
            <a:endParaRPr lang="en-US"/>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516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3DC0E-6BC3-4B41-B698-F495C912F1C3}"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A52B2F-F468-48DF-AC63-A966A004FE41}" type="slidenum">
              <a:rPr lang="en-US" smtClean="0"/>
              <a:t>‹#›</a:t>
            </a:fld>
            <a:endParaRPr lang="en-US"/>
          </a:p>
        </p:txBody>
      </p:sp>
    </p:spTree>
    <p:extLst>
      <p:ext uri="{BB962C8B-B14F-4D97-AF65-F5344CB8AC3E}">
        <p14:creationId xmlns:p14="http://schemas.microsoft.com/office/powerpoint/2010/main" val="3151677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5F3DC0E-6BC3-4B41-B698-F495C912F1C3}" type="datetimeFigureOut">
              <a:rPr lang="en-US" smtClean="0"/>
              <a:t>2/17/2016</a:t>
            </a:fld>
            <a:endParaRPr lang="en-US"/>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CA52B2F-F468-48DF-AC63-A966A004FE41}" type="slidenum">
              <a:rPr lang="en-US" smtClean="0"/>
              <a:t>‹#›</a:t>
            </a:fld>
            <a:endParaRPr lang="en-US"/>
          </a:p>
        </p:txBody>
      </p:sp>
    </p:spTree>
    <p:extLst>
      <p:ext uri="{BB962C8B-B14F-4D97-AF65-F5344CB8AC3E}">
        <p14:creationId xmlns:p14="http://schemas.microsoft.com/office/powerpoint/2010/main" val="25215060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1811863"/>
            <a:ext cx="5867400" cy="1515533"/>
          </a:xfrm>
        </p:spPr>
        <p:txBody>
          <a:bodyPr/>
          <a:lstStyle/>
          <a:p>
            <a:r>
              <a:rPr lang="en-US" b="1" dirty="0" smtClean="0"/>
              <a:t>Constructed Response “How To”</a:t>
            </a:r>
            <a:endParaRPr lang="en-US" b="1" dirty="0"/>
          </a:p>
        </p:txBody>
      </p:sp>
      <p:sp>
        <p:nvSpPr>
          <p:cNvPr id="4" name="TextBox 3"/>
          <p:cNvSpPr txBox="1"/>
          <p:nvPr/>
        </p:nvSpPr>
        <p:spPr>
          <a:xfrm>
            <a:off x="2290367" y="3657600"/>
            <a:ext cx="4572000" cy="830997"/>
          </a:xfrm>
          <a:prstGeom prst="rect">
            <a:avLst/>
          </a:prstGeom>
          <a:noFill/>
        </p:spPr>
        <p:txBody>
          <a:bodyPr wrap="square" rtlCol="0">
            <a:spAutoFit/>
          </a:bodyPr>
          <a:lstStyle/>
          <a:p>
            <a:pPr algn="ctr"/>
            <a:r>
              <a:rPr lang="en-US" sz="2400" b="1" dirty="0" smtClean="0"/>
              <a:t>For the WWI Test on Monday, 02/29</a:t>
            </a:r>
            <a:endParaRPr lang="en-US" sz="2400" b="1" dirty="0"/>
          </a:p>
        </p:txBody>
      </p:sp>
    </p:spTree>
    <p:extLst>
      <p:ext uri="{BB962C8B-B14F-4D97-AF65-F5344CB8AC3E}">
        <p14:creationId xmlns:p14="http://schemas.microsoft.com/office/powerpoint/2010/main" val="2831438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433" y="859773"/>
            <a:ext cx="8229600" cy="1630362"/>
          </a:xfrm>
        </p:spPr>
        <p:txBody>
          <a:bodyPr>
            <a:normAutofit/>
          </a:bodyPr>
          <a:lstStyle/>
          <a:p>
            <a:pPr lvl="0"/>
            <a:r>
              <a:rPr lang="en-US" b="1" u="sng" dirty="0" smtClean="0"/>
              <a:t>Practice question step 5</a:t>
            </a:r>
            <a:r>
              <a:rPr lang="en-US" b="1" dirty="0" smtClean="0"/>
              <a:t>: Check your work!</a:t>
            </a:r>
            <a:endParaRPr lang="en-US" b="1" dirty="0"/>
          </a:p>
        </p:txBody>
      </p:sp>
      <p:sp>
        <p:nvSpPr>
          <p:cNvPr id="3" name="Content Placeholder 2"/>
          <p:cNvSpPr>
            <a:spLocks noGrp="1"/>
          </p:cNvSpPr>
          <p:nvPr>
            <p:ph idx="1"/>
          </p:nvPr>
        </p:nvSpPr>
        <p:spPr/>
        <p:txBody>
          <a:bodyPr>
            <a:normAutofit/>
          </a:bodyPr>
          <a:lstStyle/>
          <a:p>
            <a:pPr marL="0" indent="0">
              <a:buNone/>
            </a:pPr>
            <a:endParaRPr lang="en-US" dirty="0" smtClean="0"/>
          </a:p>
          <a:p>
            <a:r>
              <a:rPr lang="en-US" sz="3200" dirty="0" smtClean="0"/>
              <a:t>Make sure you answered the question. (Did I list, describe or explain my answer fully?)</a:t>
            </a:r>
            <a:endParaRPr lang="en-US" sz="3200" dirty="0"/>
          </a:p>
        </p:txBody>
      </p:sp>
    </p:spTree>
    <p:extLst>
      <p:ext uri="{BB962C8B-B14F-4D97-AF65-F5344CB8AC3E}">
        <p14:creationId xmlns:p14="http://schemas.microsoft.com/office/powerpoint/2010/main" val="23944608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u="sng" dirty="0" smtClean="0"/>
              <a:t>Reflection </a:t>
            </a:r>
            <a:endParaRPr lang="en-US" b="1" u="sng" dirty="0"/>
          </a:p>
        </p:txBody>
      </p:sp>
      <p:sp>
        <p:nvSpPr>
          <p:cNvPr id="6" name="Content Placeholder 5"/>
          <p:cNvSpPr>
            <a:spLocks noGrp="1"/>
          </p:cNvSpPr>
          <p:nvPr>
            <p:ph idx="1"/>
          </p:nvPr>
        </p:nvSpPr>
        <p:spPr/>
        <p:txBody>
          <a:bodyPr/>
          <a:lstStyle/>
          <a:p>
            <a:r>
              <a:rPr lang="en-US" sz="3200" dirty="0" smtClean="0"/>
              <a:t>Write one suggestion for yourself to remember as you write your WWI constructed responses.</a:t>
            </a:r>
          </a:p>
          <a:p>
            <a:pPr marL="0" indent="0">
              <a:buNone/>
            </a:pPr>
            <a:endParaRPr lang="en-US" sz="3200" dirty="0" smtClean="0"/>
          </a:p>
          <a:p>
            <a:pPr marL="0" indent="0">
              <a:buNone/>
            </a:pPr>
            <a:r>
              <a:rPr lang="en-US" dirty="0" smtClean="0"/>
              <a:t>PS: Don’t stress </a:t>
            </a:r>
            <a:r>
              <a:rPr lang="en-US" dirty="0" smtClean="0">
                <a:sym typeface="Wingdings" panose="05000000000000000000" pitchFamily="2" charset="2"/>
              </a:rPr>
              <a:t> If you can answer the practice question, you just answered an 11</a:t>
            </a:r>
            <a:r>
              <a:rPr lang="en-US" baseline="30000" dirty="0" smtClean="0">
                <a:sym typeface="Wingdings" panose="05000000000000000000" pitchFamily="2" charset="2"/>
              </a:rPr>
              <a:t>th</a:t>
            </a:r>
            <a:r>
              <a:rPr lang="en-US" dirty="0" smtClean="0">
                <a:sym typeface="Wingdings" panose="05000000000000000000" pitchFamily="2" charset="2"/>
              </a:rPr>
              <a:t> grade test question!</a:t>
            </a:r>
            <a:endParaRPr lang="en-US" dirty="0"/>
          </a:p>
        </p:txBody>
      </p:sp>
    </p:spTree>
    <p:extLst>
      <p:ext uri="{BB962C8B-B14F-4D97-AF65-F5344CB8AC3E}">
        <p14:creationId xmlns:p14="http://schemas.microsoft.com/office/powerpoint/2010/main" val="3450663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35327" y="739871"/>
            <a:ext cx="6798734" cy="706967"/>
          </a:xfrm>
        </p:spPr>
        <p:txBody>
          <a:bodyPr/>
          <a:lstStyle/>
          <a:p>
            <a:r>
              <a:rPr lang="en-US" b="1" dirty="0" smtClean="0"/>
              <a:t>Describe vs. Explain</a:t>
            </a:r>
            <a:endParaRPr lang="en-US" b="1" dirty="0"/>
          </a:p>
        </p:txBody>
      </p:sp>
      <p:sp>
        <p:nvSpPr>
          <p:cNvPr id="6" name="Text Placeholder 5"/>
          <p:cNvSpPr>
            <a:spLocks noGrp="1"/>
          </p:cNvSpPr>
          <p:nvPr>
            <p:ph type="body" idx="1"/>
          </p:nvPr>
        </p:nvSpPr>
        <p:spPr>
          <a:xfrm>
            <a:off x="325413" y="1635126"/>
            <a:ext cx="4040188" cy="639762"/>
          </a:xfrm>
        </p:spPr>
        <p:txBody>
          <a:bodyPr/>
          <a:lstStyle/>
          <a:p>
            <a:pPr algn="ctr"/>
            <a:r>
              <a:rPr lang="en-US" b="1" u="sng" dirty="0" smtClean="0"/>
              <a:t>Describe</a:t>
            </a:r>
            <a:endParaRPr lang="en-US" b="1" u="sng" dirty="0"/>
          </a:p>
        </p:txBody>
      </p:sp>
      <p:sp>
        <p:nvSpPr>
          <p:cNvPr id="7" name="Content Placeholder 6"/>
          <p:cNvSpPr>
            <a:spLocks noGrp="1"/>
          </p:cNvSpPr>
          <p:nvPr>
            <p:ph sz="half" idx="2"/>
          </p:nvPr>
        </p:nvSpPr>
        <p:spPr>
          <a:xfrm>
            <a:off x="607677" y="2463176"/>
            <a:ext cx="3690986" cy="3951288"/>
          </a:xfrm>
        </p:spPr>
        <p:txBody>
          <a:bodyPr>
            <a:normAutofit/>
          </a:bodyPr>
          <a:lstStyle/>
          <a:p>
            <a:r>
              <a:rPr lang="en-US" dirty="0" smtClean="0"/>
              <a:t>Uses </a:t>
            </a:r>
            <a:r>
              <a:rPr lang="en-US" u="sng" dirty="0" smtClean="0"/>
              <a:t>facts to thoroughly communicate knowledge.</a:t>
            </a:r>
          </a:p>
          <a:p>
            <a:r>
              <a:rPr lang="en-US" dirty="0" smtClean="0"/>
              <a:t>Example: Describe how Abraham Lincoln became President</a:t>
            </a:r>
            <a:endParaRPr lang="en-US" dirty="0"/>
          </a:p>
          <a:p>
            <a:pPr lvl="1"/>
            <a:r>
              <a:rPr lang="en-US" dirty="0" smtClean="0"/>
              <a:t>Abraham Lincoln won the Presidential Election of 1860 even though he was not on the ballot in southern states.</a:t>
            </a:r>
            <a:endParaRPr lang="en-US" dirty="0"/>
          </a:p>
        </p:txBody>
      </p:sp>
      <p:sp>
        <p:nvSpPr>
          <p:cNvPr id="8" name="Text Placeholder 7"/>
          <p:cNvSpPr>
            <a:spLocks noGrp="1"/>
          </p:cNvSpPr>
          <p:nvPr>
            <p:ph type="body" sz="quarter" idx="3"/>
          </p:nvPr>
        </p:nvSpPr>
        <p:spPr>
          <a:xfrm>
            <a:off x="4265612" y="1660838"/>
            <a:ext cx="4041775" cy="639762"/>
          </a:xfrm>
        </p:spPr>
        <p:txBody>
          <a:bodyPr/>
          <a:lstStyle/>
          <a:p>
            <a:pPr algn="ctr"/>
            <a:r>
              <a:rPr lang="en-US" b="1" u="sng" dirty="0" smtClean="0"/>
              <a:t>Explain</a:t>
            </a:r>
            <a:endParaRPr lang="en-US" b="1" u="sng" dirty="0"/>
          </a:p>
        </p:txBody>
      </p:sp>
      <p:sp>
        <p:nvSpPr>
          <p:cNvPr id="9" name="Content Placeholder 8"/>
          <p:cNvSpPr>
            <a:spLocks noGrp="1"/>
          </p:cNvSpPr>
          <p:nvPr>
            <p:ph sz="quarter" idx="4"/>
          </p:nvPr>
        </p:nvSpPr>
        <p:spPr>
          <a:xfrm>
            <a:off x="3962399" y="2401130"/>
            <a:ext cx="4648200" cy="4191000"/>
          </a:xfrm>
        </p:spPr>
        <p:txBody>
          <a:bodyPr>
            <a:normAutofit/>
          </a:bodyPr>
          <a:lstStyle/>
          <a:p>
            <a:r>
              <a:rPr lang="en-US" dirty="0" smtClean="0"/>
              <a:t>Connects description to something else – </a:t>
            </a:r>
            <a:r>
              <a:rPr lang="en-US" u="sng" dirty="0" smtClean="0"/>
              <a:t>shows a link </a:t>
            </a:r>
          </a:p>
          <a:p>
            <a:r>
              <a:rPr lang="en-US" dirty="0" smtClean="0"/>
              <a:t>Example: Explain how Lincoln’s election led to the Civil War</a:t>
            </a:r>
          </a:p>
          <a:p>
            <a:pPr lvl="1"/>
            <a:r>
              <a:rPr lang="en-US" dirty="0" smtClean="0"/>
              <a:t>Lincoln’s election led to southern states seceding from the Union because southerners believed the national government no longer represented their interests.  Northern states did not accept secession and went to war to preserve the Union.</a:t>
            </a:r>
          </a:p>
          <a:p>
            <a:endParaRPr lang="en-US" dirty="0"/>
          </a:p>
        </p:txBody>
      </p:sp>
    </p:spTree>
    <p:extLst>
      <p:ext uri="{BB962C8B-B14F-4D97-AF65-F5344CB8AC3E}">
        <p14:creationId xmlns:p14="http://schemas.microsoft.com/office/powerpoint/2010/main" val="1805276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 y="914400"/>
            <a:ext cx="9144000" cy="1143000"/>
          </a:xfrm>
        </p:spPr>
        <p:txBody>
          <a:bodyPr>
            <a:normAutofit fontScale="90000"/>
          </a:bodyPr>
          <a:lstStyle/>
          <a:p>
            <a:r>
              <a:rPr lang="en-US" b="1" dirty="0" smtClean="0"/>
              <a:t>Strategies for short answer questions</a:t>
            </a:r>
            <a:br>
              <a:rPr lang="en-US" b="1" dirty="0" smtClean="0"/>
            </a:br>
            <a:endParaRPr lang="en-US" b="1" dirty="0"/>
          </a:p>
        </p:txBody>
      </p:sp>
      <p:sp>
        <p:nvSpPr>
          <p:cNvPr id="3" name="Content Placeholder 2"/>
          <p:cNvSpPr>
            <a:spLocks noGrp="1"/>
          </p:cNvSpPr>
          <p:nvPr>
            <p:ph idx="1"/>
          </p:nvPr>
        </p:nvSpPr>
        <p:spPr>
          <a:xfrm>
            <a:off x="1176865" y="2438400"/>
            <a:ext cx="6798736" cy="3444997"/>
          </a:xfrm>
        </p:spPr>
        <p:txBody>
          <a:bodyPr/>
          <a:lstStyle/>
          <a:p>
            <a:pPr marL="457200" lvl="0" indent="-457200">
              <a:buAutoNum type="arabicPeriod"/>
            </a:pPr>
            <a:r>
              <a:rPr lang="en-US" dirty="0" smtClean="0"/>
              <a:t>Carefully </a:t>
            </a:r>
            <a:r>
              <a:rPr lang="en-US" dirty="0"/>
              <a:t>read the entire </a:t>
            </a:r>
            <a:r>
              <a:rPr lang="en-US" dirty="0" smtClean="0"/>
              <a:t>task</a:t>
            </a:r>
          </a:p>
          <a:p>
            <a:pPr marL="457200" lvl="0" indent="-457200">
              <a:buAutoNum type="arabicPeriod"/>
            </a:pPr>
            <a:r>
              <a:rPr lang="en-US" dirty="0" smtClean="0"/>
              <a:t>Identify </a:t>
            </a:r>
            <a:r>
              <a:rPr lang="en-US" dirty="0"/>
              <a:t>all pieces of the task you need to </a:t>
            </a:r>
            <a:r>
              <a:rPr lang="en-US" dirty="0" smtClean="0"/>
              <a:t>address</a:t>
            </a:r>
          </a:p>
          <a:p>
            <a:pPr marL="457200" lvl="0" indent="-457200">
              <a:buAutoNum type="arabicPeriod"/>
            </a:pPr>
            <a:r>
              <a:rPr lang="en-US" dirty="0" smtClean="0"/>
              <a:t>Plan your answer</a:t>
            </a:r>
            <a:endParaRPr lang="en-US" dirty="0"/>
          </a:p>
          <a:p>
            <a:pPr marL="457200" lvl="0" indent="-457200">
              <a:buAutoNum type="arabicPeriod"/>
            </a:pPr>
            <a:r>
              <a:rPr lang="en-US" dirty="0" smtClean="0"/>
              <a:t>Construct </a:t>
            </a:r>
            <a:r>
              <a:rPr lang="en-US" dirty="0"/>
              <a:t>your </a:t>
            </a:r>
            <a:r>
              <a:rPr lang="en-US" dirty="0" smtClean="0"/>
              <a:t>answer</a:t>
            </a:r>
          </a:p>
          <a:p>
            <a:pPr marL="457200" lvl="0" indent="-457200">
              <a:buAutoNum type="arabicPeriod"/>
            </a:pPr>
            <a:r>
              <a:rPr lang="en-US" dirty="0" smtClean="0"/>
              <a:t>Compare </a:t>
            </a:r>
            <a:r>
              <a:rPr lang="en-US" dirty="0"/>
              <a:t>your response to the tasks you identified to be sure you answered completely</a:t>
            </a:r>
          </a:p>
          <a:p>
            <a:pPr marL="0" indent="0">
              <a:buNone/>
            </a:pPr>
            <a:endParaRPr lang="en-US" dirty="0"/>
          </a:p>
        </p:txBody>
      </p:sp>
    </p:spTree>
    <p:extLst>
      <p:ext uri="{BB962C8B-B14F-4D97-AF65-F5344CB8AC3E}">
        <p14:creationId xmlns:p14="http://schemas.microsoft.com/office/powerpoint/2010/main" val="21458517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pPr lvl="0"/>
            <a:r>
              <a:rPr lang="en-US" b="1" u="sng" dirty="0" smtClean="0"/>
              <a:t>Practice question step 1: </a:t>
            </a:r>
            <a:r>
              <a:rPr lang="en-US" b="1" dirty="0" smtClean="0"/>
              <a:t>Carefully read the entire task</a:t>
            </a:r>
            <a:br>
              <a:rPr lang="en-US" b="1" dirty="0" smtClean="0"/>
            </a:br>
            <a:endParaRPr lang="en-US" b="1" dirty="0"/>
          </a:p>
        </p:txBody>
      </p:sp>
      <p:sp>
        <p:nvSpPr>
          <p:cNvPr id="8" name="Content Placeholder 7"/>
          <p:cNvSpPr>
            <a:spLocks noGrp="1"/>
          </p:cNvSpPr>
          <p:nvPr>
            <p:ph idx="1"/>
          </p:nvPr>
        </p:nvSpPr>
        <p:spPr>
          <a:xfrm>
            <a:off x="838200" y="2490135"/>
            <a:ext cx="7543800" cy="3444997"/>
          </a:xfrm>
        </p:spPr>
        <p:txBody>
          <a:bodyPr>
            <a:normAutofit fontScale="92500"/>
          </a:bodyPr>
          <a:lstStyle/>
          <a:p>
            <a:pPr marL="0" indent="0" algn="ctr">
              <a:buNone/>
            </a:pPr>
            <a:r>
              <a:rPr lang="en-US" sz="2800" b="1" dirty="0" smtClean="0"/>
              <a:t>Throughout United States history, technological developments have played an important role in transforming American society. These developments have had both positive and negative effects on the United States and on American Society. Choose two technological developments from the list below/on the board and explain it’s impact on the United States and/or American society.  </a:t>
            </a:r>
            <a:endParaRPr lang="en-US" sz="2800" b="1" dirty="0"/>
          </a:p>
        </p:txBody>
      </p:sp>
    </p:spTree>
    <p:extLst>
      <p:ext uri="{BB962C8B-B14F-4D97-AF65-F5344CB8AC3E}">
        <p14:creationId xmlns:p14="http://schemas.microsoft.com/office/powerpoint/2010/main" val="3214245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Technological Developments</a:t>
            </a:r>
            <a:endParaRPr lang="en-US" b="1" dirty="0"/>
          </a:p>
        </p:txBody>
      </p:sp>
      <p:sp>
        <p:nvSpPr>
          <p:cNvPr id="3" name="Content Placeholder 2"/>
          <p:cNvSpPr>
            <a:spLocks noGrp="1"/>
          </p:cNvSpPr>
          <p:nvPr>
            <p:ph idx="1"/>
          </p:nvPr>
        </p:nvSpPr>
        <p:spPr/>
        <p:txBody>
          <a:bodyPr/>
          <a:lstStyle/>
          <a:p>
            <a:r>
              <a:rPr lang="en-US" dirty="0" smtClean="0"/>
              <a:t>Cotton Gin </a:t>
            </a:r>
          </a:p>
          <a:p>
            <a:r>
              <a:rPr lang="en-US" dirty="0" smtClean="0"/>
              <a:t>Railroads</a:t>
            </a:r>
          </a:p>
          <a:p>
            <a:r>
              <a:rPr lang="en-US" dirty="0" smtClean="0"/>
              <a:t>Lightbulb</a:t>
            </a:r>
          </a:p>
          <a:p>
            <a:r>
              <a:rPr lang="en-US" dirty="0" smtClean="0"/>
              <a:t>Telephone</a:t>
            </a:r>
          </a:p>
          <a:p>
            <a:r>
              <a:rPr lang="en-US" dirty="0" smtClean="0"/>
              <a:t>Airplane</a:t>
            </a:r>
          </a:p>
        </p:txBody>
      </p:sp>
    </p:spTree>
    <p:extLst>
      <p:ext uri="{BB962C8B-B14F-4D97-AF65-F5344CB8AC3E}">
        <p14:creationId xmlns:p14="http://schemas.microsoft.com/office/powerpoint/2010/main" val="228323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b="1" dirty="0" smtClean="0"/>
              <a:t/>
            </a:r>
            <a:br>
              <a:rPr lang="en-US" b="1" dirty="0" smtClean="0"/>
            </a:br>
            <a:r>
              <a:rPr lang="en-US" b="1" u="sng" dirty="0" smtClean="0"/>
              <a:t>Practice question step 2:</a:t>
            </a:r>
            <a:r>
              <a:rPr lang="en-US" b="1" dirty="0" smtClean="0"/>
              <a:t> Identify all pieces of the task you need to address</a:t>
            </a:r>
            <a:br>
              <a:rPr lang="en-US" b="1" dirty="0" smtClean="0"/>
            </a:br>
            <a:endParaRPr lang="en-US" b="1" dirty="0"/>
          </a:p>
        </p:txBody>
      </p:sp>
      <p:sp>
        <p:nvSpPr>
          <p:cNvPr id="8" name="Content Placeholder 7"/>
          <p:cNvSpPr>
            <a:spLocks noGrp="1"/>
          </p:cNvSpPr>
          <p:nvPr>
            <p:ph idx="1"/>
          </p:nvPr>
        </p:nvSpPr>
        <p:spPr/>
        <p:txBody>
          <a:bodyPr>
            <a:normAutofit/>
          </a:bodyPr>
          <a:lstStyle/>
          <a:p>
            <a:pPr>
              <a:buFontTx/>
              <a:buChar char="-"/>
            </a:pPr>
            <a:r>
              <a:rPr lang="en-US" sz="3600" u="sng" dirty="0" smtClean="0"/>
              <a:t>List</a:t>
            </a:r>
            <a:r>
              <a:rPr lang="en-US" sz="3600" dirty="0" smtClean="0"/>
              <a:t>, </a:t>
            </a:r>
            <a:r>
              <a:rPr lang="en-US" sz="3600" u="sng" dirty="0" smtClean="0"/>
              <a:t>Describe</a:t>
            </a:r>
            <a:r>
              <a:rPr lang="en-US" sz="3600" dirty="0" smtClean="0"/>
              <a:t> or </a:t>
            </a:r>
            <a:r>
              <a:rPr lang="en-US" sz="3600" u="sng" dirty="0" smtClean="0"/>
              <a:t>Explain</a:t>
            </a:r>
            <a:r>
              <a:rPr lang="en-US" sz="3600" dirty="0" smtClean="0"/>
              <a:t>?</a:t>
            </a:r>
          </a:p>
          <a:p>
            <a:pPr lvl="1">
              <a:buFontTx/>
              <a:buChar char="-"/>
            </a:pPr>
            <a:r>
              <a:rPr lang="en-US" sz="3200" dirty="0" smtClean="0"/>
              <a:t>Explain impact of two technological developments on the US/American society. </a:t>
            </a:r>
          </a:p>
        </p:txBody>
      </p:sp>
    </p:spTree>
    <p:extLst>
      <p:ext uri="{BB962C8B-B14F-4D97-AF65-F5344CB8AC3E}">
        <p14:creationId xmlns:p14="http://schemas.microsoft.com/office/powerpoint/2010/main" val="384158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Not all tasks are weighted equally!</a:t>
            </a:r>
            <a:endParaRPr lang="en-US" sz="3600" b="1" dirty="0"/>
          </a:p>
        </p:txBody>
      </p:sp>
      <p:sp>
        <p:nvSpPr>
          <p:cNvPr id="3" name="Content Placeholder 2"/>
          <p:cNvSpPr>
            <a:spLocks noGrp="1"/>
          </p:cNvSpPr>
          <p:nvPr>
            <p:ph sz="half" idx="1"/>
          </p:nvPr>
        </p:nvSpPr>
        <p:spPr>
          <a:xfrm>
            <a:off x="1066800" y="2487168"/>
            <a:ext cx="3337560" cy="3447288"/>
          </a:xfrm>
        </p:spPr>
        <p:txBody>
          <a:bodyPr>
            <a:noAutofit/>
          </a:bodyPr>
          <a:lstStyle/>
          <a:p>
            <a:pPr marL="0" indent="0">
              <a:buNone/>
            </a:pPr>
            <a:r>
              <a:rPr lang="en-US" sz="3200" dirty="0" smtClean="0"/>
              <a:t>Place these tasks in order from simplest to most complex</a:t>
            </a:r>
          </a:p>
          <a:p>
            <a:pPr>
              <a:buFontTx/>
              <a:buChar char="-"/>
            </a:pPr>
            <a:r>
              <a:rPr lang="en-US" sz="3200" dirty="0" smtClean="0"/>
              <a:t>Describe</a:t>
            </a:r>
          </a:p>
          <a:p>
            <a:pPr>
              <a:buFontTx/>
              <a:buChar char="-"/>
            </a:pPr>
            <a:r>
              <a:rPr lang="en-US" sz="3200" dirty="0" smtClean="0"/>
              <a:t>List</a:t>
            </a:r>
          </a:p>
          <a:p>
            <a:pPr>
              <a:buFontTx/>
              <a:buChar char="-"/>
            </a:pPr>
            <a:r>
              <a:rPr lang="en-US" sz="3200" dirty="0" smtClean="0"/>
              <a:t>Explain</a:t>
            </a:r>
            <a:endParaRPr lang="en-US" sz="3200" dirty="0"/>
          </a:p>
        </p:txBody>
      </p:sp>
      <p:sp>
        <p:nvSpPr>
          <p:cNvPr id="4" name="Content Placeholder 3"/>
          <p:cNvSpPr>
            <a:spLocks noGrp="1"/>
          </p:cNvSpPr>
          <p:nvPr>
            <p:ph sz="half" idx="2"/>
          </p:nvPr>
        </p:nvSpPr>
        <p:spPr>
          <a:xfrm>
            <a:off x="4404360" y="2487168"/>
            <a:ext cx="3977640" cy="3447288"/>
          </a:xfrm>
        </p:spPr>
        <p:txBody>
          <a:bodyPr>
            <a:noAutofit/>
          </a:bodyPr>
          <a:lstStyle/>
          <a:p>
            <a:pPr marL="0" indent="0">
              <a:buNone/>
            </a:pPr>
            <a:r>
              <a:rPr lang="en-US" sz="2800" b="1" u="sng" dirty="0" smtClean="0"/>
              <a:t>List</a:t>
            </a:r>
            <a:r>
              <a:rPr lang="en-US" sz="2800" dirty="0" smtClean="0"/>
              <a:t> – easiest, just naming something</a:t>
            </a:r>
          </a:p>
          <a:p>
            <a:pPr marL="0" indent="0">
              <a:buNone/>
            </a:pPr>
            <a:r>
              <a:rPr lang="en-US" sz="2800" b="1" u="sng" dirty="0" smtClean="0"/>
              <a:t>Describe</a:t>
            </a:r>
            <a:r>
              <a:rPr lang="en-US" sz="2800" dirty="0" smtClean="0"/>
              <a:t> – requires you to demonstrate you know what it is</a:t>
            </a:r>
          </a:p>
          <a:p>
            <a:pPr marL="0" indent="0">
              <a:buNone/>
            </a:pPr>
            <a:r>
              <a:rPr lang="en-US" sz="2800" b="1" u="sng" dirty="0" smtClean="0"/>
              <a:t>Explain</a:t>
            </a:r>
            <a:r>
              <a:rPr lang="en-US" sz="2800" dirty="0" smtClean="0"/>
              <a:t> – requires you to prove you know how it connects to something else</a:t>
            </a:r>
            <a:endParaRPr lang="en-US" sz="2800" dirty="0"/>
          </a:p>
        </p:txBody>
      </p:sp>
    </p:spTree>
    <p:extLst>
      <p:ext uri="{BB962C8B-B14F-4D97-AF65-F5344CB8AC3E}">
        <p14:creationId xmlns:p14="http://schemas.microsoft.com/office/powerpoint/2010/main" val="2669925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838200"/>
          </a:xfrm>
        </p:spPr>
        <p:txBody>
          <a:bodyPr>
            <a:normAutofit fontScale="90000"/>
          </a:bodyPr>
          <a:lstStyle/>
          <a:p>
            <a:r>
              <a:rPr lang="en-US" b="1" u="sng" dirty="0" smtClean="0"/>
              <a:t>Practice question step 3</a:t>
            </a:r>
            <a:r>
              <a:rPr lang="en-US" b="1" dirty="0" smtClean="0"/>
              <a:t>: Plan your response</a:t>
            </a:r>
            <a:endParaRPr lang="en-US" b="1" dirty="0"/>
          </a:p>
        </p:txBody>
      </p:sp>
      <p:graphicFrame>
        <p:nvGraphicFramePr>
          <p:cNvPr id="10" name="Table 9"/>
          <p:cNvGraphicFramePr>
            <a:graphicFrameLocks noGrp="1"/>
          </p:cNvGraphicFramePr>
          <p:nvPr>
            <p:extLst>
              <p:ext uri="{D42A27DB-BD31-4B8C-83A1-F6EECF244321}">
                <p14:modId xmlns:p14="http://schemas.microsoft.com/office/powerpoint/2010/main" val="1849679078"/>
              </p:ext>
            </p:extLst>
          </p:nvPr>
        </p:nvGraphicFramePr>
        <p:xfrm>
          <a:off x="1600200" y="2667000"/>
          <a:ext cx="6096000" cy="2895600"/>
        </p:xfrm>
        <a:graphic>
          <a:graphicData uri="http://schemas.openxmlformats.org/drawingml/2006/table">
            <a:tbl>
              <a:tblPr firstRow="1" bandRow="1">
                <a:tableStyleId>{5C22544A-7EE6-4342-B048-85BDC9FD1C3A}</a:tableStyleId>
              </a:tblPr>
              <a:tblGrid>
                <a:gridCol w="3048000"/>
                <a:gridCol w="3048000"/>
              </a:tblGrid>
              <a:tr h="723900">
                <a:tc>
                  <a:txBody>
                    <a:bodyPr/>
                    <a:lstStyle/>
                    <a:p>
                      <a:pPr algn="ctr"/>
                      <a:r>
                        <a:rPr lang="en-US" dirty="0" smtClean="0"/>
                        <a:t>Technological</a:t>
                      </a:r>
                      <a:r>
                        <a:rPr lang="en-US" baseline="0" dirty="0" smtClean="0"/>
                        <a:t> Development </a:t>
                      </a:r>
                      <a:endParaRPr lang="en-US" dirty="0"/>
                    </a:p>
                  </a:txBody>
                  <a:tcPr/>
                </a:tc>
                <a:tc>
                  <a:txBody>
                    <a:bodyPr/>
                    <a:lstStyle/>
                    <a:p>
                      <a:pPr algn="ctr"/>
                      <a:r>
                        <a:rPr lang="en-US" dirty="0" smtClean="0"/>
                        <a:t>Explanation</a:t>
                      </a:r>
                      <a:r>
                        <a:rPr lang="en-US" baseline="0" dirty="0" smtClean="0"/>
                        <a:t> (How it impacted the US/society)</a:t>
                      </a:r>
                      <a:endParaRPr lang="en-US" dirty="0"/>
                    </a:p>
                  </a:txBody>
                  <a:tcPr/>
                </a:tc>
              </a:tr>
              <a:tr h="723900">
                <a:tc>
                  <a:txBody>
                    <a:bodyPr/>
                    <a:lstStyle/>
                    <a:p>
                      <a:r>
                        <a:rPr lang="en-US" dirty="0" smtClean="0"/>
                        <a:t>1) **Required**</a:t>
                      </a:r>
                      <a:endParaRPr lang="en-US" dirty="0"/>
                    </a:p>
                  </a:txBody>
                  <a:tcPr/>
                </a:tc>
                <a:tc>
                  <a:txBody>
                    <a:bodyPr/>
                    <a:lstStyle/>
                    <a:p>
                      <a:endParaRPr lang="en-US" dirty="0"/>
                    </a:p>
                  </a:txBody>
                  <a:tcPr/>
                </a:tc>
              </a:tr>
              <a:tr h="723900">
                <a:tc>
                  <a:txBody>
                    <a:bodyPr/>
                    <a:lstStyle/>
                    <a:p>
                      <a:r>
                        <a:rPr lang="en-US" dirty="0" smtClean="0"/>
                        <a:t>2) **Required**</a:t>
                      </a:r>
                      <a:endParaRPr lang="en-US" dirty="0"/>
                    </a:p>
                  </a:txBody>
                  <a:tcPr/>
                </a:tc>
                <a:tc>
                  <a:txBody>
                    <a:bodyPr/>
                    <a:lstStyle/>
                    <a:p>
                      <a:endParaRPr lang="en-US"/>
                    </a:p>
                  </a:txBody>
                  <a:tcPr/>
                </a:tc>
              </a:tr>
              <a:tr h="723900">
                <a:tc>
                  <a:txBody>
                    <a:bodyPr/>
                    <a:lstStyle/>
                    <a:p>
                      <a:r>
                        <a:rPr lang="en-US" dirty="0" smtClean="0"/>
                        <a:t>3) **Back up**</a:t>
                      </a:r>
                      <a:r>
                        <a:rPr lang="en-US" baseline="0" dirty="0" smtClean="0"/>
                        <a:t> </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415786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3600" b="1" u="sng" dirty="0" smtClean="0"/>
              <a:t>Practice question </a:t>
            </a:r>
            <a:r>
              <a:rPr lang="en-US" sz="3600" b="1" u="sng" dirty="0"/>
              <a:t>s</a:t>
            </a:r>
            <a:r>
              <a:rPr lang="en-US" sz="3600" b="1" u="sng" dirty="0" smtClean="0"/>
              <a:t>tep 4</a:t>
            </a:r>
            <a:r>
              <a:rPr lang="en-US" sz="3600" b="1" dirty="0" smtClean="0"/>
              <a:t>: Construct your answer</a:t>
            </a:r>
            <a:endParaRPr lang="en-US" sz="3600" b="1" dirty="0"/>
          </a:p>
        </p:txBody>
      </p:sp>
      <p:sp>
        <p:nvSpPr>
          <p:cNvPr id="8" name="Content Placeholder 7"/>
          <p:cNvSpPr>
            <a:spLocks noGrp="1"/>
          </p:cNvSpPr>
          <p:nvPr>
            <p:ph idx="1"/>
          </p:nvPr>
        </p:nvSpPr>
        <p:spPr>
          <a:xfrm>
            <a:off x="1176866" y="2514600"/>
            <a:ext cx="6798734" cy="3535363"/>
          </a:xfrm>
        </p:spPr>
        <p:txBody>
          <a:bodyPr>
            <a:normAutofit/>
          </a:bodyPr>
          <a:lstStyle/>
          <a:p>
            <a:r>
              <a:rPr lang="en-US" dirty="0" smtClean="0"/>
              <a:t>Now it’s time to put your plan into sentences. </a:t>
            </a:r>
          </a:p>
          <a:p>
            <a:r>
              <a:rPr lang="en-US" dirty="0" smtClean="0"/>
              <a:t>Make sure you stick to the topic</a:t>
            </a:r>
          </a:p>
          <a:p>
            <a:r>
              <a:rPr lang="en-US" dirty="0" smtClean="0"/>
              <a:t>A complete &amp; well-developed constructed response has: </a:t>
            </a:r>
          </a:p>
          <a:p>
            <a:pPr lvl="1"/>
            <a:r>
              <a:rPr lang="en-US" dirty="0" smtClean="0"/>
              <a:t>COMPLETE SENTENCES! (We do not start a sentence with “so,” “because,” “well,” etc.) </a:t>
            </a:r>
          </a:p>
          <a:p>
            <a:pPr lvl="1"/>
            <a:r>
              <a:rPr lang="en-US" dirty="0" smtClean="0"/>
              <a:t>1 – 2 paragraphs </a:t>
            </a:r>
          </a:p>
          <a:p>
            <a:pPr marL="0" indent="0">
              <a:buNone/>
            </a:pPr>
            <a:endParaRPr lang="en-US" dirty="0" smtClean="0"/>
          </a:p>
        </p:txBody>
      </p:sp>
    </p:spTree>
    <p:extLst>
      <p:ext uri="{BB962C8B-B14F-4D97-AF65-F5344CB8AC3E}">
        <p14:creationId xmlns:p14="http://schemas.microsoft.com/office/powerpoint/2010/main" val="2851669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docProps/app.xml><?xml version="1.0" encoding="utf-8"?>
<Properties xmlns="http://schemas.openxmlformats.org/officeDocument/2006/extended-properties" xmlns:vt="http://schemas.openxmlformats.org/officeDocument/2006/docPropsVTypes">
  <Template>Organic</Template>
  <TotalTime>686</TotalTime>
  <Words>455</Words>
  <Application>Microsoft Office PowerPoint</Application>
  <PresentationFormat>On-screen Show (4:3)</PresentationFormat>
  <Paragraphs>55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Garamond</vt:lpstr>
      <vt:lpstr>Wingdings</vt:lpstr>
      <vt:lpstr>Organic</vt:lpstr>
      <vt:lpstr>Constructed Response “How To”</vt:lpstr>
      <vt:lpstr>Describe vs. Explain</vt:lpstr>
      <vt:lpstr>Strategies for short answer questions </vt:lpstr>
      <vt:lpstr>Practice question step 1: Carefully read the entire task </vt:lpstr>
      <vt:lpstr>Technological Developments</vt:lpstr>
      <vt:lpstr> Practice question step 2: Identify all pieces of the task you need to address </vt:lpstr>
      <vt:lpstr>Not all tasks are weighted equally!</vt:lpstr>
      <vt:lpstr>Practice question step 3: Plan your response</vt:lpstr>
      <vt:lpstr>Practice question step 4: Construct your answer</vt:lpstr>
      <vt:lpstr>Practice question step 5: Check your work!</vt:lpstr>
      <vt:lpstr>Reflection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Constructed Response “how to”</dc:title>
  <dc:creator>Kimberly Mackey</dc:creator>
  <cp:lastModifiedBy>nferrari2</cp:lastModifiedBy>
  <cp:revision>17</cp:revision>
  <dcterms:created xsi:type="dcterms:W3CDTF">2015-02-24T19:52:48Z</dcterms:created>
  <dcterms:modified xsi:type="dcterms:W3CDTF">2016-02-17T19:44:38Z</dcterms:modified>
</cp:coreProperties>
</file>