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58" r:id="rId4"/>
    <p:sldId id="267" r:id="rId5"/>
    <p:sldId id="263" r:id="rId6"/>
    <p:sldId id="259" r:id="rId7"/>
    <p:sldId id="292" r:id="rId8"/>
    <p:sldId id="260" r:id="rId9"/>
    <p:sldId id="264" r:id="rId10"/>
    <p:sldId id="293" r:id="rId11"/>
    <p:sldId id="261" r:id="rId12"/>
    <p:sldId id="265" r:id="rId13"/>
    <p:sldId id="266" r:id="rId14"/>
    <p:sldId id="268" r:id="rId15"/>
    <p:sldId id="272" r:id="rId16"/>
    <p:sldId id="278" r:id="rId17"/>
    <p:sldId id="279" r:id="rId18"/>
    <p:sldId id="294" r:id="rId19"/>
    <p:sldId id="280" r:id="rId20"/>
    <p:sldId id="281" r:id="rId21"/>
    <p:sldId id="269" r:id="rId22"/>
    <p:sldId id="282" r:id="rId23"/>
    <p:sldId id="283" r:id="rId24"/>
    <p:sldId id="284" r:id="rId25"/>
    <p:sldId id="295" r:id="rId26"/>
    <p:sldId id="270" r:id="rId27"/>
    <p:sldId id="285" r:id="rId28"/>
    <p:sldId id="287" r:id="rId29"/>
    <p:sldId id="288" r:id="rId30"/>
    <p:sldId id="289" r:id="rId31"/>
    <p:sldId id="271" r:id="rId32"/>
    <p:sldId id="29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0B0F65-D6BF-49A8-85E3-AB5F2FE131B6}" type="datetimeFigureOut">
              <a:rPr lang="en-US" smtClean="0"/>
              <a:t>1/7/2016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14138A-E27F-4ABE-B58E-E2CA791F9BEB}" type="slidenum">
              <a:rPr lang="en-US" smtClean="0"/>
              <a:t>‹#›</a:t>
            </a:fld>
            <a:endParaRPr lang="en-US"/>
          </a:p>
        </p:txBody>
      </p:sp>
    </p:spTree>
    <p:extLst>
      <p:ext uri="{BB962C8B-B14F-4D97-AF65-F5344CB8AC3E}">
        <p14:creationId xmlns:p14="http://schemas.microsoft.com/office/powerpoint/2010/main" val="951868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Congressional</a:t>
            </a:r>
            <a:r>
              <a:rPr lang="en-US" baseline="0" dirty="0" smtClean="0"/>
              <a:t> Reconstruction! </a:t>
            </a:r>
          </a:p>
          <a:p>
            <a:endParaRPr lang="en-US" dirty="0" smtClean="0"/>
          </a:p>
          <a:p>
            <a:r>
              <a:rPr lang="en-US" dirty="0" smtClean="0"/>
              <a:t>In some cases, Radical</a:t>
            </a:r>
            <a:r>
              <a:rPr lang="en-US" baseline="0" dirty="0" smtClean="0"/>
              <a:t> Republicans wanted to confiscate land and give it to Freedmen. </a:t>
            </a:r>
          </a:p>
          <a:p>
            <a:endParaRPr lang="en-US" baseline="0" dirty="0" smtClean="0"/>
          </a:p>
          <a:p>
            <a:r>
              <a:rPr lang="en-US" baseline="0" dirty="0" smtClean="0"/>
              <a:t>Pocket vetoed – did not sign the bill; past the 10 day deadline of Congressional Session </a:t>
            </a:r>
            <a:endParaRPr lang="en-US" dirty="0"/>
          </a:p>
        </p:txBody>
      </p:sp>
      <p:sp>
        <p:nvSpPr>
          <p:cNvPr id="4" name="Slide Number Placeholder 3"/>
          <p:cNvSpPr>
            <a:spLocks noGrp="1"/>
          </p:cNvSpPr>
          <p:nvPr>
            <p:ph type="sldNum" sz="quarter" idx="10"/>
          </p:nvPr>
        </p:nvSpPr>
        <p:spPr/>
        <p:txBody>
          <a:bodyPr/>
          <a:lstStyle/>
          <a:p>
            <a:fld id="{BC02D13A-3FBB-D74E-BDDE-8445032D180D}" type="slidenum">
              <a:rPr lang="en-US" smtClean="0"/>
              <a:t>16</a:t>
            </a:fld>
            <a:endParaRPr lang="en-US"/>
          </a:p>
        </p:txBody>
      </p:sp>
    </p:spTree>
    <p:extLst>
      <p:ext uri="{BB962C8B-B14F-4D97-AF65-F5344CB8AC3E}">
        <p14:creationId xmlns:p14="http://schemas.microsoft.com/office/powerpoint/2010/main" val="2626500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now seeing new people with</a:t>
            </a:r>
            <a:r>
              <a:rPr lang="en-US" baseline="0" dirty="0" smtClean="0"/>
              <a:t> new opportunities, well now we need to make some changes to the economy…</a:t>
            </a:r>
            <a:endParaRPr lang="en-US" dirty="0"/>
          </a:p>
        </p:txBody>
      </p:sp>
      <p:sp>
        <p:nvSpPr>
          <p:cNvPr id="4" name="Slide Number Placeholder 3"/>
          <p:cNvSpPr>
            <a:spLocks noGrp="1"/>
          </p:cNvSpPr>
          <p:nvPr>
            <p:ph type="sldNum" sz="quarter" idx="10"/>
          </p:nvPr>
        </p:nvSpPr>
        <p:spPr/>
        <p:txBody>
          <a:bodyPr/>
          <a:lstStyle/>
          <a:p>
            <a:fld id="{BC02D13A-3FBB-D74E-BDDE-8445032D180D}" type="slidenum">
              <a:rPr lang="en-US" smtClean="0"/>
              <a:t>29</a:t>
            </a:fld>
            <a:endParaRPr lang="en-US"/>
          </a:p>
        </p:txBody>
      </p:sp>
    </p:spTree>
    <p:extLst>
      <p:ext uri="{BB962C8B-B14F-4D97-AF65-F5344CB8AC3E}">
        <p14:creationId xmlns:p14="http://schemas.microsoft.com/office/powerpoint/2010/main" val="3821021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had many poor white and black individuals that needed to work. In addition, Southern land owners were not able to afford their land anymore and had trouble maintaining their land. </a:t>
            </a:r>
          </a:p>
        </p:txBody>
      </p:sp>
      <p:sp>
        <p:nvSpPr>
          <p:cNvPr id="4" name="Slide Number Placeholder 3"/>
          <p:cNvSpPr>
            <a:spLocks noGrp="1"/>
          </p:cNvSpPr>
          <p:nvPr>
            <p:ph type="sldNum" sz="quarter" idx="10"/>
          </p:nvPr>
        </p:nvSpPr>
        <p:spPr/>
        <p:txBody>
          <a:bodyPr/>
          <a:lstStyle/>
          <a:p>
            <a:fld id="{BC02D13A-3FBB-D74E-BDDE-8445032D180D}" type="slidenum">
              <a:rPr lang="en-US" smtClean="0"/>
              <a:t>30</a:t>
            </a:fld>
            <a:endParaRPr lang="en-US"/>
          </a:p>
        </p:txBody>
      </p:sp>
    </p:spTree>
    <p:extLst>
      <p:ext uri="{BB962C8B-B14F-4D97-AF65-F5344CB8AC3E}">
        <p14:creationId xmlns:p14="http://schemas.microsoft.com/office/powerpoint/2010/main" val="1674896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end of Reconstruction is official by the Election of 1876 with the election of Hayes </a:t>
            </a:r>
            <a:endParaRPr lang="en-US" dirty="0"/>
          </a:p>
        </p:txBody>
      </p:sp>
      <p:sp>
        <p:nvSpPr>
          <p:cNvPr id="4" name="Slide Number Placeholder 3"/>
          <p:cNvSpPr>
            <a:spLocks noGrp="1"/>
          </p:cNvSpPr>
          <p:nvPr>
            <p:ph type="sldNum" sz="quarter" idx="10"/>
          </p:nvPr>
        </p:nvSpPr>
        <p:spPr/>
        <p:txBody>
          <a:bodyPr/>
          <a:lstStyle/>
          <a:p>
            <a:fld id="{BC02D13A-3FBB-D74E-BDDE-8445032D180D}" type="slidenum">
              <a:rPr lang="en-US" smtClean="0"/>
              <a:t>32</a:t>
            </a:fld>
            <a:endParaRPr lang="en-US"/>
          </a:p>
        </p:txBody>
      </p:sp>
    </p:spTree>
    <p:extLst>
      <p:ext uri="{BB962C8B-B14F-4D97-AF65-F5344CB8AC3E}">
        <p14:creationId xmlns:p14="http://schemas.microsoft.com/office/powerpoint/2010/main" val="1186124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02D13A-3FBB-D74E-BDDE-8445032D180D}" type="slidenum">
              <a:rPr lang="en-US" smtClean="0"/>
              <a:t>17</a:t>
            </a:fld>
            <a:endParaRPr lang="en-US"/>
          </a:p>
        </p:txBody>
      </p:sp>
    </p:spTree>
    <p:extLst>
      <p:ext uri="{BB962C8B-B14F-4D97-AF65-F5344CB8AC3E}">
        <p14:creationId xmlns:p14="http://schemas.microsoft.com/office/powerpoint/2010/main" val="330556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Honorable and honest, but one of the most unfortunate</a:t>
            </a:r>
            <a:r>
              <a:rPr lang="en-US" baseline="0" dirty="0" smtClean="0"/>
              <a:t> presidents. </a:t>
            </a:r>
          </a:p>
          <a:p>
            <a:r>
              <a:rPr lang="en-US" baseline="0" dirty="0" smtClean="0"/>
              <a:t>He was no match for the sometimes ruthless Radical Republicans in Congress. </a:t>
            </a:r>
            <a:endParaRPr lang="en-US" dirty="0"/>
          </a:p>
        </p:txBody>
      </p:sp>
      <p:sp>
        <p:nvSpPr>
          <p:cNvPr id="4" name="Slide Number Placeholder 3"/>
          <p:cNvSpPr>
            <a:spLocks noGrp="1"/>
          </p:cNvSpPr>
          <p:nvPr>
            <p:ph type="sldNum" sz="quarter" idx="10"/>
          </p:nvPr>
        </p:nvSpPr>
        <p:spPr/>
        <p:txBody>
          <a:bodyPr/>
          <a:lstStyle/>
          <a:p>
            <a:fld id="{BC02D13A-3FBB-D74E-BDDE-8445032D180D}" type="slidenum">
              <a:rPr lang="en-US" smtClean="0"/>
              <a:t>19</a:t>
            </a:fld>
            <a:endParaRPr lang="en-US"/>
          </a:p>
        </p:txBody>
      </p:sp>
    </p:spTree>
    <p:extLst>
      <p:ext uri="{BB962C8B-B14F-4D97-AF65-F5344CB8AC3E}">
        <p14:creationId xmlns:p14="http://schemas.microsoft.com/office/powerpoint/2010/main" val="1937731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you can imagine this led</a:t>
            </a:r>
            <a:r>
              <a:rPr lang="en-US" baseline="0" dirty="0" smtClean="0"/>
              <a:t> to VERY UNHAPPY Radical Republicans who were staunch supporters of equality for African Americans </a:t>
            </a:r>
            <a:endParaRPr lang="en-US" dirty="0"/>
          </a:p>
        </p:txBody>
      </p:sp>
      <p:sp>
        <p:nvSpPr>
          <p:cNvPr id="4" name="Slide Number Placeholder 3"/>
          <p:cNvSpPr>
            <a:spLocks noGrp="1"/>
          </p:cNvSpPr>
          <p:nvPr>
            <p:ph type="sldNum" sz="quarter" idx="10"/>
          </p:nvPr>
        </p:nvSpPr>
        <p:spPr/>
        <p:txBody>
          <a:bodyPr/>
          <a:lstStyle/>
          <a:p>
            <a:fld id="{BC02D13A-3FBB-D74E-BDDE-8445032D180D}" type="slidenum">
              <a:rPr lang="en-US" smtClean="0"/>
              <a:t>20</a:t>
            </a:fld>
            <a:endParaRPr lang="en-US"/>
          </a:p>
        </p:txBody>
      </p:sp>
    </p:spTree>
    <p:extLst>
      <p:ext uri="{BB962C8B-B14F-4D97-AF65-F5344CB8AC3E}">
        <p14:creationId xmlns:p14="http://schemas.microsoft.com/office/powerpoint/2010/main" val="3430168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introduction of “Black Codes” further infuriated the Radical</a:t>
            </a:r>
            <a:r>
              <a:rPr lang="en-US" baseline="0" dirty="0" smtClean="0"/>
              <a:t> Republicans </a:t>
            </a:r>
            <a:endParaRPr lang="en-US" dirty="0"/>
          </a:p>
        </p:txBody>
      </p:sp>
      <p:sp>
        <p:nvSpPr>
          <p:cNvPr id="4" name="Slide Number Placeholder 3"/>
          <p:cNvSpPr>
            <a:spLocks noGrp="1"/>
          </p:cNvSpPr>
          <p:nvPr>
            <p:ph type="sldNum" sz="quarter" idx="10"/>
          </p:nvPr>
        </p:nvSpPr>
        <p:spPr/>
        <p:txBody>
          <a:bodyPr/>
          <a:lstStyle/>
          <a:p>
            <a:fld id="{BC02D13A-3FBB-D74E-BDDE-8445032D180D}" type="slidenum">
              <a:rPr lang="en-US" smtClean="0"/>
              <a:t>22</a:t>
            </a:fld>
            <a:endParaRPr lang="en-US"/>
          </a:p>
        </p:txBody>
      </p:sp>
    </p:spTree>
    <p:extLst>
      <p:ext uri="{BB962C8B-B14F-4D97-AF65-F5344CB8AC3E}">
        <p14:creationId xmlns:p14="http://schemas.microsoft.com/office/powerpoint/2010/main" val="293466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Radical Republicans fought</a:t>
            </a:r>
            <a:r>
              <a:rPr lang="en-US" baseline="0" dirty="0" smtClean="0"/>
              <a:t> back – ushered in this idea of Congressional Reconstruction </a:t>
            </a:r>
          </a:p>
          <a:p>
            <a:endParaRPr lang="en-US" dirty="0"/>
          </a:p>
        </p:txBody>
      </p:sp>
      <p:sp>
        <p:nvSpPr>
          <p:cNvPr id="4" name="Slide Number Placeholder 3"/>
          <p:cNvSpPr>
            <a:spLocks noGrp="1"/>
          </p:cNvSpPr>
          <p:nvPr>
            <p:ph type="sldNum" sz="quarter" idx="10"/>
          </p:nvPr>
        </p:nvSpPr>
        <p:spPr/>
        <p:txBody>
          <a:bodyPr/>
          <a:lstStyle/>
          <a:p>
            <a:fld id="{BC02D13A-3FBB-D74E-BDDE-8445032D180D}" type="slidenum">
              <a:rPr lang="en-US" smtClean="0"/>
              <a:t>23</a:t>
            </a:fld>
            <a:endParaRPr lang="en-US"/>
          </a:p>
        </p:txBody>
      </p:sp>
    </p:spTree>
    <p:extLst>
      <p:ext uri="{BB962C8B-B14F-4D97-AF65-F5344CB8AC3E}">
        <p14:creationId xmlns:p14="http://schemas.microsoft.com/office/powerpoint/2010/main" val="1842211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Radical Reconstruction</a:t>
            </a:r>
            <a:r>
              <a:rPr lang="en-US" baseline="0" dirty="0" smtClean="0"/>
              <a:t> Era </a:t>
            </a:r>
            <a:endParaRPr lang="en-US" dirty="0"/>
          </a:p>
        </p:txBody>
      </p:sp>
      <p:sp>
        <p:nvSpPr>
          <p:cNvPr id="4" name="Slide Number Placeholder 3"/>
          <p:cNvSpPr>
            <a:spLocks noGrp="1"/>
          </p:cNvSpPr>
          <p:nvPr>
            <p:ph type="sldNum" sz="quarter" idx="10"/>
          </p:nvPr>
        </p:nvSpPr>
        <p:spPr/>
        <p:txBody>
          <a:bodyPr/>
          <a:lstStyle/>
          <a:p>
            <a:fld id="{BC02D13A-3FBB-D74E-BDDE-8445032D180D}" type="slidenum">
              <a:rPr lang="en-US" smtClean="0"/>
              <a:t>24</a:t>
            </a:fld>
            <a:endParaRPr lang="en-US"/>
          </a:p>
        </p:txBody>
      </p:sp>
    </p:spTree>
    <p:extLst>
      <p:ext uri="{BB962C8B-B14F-4D97-AF65-F5344CB8AC3E}">
        <p14:creationId xmlns:p14="http://schemas.microsoft.com/office/powerpoint/2010/main" val="1029593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Wanted to remove Stanton because he was one</a:t>
            </a:r>
            <a:r>
              <a:rPr lang="en-US" baseline="0" dirty="0" smtClean="0"/>
              <a:t> of the last remaining radical republicans in his cabinet! </a:t>
            </a:r>
            <a:endParaRPr lang="en-US" dirty="0"/>
          </a:p>
        </p:txBody>
      </p:sp>
      <p:sp>
        <p:nvSpPr>
          <p:cNvPr id="4" name="Slide Number Placeholder 3"/>
          <p:cNvSpPr>
            <a:spLocks noGrp="1"/>
          </p:cNvSpPr>
          <p:nvPr>
            <p:ph type="sldNum" sz="quarter" idx="10"/>
          </p:nvPr>
        </p:nvSpPr>
        <p:spPr/>
        <p:txBody>
          <a:bodyPr/>
          <a:lstStyle/>
          <a:p>
            <a:fld id="{BC02D13A-3FBB-D74E-BDDE-8445032D180D}" type="slidenum">
              <a:rPr lang="en-US" smtClean="0"/>
              <a:t>27</a:t>
            </a:fld>
            <a:endParaRPr lang="en-US"/>
          </a:p>
        </p:txBody>
      </p:sp>
    </p:spTree>
    <p:extLst>
      <p:ext uri="{BB962C8B-B14F-4D97-AF65-F5344CB8AC3E}">
        <p14:creationId xmlns:p14="http://schemas.microsoft.com/office/powerpoint/2010/main" val="3652035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Called carpetbaggers because</a:t>
            </a:r>
            <a:r>
              <a:rPr lang="en-US" baseline="0" dirty="0" smtClean="0"/>
              <a:t> they were named after their inexpensive carpet cloth suitcases </a:t>
            </a:r>
            <a:endParaRPr lang="en-US" dirty="0"/>
          </a:p>
        </p:txBody>
      </p:sp>
      <p:sp>
        <p:nvSpPr>
          <p:cNvPr id="4" name="Slide Number Placeholder 3"/>
          <p:cNvSpPr>
            <a:spLocks noGrp="1"/>
          </p:cNvSpPr>
          <p:nvPr>
            <p:ph type="sldNum" sz="quarter" idx="10"/>
          </p:nvPr>
        </p:nvSpPr>
        <p:spPr/>
        <p:txBody>
          <a:bodyPr/>
          <a:lstStyle/>
          <a:p>
            <a:fld id="{BC02D13A-3FBB-D74E-BDDE-8445032D180D}" type="slidenum">
              <a:rPr lang="en-US" smtClean="0"/>
              <a:t>28</a:t>
            </a:fld>
            <a:endParaRPr lang="en-US"/>
          </a:p>
        </p:txBody>
      </p:sp>
    </p:spTree>
    <p:extLst>
      <p:ext uri="{BB962C8B-B14F-4D97-AF65-F5344CB8AC3E}">
        <p14:creationId xmlns:p14="http://schemas.microsoft.com/office/powerpoint/2010/main" val="1923921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5DBEFF10-4D25-4311-930A-B21FBAA15B82}" type="datetimeFigureOut">
              <a:rPr lang="en-US" smtClean="0"/>
              <a:t>1/7/2016</a:t>
            </a:fld>
            <a:endParaRPr lang="en-US"/>
          </a:p>
        </p:txBody>
      </p:sp>
      <p:sp>
        <p:nvSpPr>
          <p:cNvPr id="16" name="Slide Number Placeholder 15"/>
          <p:cNvSpPr>
            <a:spLocks noGrp="1"/>
          </p:cNvSpPr>
          <p:nvPr>
            <p:ph type="sldNum" sz="quarter" idx="11"/>
          </p:nvPr>
        </p:nvSpPr>
        <p:spPr/>
        <p:txBody>
          <a:bodyPr/>
          <a:lstStyle/>
          <a:p>
            <a:fld id="{4739EE16-6D7D-4BAD-A313-F27D1478A54A}"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BEFF10-4D25-4311-930A-B21FBAA15B82}"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9EE16-6D7D-4BAD-A313-F27D1478A54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BEFF10-4D25-4311-930A-B21FBAA15B82}"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9EE16-6D7D-4BAD-A313-F27D1478A54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5DBEFF10-4D25-4311-930A-B21FBAA15B82}" type="datetimeFigureOut">
              <a:rPr lang="en-US" smtClean="0"/>
              <a:t>1/7/2016</a:t>
            </a:fld>
            <a:endParaRPr lang="en-US"/>
          </a:p>
        </p:txBody>
      </p:sp>
      <p:sp>
        <p:nvSpPr>
          <p:cNvPr id="15" name="Slide Number Placeholder 14"/>
          <p:cNvSpPr>
            <a:spLocks noGrp="1"/>
          </p:cNvSpPr>
          <p:nvPr>
            <p:ph type="sldNum" sz="quarter" idx="15"/>
          </p:nvPr>
        </p:nvSpPr>
        <p:spPr/>
        <p:txBody>
          <a:bodyPr/>
          <a:lstStyle>
            <a:lvl1pPr algn="ctr">
              <a:defRPr/>
            </a:lvl1pPr>
          </a:lstStyle>
          <a:p>
            <a:fld id="{4739EE16-6D7D-4BAD-A313-F27D1478A54A}"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DBEFF10-4D25-4311-930A-B21FBAA15B82}"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9EE16-6D7D-4BAD-A313-F27D1478A54A}"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DBEFF10-4D25-4311-930A-B21FBAA15B82}" type="datetimeFigureOut">
              <a:rPr lang="en-US" smtClean="0"/>
              <a:t>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9EE16-6D7D-4BAD-A313-F27D1478A54A}"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739EE16-6D7D-4BAD-A313-F27D1478A54A}"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5DBEFF10-4D25-4311-930A-B21FBAA15B82}" type="datetimeFigureOut">
              <a:rPr lang="en-US" smtClean="0"/>
              <a:t>1/7/2016</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DBEFF10-4D25-4311-930A-B21FBAA15B82}" type="datetimeFigureOut">
              <a:rPr lang="en-US" smtClean="0"/>
              <a:t>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39EE16-6D7D-4BAD-A313-F27D1478A54A}"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BEFF10-4D25-4311-930A-B21FBAA15B82}" type="datetimeFigureOut">
              <a:rPr lang="en-US" smtClean="0"/>
              <a:t>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39EE16-6D7D-4BAD-A313-F27D1478A54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5DBEFF10-4D25-4311-930A-B21FBAA15B82}" type="datetimeFigureOut">
              <a:rPr lang="en-US" smtClean="0"/>
              <a:t>1/7/2016</a:t>
            </a:fld>
            <a:endParaRPr lang="en-US"/>
          </a:p>
        </p:txBody>
      </p:sp>
      <p:sp>
        <p:nvSpPr>
          <p:cNvPr id="9" name="Slide Number Placeholder 8"/>
          <p:cNvSpPr>
            <a:spLocks noGrp="1"/>
          </p:cNvSpPr>
          <p:nvPr>
            <p:ph type="sldNum" sz="quarter" idx="15"/>
          </p:nvPr>
        </p:nvSpPr>
        <p:spPr/>
        <p:txBody>
          <a:bodyPr/>
          <a:lstStyle/>
          <a:p>
            <a:fld id="{4739EE16-6D7D-4BAD-A313-F27D1478A54A}"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5DBEFF10-4D25-4311-930A-B21FBAA15B82}" type="datetimeFigureOut">
              <a:rPr lang="en-US" smtClean="0"/>
              <a:t>1/7/2016</a:t>
            </a:fld>
            <a:endParaRPr lang="en-US"/>
          </a:p>
        </p:txBody>
      </p:sp>
      <p:sp>
        <p:nvSpPr>
          <p:cNvPr id="9" name="Slide Number Placeholder 8"/>
          <p:cNvSpPr>
            <a:spLocks noGrp="1"/>
          </p:cNvSpPr>
          <p:nvPr>
            <p:ph type="sldNum" sz="quarter" idx="11"/>
          </p:nvPr>
        </p:nvSpPr>
        <p:spPr/>
        <p:txBody>
          <a:bodyPr/>
          <a:lstStyle/>
          <a:p>
            <a:fld id="{4739EE16-6D7D-4BAD-A313-F27D1478A54A}"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DBEFF10-4D25-4311-930A-B21FBAA15B82}" type="datetimeFigureOut">
              <a:rPr lang="en-US" smtClean="0"/>
              <a:t>1/7/2016</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739EE16-6D7D-4BAD-A313-F27D1478A54A}"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google.com/url?q=http://www.youtube.com/watch?v%3D1edqOerpiC8&amp;sa=U&amp;ei=FuMST7uUJYXXtwegh-X-AQ&amp;ved=0CCIQtwIwAA&amp;usg=AFQjCNHzKMXnVzsiqXfwadThKlPFQCpeKQ"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ivilwar.org/video/appomattox-the-surrender.html"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youtube.com/watch?v=6qAeFjCscRY&amp;feature=relate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20000"/>
          </a:bodyPr>
          <a:lstStyle/>
          <a:p>
            <a:r>
              <a:rPr lang="en-US" sz="4400" dirty="0" smtClean="0">
                <a:latin typeface="Maiandra GD" panose="020E0502030308020204" pitchFamily="34" charset="0"/>
              </a:rPr>
              <a:t>The End of the War, Outcomes, and Reconstruction</a:t>
            </a:r>
            <a:endParaRPr lang="en-US" sz="4400" dirty="0">
              <a:latin typeface="Maiandra GD" panose="020E0502030308020204" pitchFamily="34" charset="0"/>
            </a:endParaRPr>
          </a:p>
        </p:txBody>
      </p:sp>
      <p:sp>
        <p:nvSpPr>
          <p:cNvPr id="2" name="Title 1"/>
          <p:cNvSpPr>
            <a:spLocks noGrp="1"/>
          </p:cNvSpPr>
          <p:nvPr>
            <p:ph type="ctrTitle"/>
          </p:nvPr>
        </p:nvSpPr>
        <p:spPr/>
        <p:txBody>
          <a:bodyPr>
            <a:normAutofit/>
          </a:bodyPr>
          <a:lstStyle/>
          <a:p>
            <a:r>
              <a:rPr lang="en-US" sz="5400" dirty="0" smtClean="0">
                <a:latin typeface="Maiandra GD" panose="020E0502030308020204" pitchFamily="34" charset="0"/>
              </a:rPr>
              <a:t>The American Civil War</a:t>
            </a:r>
            <a:endParaRPr lang="en-US" sz="5400" dirty="0">
              <a:latin typeface="Maiandra GD" panose="020E0502030308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SoUXExugPdfFlS-uTcOlLtd1fum8Owi1rEMt6wydtksHfWO9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799" y="674303"/>
            <a:ext cx="4267201" cy="27546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3581400"/>
            <a:ext cx="4228467" cy="2743199"/>
          </a:xfrm>
          <a:prstGeom prst="rect">
            <a:avLst/>
          </a:prstGeom>
        </p:spPr>
      </p:pic>
      <p:sp>
        <p:nvSpPr>
          <p:cNvPr id="8" name="TextBox 7"/>
          <p:cNvSpPr txBox="1"/>
          <p:nvPr/>
        </p:nvSpPr>
        <p:spPr>
          <a:xfrm>
            <a:off x="762000" y="4419600"/>
            <a:ext cx="3276601" cy="830997"/>
          </a:xfrm>
          <a:prstGeom prst="rect">
            <a:avLst/>
          </a:prstGeom>
          <a:noFill/>
        </p:spPr>
        <p:txBody>
          <a:bodyPr wrap="square" rtlCol="0">
            <a:spAutoFit/>
          </a:bodyPr>
          <a:lstStyle/>
          <a:p>
            <a:pPr algn="ctr"/>
            <a:r>
              <a:rPr lang="en-US" sz="2400" b="1" dirty="0" smtClean="0">
                <a:latin typeface="Maiandra GD" panose="020E0502030308020204" pitchFamily="34" charset="0"/>
              </a:rPr>
              <a:t>Destruction in the South </a:t>
            </a:r>
            <a:endParaRPr lang="en-US" sz="2400" b="1" dirty="0">
              <a:latin typeface="Maiandra GD" panose="020E0502030308020204" pitchFamily="34" charset="0"/>
            </a:endParaRPr>
          </a:p>
        </p:txBody>
      </p:sp>
    </p:spTree>
    <p:extLst>
      <p:ext uri="{BB962C8B-B14F-4D97-AF65-F5344CB8AC3E}">
        <p14:creationId xmlns:p14="http://schemas.microsoft.com/office/powerpoint/2010/main" val="1721407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24400"/>
          </a:xfrm>
        </p:spPr>
        <p:txBody>
          <a:bodyPr>
            <a:normAutofit/>
          </a:bodyPr>
          <a:lstStyle/>
          <a:p>
            <a:r>
              <a:rPr lang="en-US" sz="3200" b="1" dirty="0" smtClean="0">
                <a:latin typeface="Maiandra GD" panose="020E0502030308020204" pitchFamily="34" charset="0"/>
              </a:rPr>
              <a:t>Freedmen faced great </a:t>
            </a:r>
            <a:r>
              <a:rPr lang="en-US" sz="3200" b="1" dirty="0" smtClean="0">
                <a:solidFill>
                  <a:srgbClr val="FFFF00"/>
                </a:solidFill>
                <a:latin typeface="Maiandra GD" panose="020E0502030308020204" pitchFamily="34" charset="0"/>
              </a:rPr>
              <a:t>hardships</a:t>
            </a:r>
          </a:p>
          <a:p>
            <a:pPr lvl="1"/>
            <a:r>
              <a:rPr lang="en-US" sz="2800" b="1" dirty="0" smtClean="0">
                <a:solidFill>
                  <a:schemeClr val="tx1"/>
                </a:solidFill>
                <a:latin typeface="Maiandra GD" panose="020E0502030308020204" pitchFamily="34" charset="0"/>
              </a:rPr>
              <a:t>Homeless, </a:t>
            </a:r>
            <a:r>
              <a:rPr lang="en-US" sz="2800" b="1" dirty="0" smtClean="0">
                <a:solidFill>
                  <a:srgbClr val="FFFF00"/>
                </a:solidFill>
                <a:latin typeface="Maiandra GD" panose="020E0502030308020204" pitchFamily="34" charset="0"/>
              </a:rPr>
              <a:t>uneducated</a:t>
            </a:r>
            <a:r>
              <a:rPr lang="en-US" sz="2800" b="1" dirty="0" smtClean="0">
                <a:solidFill>
                  <a:schemeClr val="tx1"/>
                </a:solidFill>
                <a:latin typeface="Maiandra GD" panose="020E0502030308020204" pitchFamily="34" charset="0"/>
              </a:rPr>
              <a:t>, had little more than the </a:t>
            </a:r>
            <a:r>
              <a:rPr lang="en-US" sz="2800" b="1" dirty="0" smtClean="0">
                <a:solidFill>
                  <a:srgbClr val="FFFF00"/>
                </a:solidFill>
                <a:latin typeface="Maiandra GD" panose="020E0502030308020204" pitchFamily="34" charset="0"/>
              </a:rPr>
              <a:t>clothes</a:t>
            </a:r>
            <a:r>
              <a:rPr lang="en-US" sz="2800" b="1" dirty="0" smtClean="0">
                <a:latin typeface="Maiandra GD" panose="020E0502030308020204" pitchFamily="34" charset="0"/>
              </a:rPr>
              <a:t> </a:t>
            </a:r>
            <a:r>
              <a:rPr lang="en-US" sz="2800" b="1" dirty="0" smtClean="0">
                <a:solidFill>
                  <a:schemeClr val="tx1"/>
                </a:solidFill>
                <a:latin typeface="Maiandra GD" panose="020E0502030308020204" pitchFamily="34" charset="0"/>
              </a:rPr>
              <a:t>on their backs</a:t>
            </a:r>
          </a:p>
          <a:p>
            <a:pPr lvl="1"/>
            <a:r>
              <a:rPr lang="en-US" sz="2800" b="1" dirty="0" smtClean="0">
                <a:solidFill>
                  <a:schemeClr val="tx1"/>
                </a:solidFill>
                <a:latin typeface="Maiandra GD" panose="020E0502030308020204" pitchFamily="34" charset="0"/>
              </a:rPr>
              <a:t>Many looking for food, </a:t>
            </a:r>
            <a:r>
              <a:rPr lang="en-US" sz="2800" b="1" dirty="0" smtClean="0">
                <a:solidFill>
                  <a:srgbClr val="FFFF00"/>
                </a:solidFill>
                <a:latin typeface="Maiandra GD" panose="020E0502030308020204" pitchFamily="34" charset="0"/>
              </a:rPr>
              <a:t>shelter</a:t>
            </a:r>
            <a:r>
              <a:rPr lang="en-US" sz="2800" b="1" dirty="0" smtClean="0">
                <a:solidFill>
                  <a:schemeClr val="tx1"/>
                </a:solidFill>
                <a:latin typeface="Maiandra GD" panose="020E0502030308020204" pitchFamily="34" charset="0"/>
              </a:rPr>
              <a:t>, and </a:t>
            </a:r>
            <a:r>
              <a:rPr lang="en-US" sz="2800" b="1" dirty="0" smtClean="0">
                <a:solidFill>
                  <a:srgbClr val="FFFF00"/>
                </a:solidFill>
                <a:latin typeface="Maiandra GD" panose="020E0502030308020204" pitchFamily="34" charset="0"/>
              </a:rPr>
              <a:t>work</a:t>
            </a:r>
          </a:p>
          <a:p>
            <a:pPr lvl="1"/>
            <a:r>
              <a:rPr lang="en-US" sz="2800" b="1" dirty="0" smtClean="0">
                <a:solidFill>
                  <a:schemeClr val="tx1"/>
                </a:solidFill>
                <a:latin typeface="Maiandra GD" panose="020E0502030308020204" pitchFamily="34" charset="0"/>
              </a:rPr>
              <a:t>Others searching for </a:t>
            </a:r>
            <a:r>
              <a:rPr lang="en-US" sz="2800" b="1" dirty="0" smtClean="0">
                <a:solidFill>
                  <a:srgbClr val="FFFF00"/>
                </a:solidFill>
                <a:latin typeface="Maiandra GD" panose="020E0502030308020204" pitchFamily="34" charset="0"/>
              </a:rPr>
              <a:t>family</a:t>
            </a:r>
            <a:r>
              <a:rPr lang="en-US" sz="2800" b="1" dirty="0" smtClean="0">
                <a:latin typeface="Maiandra GD" panose="020E0502030308020204" pitchFamily="34" charset="0"/>
              </a:rPr>
              <a:t> </a:t>
            </a:r>
            <a:r>
              <a:rPr lang="en-US" sz="2800" b="1" dirty="0" smtClean="0">
                <a:solidFill>
                  <a:schemeClr val="tx1"/>
                </a:solidFill>
                <a:latin typeface="Maiandra GD" panose="020E0502030308020204" pitchFamily="34" charset="0"/>
              </a:rPr>
              <a:t>members or </a:t>
            </a:r>
            <a:r>
              <a:rPr lang="en-US" sz="2800" b="1" dirty="0" smtClean="0">
                <a:solidFill>
                  <a:srgbClr val="FFFF00"/>
                </a:solidFill>
                <a:latin typeface="Maiandra GD" panose="020E0502030308020204" pitchFamily="34" charset="0"/>
              </a:rPr>
              <a:t>friends</a:t>
            </a:r>
          </a:p>
          <a:p>
            <a:r>
              <a:rPr lang="en-US" sz="3200" b="1" dirty="0" smtClean="0">
                <a:latin typeface="Maiandra GD" panose="020E0502030308020204" pitchFamily="34" charset="0"/>
              </a:rPr>
              <a:t>Many were afraid they’d be </a:t>
            </a:r>
            <a:r>
              <a:rPr lang="en-US" sz="3200" b="1" dirty="0" smtClean="0">
                <a:solidFill>
                  <a:srgbClr val="FFFF00"/>
                </a:solidFill>
                <a:latin typeface="Maiandra GD" panose="020E0502030308020204" pitchFamily="34" charset="0"/>
              </a:rPr>
              <a:t>re-enslaved</a:t>
            </a:r>
          </a:p>
          <a:p>
            <a:r>
              <a:rPr lang="en-US" sz="3200" b="1" dirty="0" smtClean="0">
                <a:latin typeface="Maiandra GD" panose="020E0502030308020204" pitchFamily="34" charset="0"/>
              </a:rPr>
              <a:t>Most whites had difficulty </a:t>
            </a:r>
            <a:r>
              <a:rPr lang="en-US" sz="3200" b="1" dirty="0" smtClean="0">
                <a:solidFill>
                  <a:srgbClr val="FFFF00"/>
                </a:solidFill>
                <a:latin typeface="Maiandra GD" panose="020E0502030308020204" pitchFamily="34" charset="0"/>
              </a:rPr>
              <a:t>accepting</a:t>
            </a:r>
            <a:r>
              <a:rPr lang="en-US" sz="3200" b="1" dirty="0" smtClean="0">
                <a:latin typeface="Maiandra GD" panose="020E0502030308020204" pitchFamily="34" charset="0"/>
              </a:rPr>
              <a:t> slaves as free persons or as </a:t>
            </a:r>
            <a:r>
              <a:rPr lang="en-US" sz="3200" b="1" dirty="0" smtClean="0">
                <a:solidFill>
                  <a:srgbClr val="FFFF00"/>
                </a:solidFill>
                <a:latin typeface="Maiandra GD" panose="020E0502030308020204" pitchFamily="34" charset="0"/>
              </a:rPr>
              <a:t>equals</a:t>
            </a:r>
            <a:endParaRPr lang="en-US" sz="3200" b="1" dirty="0">
              <a:solidFill>
                <a:srgbClr val="FFFF00"/>
              </a:solidFill>
              <a:latin typeface="Maiandra GD" panose="020E0502030308020204" pitchFamily="34" charset="0"/>
            </a:endParaRPr>
          </a:p>
          <a:p>
            <a:pPr lvl="1">
              <a:buNone/>
            </a:pPr>
            <a:endParaRPr lang="en-US" dirty="0" smtClean="0"/>
          </a:p>
        </p:txBody>
      </p:sp>
      <p:sp>
        <p:nvSpPr>
          <p:cNvPr id="2" name="Title 1"/>
          <p:cNvSpPr>
            <a:spLocks noGrp="1"/>
          </p:cNvSpPr>
          <p:nvPr>
            <p:ph type="title"/>
          </p:nvPr>
        </p:nvSpPr>
        <p:spPr/>
        <p:txBody>
          <a:bodyPr>
            <a:normAutofit/>
          </a:bodyPr>
          <a:lstStyle/>
          <a:p>
            <a:r>
              <a:rPr lang="en-US" sz="5400" b="1" dirty="0" smtClean="0">
                <a:latin typeface="Maiandra GD" panose="020E0502030308020204" pitchFamily="34" charset="0"/>
              </a:rPr>
              <a:t>The Freedmen</a:t>
            </a:r>
            <a:endParaRPr lang="en-US" sz="5400" b="1" dirty="0">
              <a:latin typeface="Maiandra GD" panose="020E0502030308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181600"/>
          </a:xfrm>
        </p:spPr>
        <p:txBody>
          <a:bodyPr>
            <a:normAutofit/>
          </a:bodyPr>
          <a:lstStyle/>
          <a:p>
            <a:r>
              <a:rPr lang="en-US" sz="3200" b="1" dirty="0" smtClean="0">
                <a:latin typeface="Maiandra GD" panose="020E0502030308020204" pitchFamily="34" charset="0"/>
              </a:rPr>
              <a:t>Since the war had been fought almost entirely in the </a:t>
            </a:r>
            <a:r>
              <a:rPr lang="en-US" sz="3200" b="1" dirty="0" smtClean="0">
                <a:solidFill>
                  <a:srgbClr val="FFFF00"/>
                </a:solidFill>
                <a:latin typeface="Maiandra GD" panose="020E0502030308020204" pitchFamily="34" charset="0"/>
              </a:rPr>
              <a:t>South</a:t>
            </a:r>
            <a:r>
              <a:rPr lang="en-US" sz="3200" b="1" dirty="0" smtClean="0">
                <a:latin typeface="Maiandra GD" panose="020E0502030308020204" pitchFamily="34" charset="0"/>
              </a:rPr>
              <a:t>, the North did not have the great task of </a:t>
            </a:r>
            <a:r>
              <a:rPr lang="en-US" sz="3200" b="1" dirty="0" smtClean="0">
                <a:solidFill>
                  <a:srgbClr val="FFFF00"/>
                </a:solidFill>
                <a:latin typeface="Maiandra GD" panose="020E0502030308020204" pitchFamily="34" charset="0"/>
              </a:rPr>
              <a:t>rebuilding</a:t>
            </a:r>
            <a:r>
              <a:rPr lang="en-US" sz="3200" b="1" dirty="0" smtClean="0">
                <a:latin typeface="Maiandra GD" panose="020E0502030308020204" pitchFamily="34" charset="0"/>
              </a:rPr>
              <a:t> itself</a:t>
            </a:r>
          </a:p>
          <a:p>
            <a:pPr marL="0" indent="0">
              <a:buNone/>
            </a:pPr>
            <a:endParaRPr lang="en-US" sz="1200" b="1" dirty="0" smtClean="0">
              <a:latin typeface="Maiandra GD" panose="020E0502030308020204" pitchFamily="34" charset="0"/>
            </a:endParaRPr>
          </a:p>
          <a:p>
            <a:r>
              <a:rPr lang="en-US" sz="3200" b="1" dirty="0" smtClean="0">
                <a:latin typeface="Maiandra GD" panose="020E0502030308020204" pitchFamily="34" charset="0"/>
              </a:rPr>
              <a:t>Yet, the </a:t>
            </a:r>
            <a:r>
              <a:rPr lang="en-US" sz="3200" b="1" dirty="0" smtClean="0">
                <a:solidFill>
                  <a:srgbClr val="FFFF00"/>
                </a:solidFill>
                <a:latin typeface="Maiandra GD" panose="020E0502030308020204" pitchFamily="34" charset="0"/>
              </a:rPr>
              <a:t>economy</a:t>
            </a:r>
            <a:r>
              <a:rPr lang="en-US" sz="3200" b="1" dirty="0" smtClean="0">
                <a:latin typeface="Maiandra GD" panose="020E0502030308020204" pitchFamily="34" charset="0"/>
              </a:rPr>
              <a:t> was </a:t>
            </a:r>
            <a:r>
              <a:rPr lang="en-US" sz="3200" b="1" dirty="0" smtClean="0">
                <a:solidFill>
                  <a:srgbClr val="FFFF00"/>
                </a:solidFill>
                <a:latin typeface="Maiandra GD" panose="020E0502030308020204" pitchFamily="34" charset="0"/>
              </a:rPr>
              <a:t>struggling</a:t>
            </a:r>
            <a:r>
              <a:rPr lang="en-US" sz="3200" b="1" dirty="0" smtClean="0">
                <a:latin typeface="Maiandra GD" panose="020E0502030308020204" pitchFamily="34" charset="0"/>
              </a:rPr>
              <a:t> in the North as well</a:t>
            </a:r>
          </a:p>
          <a:p>
            <a:pPr marL="0" indent="0">
              <a:buNone/>
            </a:pPr>
            <a:endParaRPr lang="en-US" sz="1200" b="1" dirty="0" smtClean="0">
              <a:latin typeface="Maiandra GD" panose="020E0502030308020204" pitchFamily="34" charset="0"/>
            </a:endParaRPr>
          </a:p>
          <a:p>
            <a:r>
              <a:rPr lang="en-US" sz="3200" b="1" dirty="0" smtClean="0">
                <a:latin typeface="Maiandra GD" panose="020E0502030308020204" pitchFamily="34" charset="0"/>
              </a:rPr>
              <a:t>While the North’s economy had </a:t>
            </a:r>
            <a:r>
              <a:rPr lang="en-US" sz="3200" b="1" dirty="0" smtClean="0">
                <a:solidFill>
                  <a:srgbClr val="FFFF00"/>
                </a:solidFill>
                <a:latin typeface="Maiandra GD" panose="020E0502030308020204" pitchFamily="34" charset="0"/>
              </a:rPr>
              <a:t>boomed </a:t>
            </a:r>
            <a:r>
              <a:rPr lang="en-US" sz="3200" b="1" dirty="0" smtClean="0">
                <a:latin typeface="Maiandra GD" panose="020E0502030308020204" pitchFamily="34" charset="0"/>
              </a:rPr>
              <a:t>during the war, bringing economic growth to both the </a:t>
            </a:r>
            <a:r>
              <a:rPr lang="en-US" sz="3200" b="1" dirty="0" smtClean="0">
                <a:solidFill>
                  <a:srgbClr val="FFFF00"/>
                </a:solidFill>
                <a:latin typeface="Maiandra GD" panose="020E0502030308020204" pitchFamily="34" charset="0"/>
              </a:rPr>
              <a:t>factories</a:t>
            </a:r>
            <a:r>
              <a:rPr lang="en-US" sz="3200" b="1" dirty="0" smtClean="0">
                <a:latin typeface="Maiandra GD" panose="020E0502030308020204" pitchFamily="34" charset="0"/>
              </a:rPr>
              <a:t> and the farms, the war had been </a:t>
            </a:r>
            <a:r>
              <a:rPr lang="en-US" sz="3200" b="1" dirty="0" smtClean="0">
                <a:solidFill>
                  <a:srgbClr val="FFFF00"/>
                </a:solidFill>
                <a:latin typeface="Maiandra GD" panose="020E0502030308020204" pitchFamily="34" charset="0"/>
              </a:rPr>
              <a:t>costly</a:t>
            </a:r>
            <a:r>
              <a:rPr lang="en-US" sz="3200" b="1" dirty="0" smtClean="0">
                <a:latin typeface="Maiandra GD" panose="020E0502030308020204" pitchFamily="34" charset="0"/>
              </a:rPr>
              <a:t> for the North</a:t>
            </a:r>
          </a:p>
          <a:p>
            <a:endParaRPr lang="en-US" dirty="0"/>
          </a:p>
        </p:txBody>
      </p:sp>
      <p:sp>
        <p:nvSpPr>
          <p:cNvPr id="3" name="Title 2"/>
          <p:cNvSpPr>
            <a:spLocks noGrp="1"/>
          </p:cNvSpPr>
          <p:nvPr>
            <p:ph type="title"/>
          </p:nvPr>
        </p:nvSpPr>
        <p:spPr/>
        <p:txBody>
          <a:bodyPr>
            <a:normAutofit/>
          </a:bodyPr>
          <a:lstStyle/>
          <a:p>
            <a:r>
              <a:rPr lang="en-US" sz="4800" b="1" dirty="0" smtClean="0">
                <a:latin typeface="Maiandra GD" panose="020E0502030308020204" pitchFamily="34" charset="0"/>
              </a:rPr>
              <a:t>A Look at the North After War</a:t>
            </a:r>
            <a:endParaRPr lang="en-US" sz="4800" b="1" dirty="0">
              <a:latin typeface="Maiandra GD" panose="020E0502030308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61432"/>
            <a:ext cx="8412296" cy="5334000"/>
          </a:xfrm>
        </p:spPr>
        <p:txBody>
          <a:bodyPr>
            <a:normAutofit lnSpcReduction="10000"/>
          </a:bodyPr>
          <a:lstStyle/>
          <a:p>
            <a:r>
              <a:rPr lang="en-US" sz="3200" b="1" dirty="0" smtClean="0">
                <a:latin typeface="Maiandra GD" panose="020E0502030308020204" pitchFamily="34" charset="0"/>
              </a:rPr>
              <a:t>Tensions between the North and South naturally lingered and there was no script for Reconstruction</a:t>
            </a:r>
          </a:p>
          <a:p>
            <a:pPr marL="0" indent="0">
              <a:buNone/>
            </a:pPr>
            <a:endParaRPr lang="en-US" sz="1200" b="1" dirty="0" smtClean="0">
              <a:latin typeface="Maiandra GD" panose="020E0502030308020204" pitchFamily="34" charset="0"/>
            </a:endParaRPr>
          </a:p>
          <a:p>
            <a:r>
              <a:rPr lang="en-US" sz="3200" b="1" dirty="0" smtClean="0">
                <a:latin typeface="Maiandra GD" panose="020E0502030308020204" pitchFamily="34" charset="0"/>
              </a:rPr>
              <a:t>In many ways, winning the war, by comparison, was easier than figuring out what to do about Reconstruction.</a:t>
            </a:r>
          </a:p>
          <a:p>
            <a:r>
              <a:rPr lang="en-US" sz="3200" b="1" dirty="0" smtClean="0">
                <a:latin typeface="Maiandra GD" panose="020E0502030308020204" pitchFamily="34" charset="0"/>
              </a:rPr>
              <a:t>Reconstruction presented a massive logistical, political, Constitutional, and economical challenge that the country had never faced.</a:t>
            </a:r>
          </a:p>
          <a:p>
            <a:endParaRPr lang="en-US" dirty="0"/>
          </a:p>
        </p:txBody>
      </p:sp>
      <p:sp>
        <p:nvSpPr>
          <p:cNvPr id="3" name="Title 2"/>
          <p:cNvSpPr>
            <a:spLocks noGrp="1"/>
          </p:cNvSpPr>
          <p:nvPr>
            <p:ph type="title"/>
          </p:nvPr>
        </p:nvSpPr>
        <p:spPr>
          <a:xfrm>
            <a:off x="487496" y="235027"/>
            <a:ext cx="8229600" cy="990600"/>
          </a:xfrm>
        </p:spPr>
        <p:txBody>
          <a:bodyPr>
            <a:normAutofit/>
          </a:bodyPr>
          <a:lstStyle/>
          <a:p>
            <a:r>
              <a:rPr lang="en-US" sz="5400" b="1" dirty="0" smtClean="0">
                <a:latin typeface="Maiandra GD" panose="020E0502030308020204" pitchFamily="34" charset="0"/>
              </a:rPr>
              <a:t>Now What?</a:t>
            </a:r>
            <a:endParaRPr lang="en-US" sz="5400" b="1" dirty="0">
              <a:latin typeface="Maiandra GD" panose="020E0502030308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029200"/>
          </a:xfrm>
        </p:spPr>
        <p:txBody>
          <a:bodyPr>
            <a:normAutofit fontScale="92500"/>
          </a:bodyPr>
          <a:lstStyle/>
          <a:p>
            <a:pPr marL="0" indent="0">
              <a:buNone/>
            </a:pPr>
            <a:r>
              <a:rPr lang="en-US" sz="3200" b="1" u="sng" dirty="0">
                <a:latin typeface="Maiandra GD" panose="020E0502030308020204" pitchFamily="34" charset="0"/>
              </a:rPr>
              <a:t>Reconstruction</a:t>
            </a:r>
            <a:r>
              <a:rPr lang="en-US" sz="3200" b="1" dirty="0">
                <a:latin typeface="Maiandra GD" panose="020E0502030308020204" pitchFamily="34" charset="0"/>
              </a:rPr>
              <a:t> – period when the </a:t>
            </a:r>
            <a:r>
              <a:rPr lang="en-US" sz="3200" b="1" dirty="0">
                <a:solidFill>
                  <a:srgbClr val="FFFF00"/>
                </a:solidFill>
                <a:latin typeface="Maiandra GD" panose="020E0502030308020204" pitchFamily="34" charset="0"/>
              </a:rPr>
              <a:t>federal</a:t>
            </a:r>
            <a:r>
              <a:rPr lang="en-US" sz="3200" b="1" dirty="0">
                <a:latin typeface="Maiandra GD" panose="020E0502030308020204" pitchFamily="34" charset="0"/>
              </a:rPr>
              <a:t> government struggled with how to return the </a:t>
            </a:r>
            <a:r>
              <a:rPr lang="en-US" sz="3200" b="1" dirty="0">
                <a:solidFill>
                  <a:srgbClr val="FFFF00"/>
                </a:solidFill>
                <a:latin typeface="Maiandra GD" panose="020E0502030308020204" pitchFamily="34" charset="0"/>
              </a:rPr>
              <a:t>South</a:t>
            </a:r>
            <a:r>
              <a:rPr lang="en-US" sz="3200" b="1" dirty="0">
                <a:latin typeface="Maiandra GD" panose="020E0502030308020204" pitchFamily="34" charset="0"/>
              </a:rPr>
              <a:t> to the Union. </a:t>
            </a:r>
            <a:endParaRPr lang="en-US" sz="3200" b="1" dirty="0" smtClean="0">
              <a:latin typeface="Maiandra GD" panose="020E0502030308020204" pitchFamily="34" charset="0"/>
            </a:endParaRPr>
          </a:p>
          <a:p>
            <a:pPr marL="0" indent="0">
              <a:buNone/>
            </a:pPr>
            <a:endParaRPr lang="en-US" sz="3200" b="1" dirty="0">
              <a:latin typeface="Maiandra GD" panose="020E0502030308020204" pitchFamily="34" charset="0"/>
            </a:endParaRPr>
          </a:p>
          <a:p>
            <a:r>
              <a:rPr lang="en-US" sz="3200" b="1" dirty="0">
                <a:latin typeface="Maiandra GD" panose="020E0502030308020204" pitchFamily="34" charset="0"/>
              </a:rPr>
              <a:t>3 Issues of Reconstruction: </a:t>
            </a:r>
          </a:p>
          <a:p>
            <a:pPr lvl="1"/>
            <a:r>
              <a:rPr lang="en-US" sz="3200" b="1" dirty="0">
                <a:latin typeface="Maiandra GD" panose="020E0502030308020204" pitchFamily="34" charset="0"/>
              </a:rPr>
              <a:t>1. How will Southern states </a:t>
            </a:r>
            <a:r>
              <a:rPr lang="en-US" sz="3200" b="1" dirty="0">
                <a:solidFill>
                  <a:srgbClr val="FFFF00"/>
                </a:solidFill>
                <a:latin typeface="Maiandra GD" panose="020E0502030308020204" pitchFamily="34" charset="0"/>
              </a:rPr>
              <a:t>rejoin</a:t>
            </a:r>
            <a:r>
              <a:rPr lang="en-US" sz="3200" b="1" dirty="0">
                <a:latin typeface="Maiandra GD" panose="020E0502030308020204" pitchFamily="34" charset="0"/>
              </a:rPr>
              <a:t> the Union?</a:t>
            </a:r>
          </a:p>
          <a:p>
            <a:pPr lvl="1"/>
            <a:r>
              <a:rPr lang="en-US" sz="3200" b="1" dirty="0">
                <a:latin typeface="Maiandra GD" panose="020E0502030308020204" pitchFamily="34" charset="0"/>
              </a:rPr>
              <a:t>2. How will the Southern </a:t>
            </a:r>
            <a:r>
              <a:rPr lang="en-US" sz="3200" b="1" dirty="0">
                <a:solidFill>
                  <a:srgbClr val="FFFF00"/>
                </a:solidFill>
                <a:latin typeface="Maiandra GD" panose="020E0502030308020204" pitchFamily="34" charset="0"/>
              </a:rPr>
              <a:t>economy</a:t>
            </a:r>
            <a:r>
              <a:rPr lang="en-US" sz="3200" b="1" dirty="0">
                <a:latin typeface="Maiandra GD" panose="020E0502030308020204" pitchFamily="34" charset="0"/>
              </a:rPr>
              <a:t> be built?</a:t>
            </a:r>
          </a:p>
          <a:p>
            <a:pPr lvl="1"/>
            <a:r>
              <a:rPr lang="en-US" sz="3200" b="1" dirty="0">
                <a:latin typeface="Maiandra GD" panose="020E0502030308020204" pitchFamily="34" charset="0"/>
              </a:rPr>
              <a:t>3. What rights will </a:t>
            </a:r>
            <a:r>
              <a:rPr lang="en-US" sz="3200" b="1" dirty="0">
                <a:solidFill>
                  <a:srgbClr val="FFFF00"/>
                </a:solidFill>
                <a:latin typeface="Maiandra GD" panose="020E0502030308020204" pitchFamily="34" charset="0"/>
              </a:rPr>
              <a:t>African Americans </a:t>
            </a:r>
            <a:r>
              <a:rPr lang="en-US" sz="3200" b="1" dirty="0">
                <a:latin typeface="Maiandra GD" panose="020E0502030308020204" pitchFamily="34" charset="0"/>
              </a:rPr>
              <a:t>have? </a:t>
            </a:r>
          </a:p>
          <a:p>
            <a:endParaRPr lang="en-US" dirty="0"/>
          </a:p>
        </p:txBody>
      </p:sp>
      <p:sp>
        <p:nvSpPr>
          <p:cNvPr id="3" name="Title 2"/>
          <p:cNvSpPr>
            <a:spLocks noGrp="1"/>
          </p:cNvSpPr>
          <p:nvPr>
            <p:ph type="title"/>
          </p:nvPr>
        </p:nvSpPr>
        <p:spPr>
          <a:xfrm>
            <a:off x="457200" y="228600"/>
            <a:ext cx="8229600" cy="990600"/>
          </a:xfrm>
        </p:spPr>
        <p:txBody>
          <a:bodyPr>
            <a:normAutofit/>
          </a:bodyPr>
          <a:lstStyle/>
          <a:p>
            <a:r>
              <a:rPr lang="en-US" sz="4800" b="1" dirty="0">
                <a:latin typeface="Maiandra GD" panose="020E0502030308020204" pitchFamily="34" charset="0"/>
              </a:rPr>
              <a:t>Reconstruction (1865-1877) </a:t>
            </a:r>
          </a:p>
        </p:txBody>
      </p:sp>
    </p:spTree>
    <p:extLst>
      <p:ext uri="{BB962C8B-B14F-4D97-AF65-F5344CB8AC3E}">
        <p14:creationId xmlns:p14="http://schemas.microsoft.com/office/powerpoint/2010/main" val="1413271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334000"/>
          </a:xfrm>
        </p:spPr>
        <p:txBody>
          <a:bodyPr>
            <a:normAutofit fontScale="92500" lnSpcReduction="20000"/>
          </a:bodyPr>
          <a:lstStyle/>
          <a:p>
            <a:pPr marL="0" indent="0">
              <a:buNone/>
            </a:pPr>
            <a:r>
              <a:rPr lang="en-US" sz="2800" b="1" u="sng" dirty="0">
                <a:latin typeface="Maiandra GD" panose="020E0502030308020204" pitchFamily="34" charset="0"/>
              </a:rPr>
              <a:t>Lincoln’s Plan: </a:t>
            </a:r>
          </a:p>
          <a:p>
            <a:pPr lvl="1"/>
            <a:r>
              <a:rPr lang="en-US" sz="2800" b="1" dirty="0">
                <a:solidFill>
                  <a:srgbClr val="FFFF00"/>
                </a:solidFill>
                <a:latin typeface="Maiandra GD" panose="020E0502030308020204" pitchFamily="34" charset="0"/>
              </a:rPr>
              <a:t>Reunify </a:t>
            </a:r>
            <a:r>
              <a:rPr lang="en-US" sz="2800" b="1" dirty="0">
                <a:latin typeface="Maiandra GD" panose="020E0502030308020204" pitchFamily="34" charset="0"/>
              </a:rPr>
              <a:t>the Union </a:t>
            </a:r>
          </a:p>
          <a:p>
            <a:pPr lvl="1"/>
            <a:r>
              <a:rPr lang="en-US" sz="2800" b="1" dirty="0" smtClean="0">
                <a:latin typeface="Maiandra GD" panose="020E0502030308020204" pitchFamily="34" charset="0"/>
              </a:rPr>
              <a:t>Amnesty (a group </a:t>
            </a:r>
            <a:r>
              <a:rPr lang="en-US" sz="2800" b="1" dirty="0" smtClean="0">
                <a:solidFill>
                  <a:srgbClr val="FFFF00"/>
                </a:solidFill>
                <a:latin typeface="Maiandra GD" panose="020E0502030308020204" pitchFamily="34" charset="0"/>
              </a:rPr>
              <a:t>pardon</a:t>
            </a:r>
            <a:r>
              <a:rPr lang="en-US" sz="2800" b="1" dirty="0" smtClean="0">
                <a:latin typeface="Maiandra GD" panose="020E0502030308020204" pitchFamily="34" charset="0"/>
              </a:rPr>
              <a:t>) to all Southerners except Confederate government </a:t>
            </a:r>
            <a:r>
              <a:rPr lang="en-US" sz="2800" b="1" dirty="0" smtClean="0">
                <a:solidFill>
                  <a:srgbClr val="FFFF00"/>
                </a:solidFill>
                <a:latin typeface="Maiandra GD" panose="020E0502030308020204" pitchFamily="34" charset="0"/>
              </a:rPr>
              <a:t>leaders </a:t>
            </a:r>
            <a:r>
              <a:rPr lang="en-US" sz="2800" b="1" dirty="0" smtClean="0">
                <a:latin typeface="Maiandra GD" panose="020E0502030308020204" pitchFamily="34" charset="0"/>
              </a:rPr>
              <a:t>and top </a:t>
            </a:r>
            <a:r>
              <a:rPr lang="en-US" sz="2800" b="1" dirty="0" smtClean="0">
                <a:solidFill>
                  <a:srgbClr val="FFFF00"/>
                </a:solidFill>
                <a:latin typeface="Maiandra GD" panose="020E0502030308020204" pitchFamily="34" charset="0"/>
              </a:rPr>
              <a:t>military</a:t>
            </a:r>
            <a:r>
              <a:rPr lang="en-US" sz="2800" b="1" dirty="0" smtClean="0">
                <a:latin typeface="Maiandra GD" panose="020E0502030308020204" pitchFamily="34" charset="0"/>
              </a:rPr>
              <a:t> officers.</a:t>
            </a:r>
            <a:endParaRPr lang="en-US" sz="2800" b="1" dirty="0">
              <a:latin typeface="Maiandra GD" panose="020E0502030308020204" pitchFamily="34" charset="0"/>
            </a:endParaRPr>
          </a:p>
          <a:p>
            <a:pPr lvl="1"/>
            <a:r>
              <a:rPr lang="en-US" sz="2800" b="1" dirty="0">
                <a:solidFill>
                  <a:schemeClr val="tx1"/>
                </a:solidFill>
                <a:latin typeface="Maiandra GD" panose="020E0502030308020204" pitchFamily="34" charset="0"/>
              </a:rPr>
              <a:t>Ten Percent Plan </a:t>
            </a:r>
            <a:r>
              <a:rPr lang="en-US" sz="2800" b="1" dirty="0">
                <a:latin typeface="Maiandra GD" panose="020E0502030308020204" pitchFamily="34" charset="0"/>
              </a:rPr>
              <a:t>– as soon as </a:t>
            </a:r>
            <a:r>
              <a:rPr lang="en-US" sz="2800" b="1" dirty="0">
                <a:solidFill>
                  <a:srgbClr val="FFFF00"/>
                </a:solidFill>
                <a:latin typeface="Maiandra GD" panose="020E0502030308020204" pitchFamily="34" charset="0"/>
              </a:rPr>
              <a:t>10% </a:t>
            </a:r>
            <a:r>
              <a:rPr lang="en-US" sz="2800" b="1" dirty="0">
                <a:latin typeface="Maiandra GD" panose="020E0502030308020204" pitchFamily="34" charset="0"/>
              </a:rPr>
              <a:t>of the </a:t>
            </a:r>
            <a:r>
              <a:rPr lang="en-US" sz="2800" b="1" dirty="0" smtClean="0">
                <a:latin typeface="Maiandra GD" panose="020E0502030308020204" pitchFamily="34" charset="0"/>
              </a:rPr>
              <a:t>state’s </a:t>
            </a:r>
            <a:r>
              <a:rPr lang="en-US" sz="2800" b="1" dirty="0">
                <a:latin typeface="Maiandra GD" panose="020E0502030308020204" pitchFamily="34" charset="0"/>
              </a:rPr>
              <a:t>prewar voters </a:t>
            </a:r>
            <a:r>
              <a:rPr lang="en-US" sz="2800" b="1" dirty="0" smtClean="0">
                <a:latin typeface="Maiandra GD" panose="020E0502030308020204" pitchFamily="34" charset="0"/>
              </a:rPr>
              <a:t>took an oath of </a:t>
            </a:r>
            <a:r>
              <a:rPr lang="en-US" sz="2800" b="1" dirty="0">
                <a:solidFill>
                  <a:srgbClr val="FFFF00"/>
                </a:solidFill>
                <a:latin typeface="Maiandra GD" panose="020E0502030308020204" pitchFamily="34" charset="0"/>
              </a:rPr>
              <a:t>loyalty </a:t>
            </a:r>
            <a:r>
              <a:rPr lang="en-US" sz="2800" b="1" dirty="0">
                <a:latin typeface="Maiandra GD" panose="020E0502030308020204" pitchFamily="34" charset="0"/>
              </a:rPr>
              <a:t>to the Union, the state could then set up a new </a:t>
            </a:r>
            <a:r>
              <a:rPr lang="en-US" sz="2800" b="1" dirty="0">
                <a:solidFill>
                  <a:srgbClr val="FFFF00"/>
                </a:solidFill>
                <a:latin typeface="Maiandra GD" panose="020E0502030308020204" pitchFamily="34" charset="0"/>
              </a:rPr>
              <a:t>government </a:t>
            </a:r>
            <a:endParaRPr lang="en-US" sz="2800" b="1" dirty="0" smtClean="0">
              <a:solidFill>
                <a:srgbClr val="FFFF00"/>
              </a:solidFill>
              <a:latin typeface="Maiandra GD" panose="020E0502030308020204" pitchFamily="34" charset="0"/>
            </a:endParaRPr>
          </a:p>
          <a:p>
            <a:pPr lvl="1"/>
            <a:r>
              <a:rPr lang="en-US" sz="2800" b="1" dirty="0" smtClean="0">
                <a:latin typeface="Maiandra GD" panose="020E0502030308020204" pitchFamily="34" charset="0"/>
              </a:rPr>
              <a:t>Once </a:t>
            </a:r>
            <a:r>
              <a:rPr lang="en-US" sz="2800" b="1" dirty="0">
                <a:latin typeface="Maiandra GD" panose="020E0502030308020204" pitchFamily="34" charset="0"/>
              </a:rPr>
              <a:t>slavery was </a:t>
            </a:r>
            <a:r>
              <a:rPr lang="en-US" sz="2800" b="1" dirty="0">
                <a:solidFill>
                  <a:srgbClr val="FFFF00"/>
                </a:solidFill>
                <a:latin typeface="Maiandra GD" panose="020E0502030308020204" pitchFamily="34" charset="0"/>
              </a:rPr>
              <a:t>abolished</a:t>
            </a:r>
            <a:r>
              <a:rPr lang="en-US" sz="2800" b="1" dirty="0">
                <a:latin typeface="Maiandra GD" panose="020E0502030308020204" pitchFamily="34" charset="0"/>
              </a:rPr>
              <a:t> and education for African Americans was offered, states could regain representation in </a:t>
            </a:r>
            <a:r>
              <a:rPr lang="en-US" sz="2800" b="1" dirty="0">
                <a:solidFill>
                  <a:srgbClr val="FFFF00"/>
                </a:solidFill>
                <a:latin typeface="Maiandra GD" panose="020E0502030308020204" pitchFamily="34" charset="0"/>
              </a:rPr>
              <a:t>Congress</a:t>
            </a:r>
            <a:r>
              <a:rPr lang="en-US" sz="2800" b="1" dirty="0">
                <a:latin typeface="Maiandra GD" panose="020E0502030308020204" pitchFamily="34" charset="0"/>
              </a:rPr>
              <a:t>. </a:t>
            </a:r>
            <a:endParaRPr lang="en-US" sz="2800" b="1" dirty="0" smtClean="0">
              <a:latin typeface="Maiandra GD" panose="020E0502030308020204" pitchFamily="34" charset="0"/>
            </a:endParaRPr>
          </a:p>
          <a:p>
            <a:pPr lvl="1"/>
            <a:endParaRPr lang="en-US" sz="2800" b="1" dirty="0">
              <a:latin typeface="Maiandra GD" panose="020E0502030308020204" pitchFamily="34" charset="0"/>
            </a:endParaRPr>
          </a:p>
          <a:p>
            <a:pPr marL="282575" lvl="1" indent="0">
              <a:buNone/>
            </a:pPr>
            <a:r>
              <a:rPr lang="en-US" sz="2800" b="1" dirty="0">
                <a:latin typeface="Maiandra GD" panose="020E0502030308020204" pitchFamily="34" charset="0"/>
              </a:rPr>
              <a:t>**Not everyone was very happy with Lincoln’s Plan…</a:t>
            </a:r>
          </a:p>
          <a:p>
            <a:endParaRPr lang="en-US" dirty="0"/>
          </a:p>
        </p:txBody>
      </p:sp>
      <p:sp>
        <p:nvSpPr>
          <p:cNvPr id="3" name="Title 2"/>
          <p:cNvSpPr>
            <a:spLocks noGrp="1"/>
          </p:cNvSpPr>
          <p:nvPr>
            <p:ph type="title"/>
          </p:nvPr>
        </p:nvSpPr>
        <p:spPr>
          <a:xfrm>
            <a:off x="457200" y="152400"/>
            <a:ext cx="8229600" cy="914400"/>
          </a:xfrm>
        </p:spPr>
        <p:txBody>
          <a:bodyPr>
            <a:normAutofit/>
          </a:bodyPr>
          <a:lstStyle/>
          <a:p>
            <a:r>
              <a:rPr lang="en-US" sz="4800" b="1" dirty="0">
                <a:latin typeface="Maiandra GD" panose="020E0502030308020204" pitchFamily="34" charset="0"/>
              </a:rPr>
              <a:t>Presidential Reconstruction </a:t>
            </a:r>
          </a:p>
        </p:txBody>
      </p:sp>
    </p:spTree>
    <p:extLst>
      <p:ext uri="{BB962C8B-B14F-4D97-AF65-F5344CB8AC3E}">
        <p14:creationId xmlns:p14="http://schemas.microsoft.com/office/powerpoint/2010/main" val="1126460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8176"/>
            <a:ext cx="8229600" cy="838200"/>
          </a:xfrm>
        </p:spPr>
        <p:txBody>
          <a:bodyPr>
            <a:normAutofit/>
          </a:bodyPr>
          <a:lstStyle/>
          <a:p>
            <a:r>
              <a:rPr lang="en-US" sz="4800" b="1" dirty="0" smtClean="0">
                <a:latin typeface="Maiandra GD" panose="020E0502030308020204" pitchFamily="34" charset="0"/>
              </a:rPr>
              <a:t>Radical Republicans</a:t>
            </a:r>
            <a:endParaRPr lang="en-US" sz="4800" b="1" dirty="0">
              <a:latin typeface="Maiandra GD" panose="020E0502030308020204" pitchFamily="34" charset="0"/>
            </a:endParaRPr>
          </a:p>
        </p:txBody>
      </p:sp>
      <p:sp>
        <p:nvSpPr>
          <p:cNvPr id="3" name="Content Placeholder 2"/>
          <p:cNvSpPr>
            <a:spLocks noGrp="1"/>
          </p:cNvSpPr>
          <p:nvPr>
            <p:ph idx="1"/>
          </p:nvPr>
        </p:nvSpPr>
        <p:spPr>
          <a:xfrm>
            <a:off x="304800" y="1295400"/>
            <a:ext cx="8534400" cy="5410200"/>
          </a:xfrm>
        </p:spPr>
        <p:txBody>
          <a:bodyPr>
            <a:noAutofit/>
          </a:bodyPr>
          <a:lstStyle/>
          <a:p>
            <a:r>
              <a:rPr lang="en-US" sz="2600" b="1" dirty="0" smtClean="0">
                <a:solidFill>
                  <a:srgbClr val="FFFF00"/>
                </a:solidFill>
                <a:latin typeface="Maiandra GD" panose="020E0502030308020204" pitchFamily="34" charset="0"/>
              </a:rPr>
              <a:t>Radical </a:t>
            </a:r>
            <a:r>
              <a:rPr lang="en-US" sz="2600" b="1" dirty="0" smtClean="0">
                <a:latin typeface="Maiandra GD" panose="020E0502030308020204" pitchFamily="34" charset="0"/>
              </a:rPr>
              <a:t>Republicans felt the South led the North into </a:t>
            </a:r>
            <a:r>
              <a:rPr lang="en-US" sz="2600" b="1" dirty="0" smtClean="0">
                <a:solidFill>
                  <a:srgbClr val="FFFF00"/>
                </a:solidFill>
                <a:latin typeface="Maiandra GD" panose="020E0502030308020204" pitchFamily="34" charset="0"/>
              </a:rPr>
              <a:t>war</a:t>
            </a:r>
            <a:r>
              <a:rPr lang="en-US" sz="2600" b="1" dirty="0" smtClean="0">
                <a:latin typeface="Maiandra GD" panose="020E0502030308020204" pitchFamily="34" charset="0"/>
              </a:rPr>
              <a:t> and committed terrible </a:t>
            </a:r>
            <a:r>
              <a:rPr lang="en-US" sz="2600" b="1" dirty="0" smtClean="0">
                <a:solidFill>
                  <a:srgbClr val="FFFF00"/>
                </a:solidFill>
                <a:latin typeface="Maiandra GD" panose="020E0502030308020204" pitchFamily="34" charset="0"/>
              </a:rPr>
              <a:t>crimes</a:t>
            </a:r>
            <a:r>
              <a:rPr lang="en-US" sz="2600" b="1" dirty="0" smtClean="0">
                <a:latin typeface="Maiandra GD" panose="020E0502030308020204" pitchFamily="34" charset="0"/>
              </a:rPr>
              <a:t> against African Americans. </a:t>
            </a:r>
          </a:p>
          <a:p>
            <a:r>
              <a:rPr lang="en-US" sz="2600" b="1" dirty="0" smtClean="0">
                <a:latin typeface="Maiandra GD" panose="020E0502030308020204" pitchFamily="34" charset="0"/>
              </a:rPr>
              <a:t>Confederates MUST be </a:t>
            </a:r>
            <a:r>
              <a:rPr lang="en-US" sz="2600" b="1" dirty="0" smtClean="0">
                <a:solidFill>
                  <a:srgbClr val="FFFF00"/>
                </a:solidFill>
                <a:latin typeface="Maiandra GD" panose="020E0502030308020204" pitchFamily="34" charset="0"/>
              </a:rPr>
              <a:t>punished</a:t>
            </a:r>
            <a:r>
              <a:rPr lang="en-US" sz="2600" b="1" dirty="0" smtClean="0">
                <a:latin typeface="Maiandra GD" panose="020E0502030308020204" pitchFamily="34" charset="0"/>
              </a:rPr>
              <a:t> for what they did! </a:t>
            </a:r>
          </a:p>
          <a:p>
            <a:r>
              <a:rPr lang="en-US" sz="2600" b="1" u="sng" dirty="0" smtClean="0">
                <a:latin typeface="Maiandra GD" panose="020E0502030308020204" pitchFamily="34" charset="0"/>
              </a:rPr>
              <a:t>Wade – Davis Bill (1864)</a:t>
            </a:r>
            <a:r>
              <a:rPr lang="en-US" sz="2600" b="1" dirty="0" smtClean="0">
                <a:latin typeface="Maiandra GD" panose="020E0502030308020204" pitchFamily="34" charset="0"/>
              </a:rPr>
              <a:t>: </a:t>
            </a:r>
          </a:p>
          <a:p>
            <a:pPr lvl="1"/>
            <a:r>
              <a:rPr lang="en-US" sz="2600" b="1" dirty="0" smtClean="0">
                <a:latin typeface="Maiandra GD" panose="020E0502030308020204" pitchFamily="34" charset="0"/>
              </a:rPr>
              <a:t>Rejected the </a:t>
            </a:r>
            <a:r>
              <a:rPr lang="en-US" sz="2600" b="1" dirty="0" smtClean="0">
                <a:solidFill>
                  <a:srgbClr val="FFFF00"/>
                </a:solidFill>
                <a:latin typeface="Maiandra GD" panose="020E0502030308020204" pitchFamily="34" charset="0"/>
              </a:rPr>
              <a:t>10% plan</a:t>
            </a:r>
          </a:p>
          <a:p>
            <a:pPr lvl="1"/>
            <a:r>
              <a:rPr lang="en-US" sz="2600" b="1" dirty="0" smtClean="0">
                <a:solidFill>
                  <a:srgbClr val="FFFF00"/>
                </a:solidFill>
                <a:latin typeface="Maiandra GD" panose="020E0502030308020204" pitchFamily="34" charset="0"/>
              </a:rPr>
              <a:t>MAJORITY</a:t>
            </a:r>
            <a:r>
              <a:rPr lang="en-US" sz="2600" b="1" dirty="0" smtClean="0">
                <a:latin typeface="Maiandra GD" panose="020E0502030308020204" pitchFamily="34" charset="0"/>
              </a:rPr>
              <a:t> of prewar voters had to swear loyalty before restoration </a:t>
            </a:r>
          </a:p>
          <a:p>
            <a:pPr lvl="1"/>
            <a:r>
              <a:rPr lang="en-US" sz="2600" b="1" dirty="0" smtClean="0">
                <a:latin typeface="Maiandra GD" panose="020E0502030308020204" pitchFamily="34" charset="0"/>
              </a:rPr>
              <a:t>There also must be guarantees of African American </a:t>
            </a:r>
            <a:r>
              <a:rPr lang="en-US" sz="2600" b="1" dirty="0" smtClean="0">
                <a:solidFill>
                  <a:srgbClr val="FFFF00"/>
                </a:solidFill>
                <a:latin typeface="Maiandra GD" panose="020E0502030308020204" pitchFamily="34" charset="0"/>
              </a:rPr>
              <a:t>equality </a:t>
            </a:r>
          </a:p>
          <a:p>
            <a:pPr marL="365760" lvl="1" indent="0">
              <a:buNone/>
            </a:pPr>
            <a:endParaRPr lang="en-US" sz="2600" b="1" dirty="0" smtClean="0"/>
          </a:p>
        </p:txBody>
      </p:sp>
    </p:spTree>
    <p:extLst>
      <p:ext uri="{BB962C8B-B14F-4D97-AF65-F5344CB8AC3E}">
        <p14:creationId xmlns:p14="http://schemas.microsoft.com/office/powerpoint/2010/main" val="2563484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68" y="304800"/>
            <a:ext cx="8229600" cy="990600"/>
          </a:xfrm>
        </p:spPr>
        <p:txBody>
          <a:bodyPr>
            <a:normAutofit/>
          </a:bodyPr>
          <a:lstStyle/>
          <a:p>
            <a:r>
              <a:rPr lang="en-US" sz="4800" b="1" dirty="0" smtClean="0">
                <a:latin typeface="Maiandra GD" panose="020E0502030308020204" pitchFamily="34" charset="0"/>
              </a:rPr>
              <a:t>Freedman’s Bureau </a:t>
            </a:r>
            <a:endParaRPr lang="en-US" sz="4800" b="1" dirty="0">
              <a:latin typeface="Maiandra GD" panose="020E0502030308020204" pitchFamily="34" charset="0"/>
            </a:endParaRPr>
          </a:p>
        </p:txBody>
      </p:sp>
      <p:sp>
        <p:nvSpPr>
          <p:cNvPr id="3" name="Content Placeholder 2"/>
          <p:cNvSpPr>
            <a:spLocks noGrp="1"/>
          </p:cNvSpPr>
          <p:nvPr>
            <p:ph idx="1"/>
          </p:nvPr>
        </p:nvSpPr>
        <p:spPr>
          <a:xfrm>
            <a:off x="265387" y="1524927"/>
            <a:ext cx="8587162" cy="5262381"/>
          </a:xfrm>
        </p:spPr>
        <p:txBody>
          <a:bodyPr>
            <a:normAutofit/>
          </a:bodyPr>
          <a:lstStyle/>
          <a:p>
            <a:pPr lvl="1"/>
            <a:r>
              <a:rPr lang="en-US" sz="3200" b="1" dirty="0" smtClean="0">
                <a:latin typeface="Maiandra GD" panose="020E0502030308020204" pitchFamily="34" charset="0"/>
              </a:rPr>
              <a:t>Provided </a:t>
            </a:r>
            <a:r>
              <a:rPr lang="en-US" sz="3200" b="1" dirty="0" smtClean="0">
                <a:solidFill>
                  <a:srgbClr val="FFFF00"/>
                </a:solidFill>
                <a:latin typeface="Maiandra GD" panose="020E0502030308020204" pitchFamily="34" charset="0"/>
              </a:rPr>
              <a:t>food</a:t>
            </a:r>
            <a:r>
              <a:rPr lang="en-US" sz="3200" b="1" dirty="0" smtClean="0">
                <a:latin typeface="Maiandra GD" panose="020E0502030308020204" pitchFamily="34" charset="0"/>
              </a:rPr>
              <a:t>, healthcare and education for White AND Black </a:t>
            </a:r>
            <a:r>
              <a:rPr lang="en-US" sz="3200" b="1" dirty="0" smtClean="0">
                <a:solidFill>
                  <a:srgbClr val="FFFF00"/>
                </a:solidFill>
                <a:latin typeface="Maiandra GD" panose="020E0502030308020204" pitchFamily="34" charset="0"/>
              </a:rPr>
              <a:t>refugees</a:t>
            </a:r>
            <a:r>
              <a:rPr lang="en-US" sz="3200" b="1" dirty="0" smtClean="0">
                <a:latin typeface="Maiandra GD" panose="020E0502030308020204" pitchFamily="34" charset="0"/>
              </a:rPr>
              <a:t> in the South</a:t>
            </a:r>
          </a:p>
          <a:p>
            <a:pPr lvl="1"/>
            <a:r>
              <a:rPr lang="en-US" sz="3200" b="1" dirty="0" smtClean="0">
                <a:latin typeface="Maiandra GD" panose="020E0502030308020204" pitchFamily="34" charset="0"/>
              </a:rPr>
              <a:t>Helped to </a:t>
            </a:r>
            <a:r>
              <a:rPr lang="en-US" sz="3200" b="1" dirty="0" smtClean="0">
                <a:solidFill>
                  <a:srgbClr val="FFFF00"/>
                </a:solidFill>
                <a:latin typeface="Maiandra GD" panose="020E0502030308020204" pitchFamily="34" charset="0"/>
              </a:rPr>
              <a:t>reunite</a:t>
            </a:r>
            <a:r>
              <a:rPr lang="en-US" sz="3200" b="1" dirty="0" smtClean="0">
                <a:latin typeface="Maiandra GD" panose="020E0502030308020204" pitchFamily="34" charset="0"/>
              </a:rPr>
              <a:t> families</a:t>
            </a:r>
          </a:p>
          <a:p>
            <a:pPr marL="365760" lvl="1" indent="0">
              <a:buNone/>
            </a:pPr>
            <a:endParaRPr lang="en-US" sz="1200" b="1" dirty="0" smtClean="0">
              <a:latin typeface="Maiandra GD" panose="020E0502030308020204" pitchFamily="34" charset="0"/>
            </a:endParaRPr>
          </a:p>
          <a:p>
            <a:pPr lvl="1"/>
            <a:r>
              <a:rPr lang="en-US" sz="3200" b="1" dirty="0" smtClean="0">
                <a:latin typeface="Maiandra GD" panose="020E0502030308020204" pitchFamily="34" charset="0"/>
              </a:rPr>
              <a:t>Eventually established </a:t>
            </a:r>
            <a:r>
              <a:rPr lang="en-US" sz="3200" b="1" dirty="0" smtClean="0">
                <a:solidFill>
                  <a:srgbClr val="FFFF00"/>
                </a:solidFill>
                <a:latin typeface="Maiandra GD" panose="020E0502030308020204" pitchFamily="34" charset="0"/>
              </a:rPr>
              <a:t>schools</a:t>
            </a:r>
            <a:r>
              <a:rPr lang="en-US" sz="3200" b="1" dirty="0" smtClean="0">
                <a:latin typeface="Maiandra GD" panose="020E0502030308020204" pitchFamily="34" charset="0"/>
              </a:rPr>
              <a:t> to teach freedmen to read and write</a:t>
            </a:r>
          </a:p>
          <a:p>
            <a:pPr marL="365760" lvl="1" indent="0">
              <a:buNone/>
            </a:pPr>
            <a:endParaRPr lang="en-US" sz="1200" b="1" dirty="0" smtClean="0">
              <a:latin typeface="Maiandra GD" panose="020E0502030308020204" pitchFamily="34" charset="0"/>
            </a:endParaRPr>
          </a:p>
          <a:p>
            <a:pPr lvl="1"/>
            <a:r>
              <a:rPr lang="en-US" sz="3200" b="1" dirty="0" smtClean="0">
                <a:latin typeface="Maiandra GD" panose="020E0502030308020204" pitchFamily="34" charset="0"/>
              </a:rPr>
              <a:t>Continued until </a:t>
            </a:r>
            <a:r>
              <a:rPr lang="en-US" sz="3200" b="1" dirty="0" smtClean="0">
                <a:solidFill>
                  <a:srgbClr val="FFFF00"/>
                </a:solidFill>
                <a:latin typeface="Maiandra GD" panose="020E0502030308020204" pitchFamily="34" charset="0"/>
              </a:rPr>
              <a:t>1872 </a:t>
            </a:r>
          </a:p>
        </p:txBody>
      </p:sp>
    </p:spTree>
    <p:extLst>
      <p:ext uri="{BB962C8B-B14F-4D97-AF65-F5344CB8AC3E}">
        <p14:creationId xmlns:p14="http://schemas.microsoft.com/office/powerpoint/2010/main" val="1196725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0" y="1219200"/>
            <a:ext cx="7712364" cy="5257800"/>
          </a:xfrm>
          <a:prstGeom prst="rect">
            <a:avLst/>
          </a:prstGeom>
        </p:spPr>
      </p:pic>
      <p:sp>
        <p:nvSpPr>
          <p:cNvPr id="5" name="Rectangle 4"/>
          <p:cNvSpPr/>
          <p:nvPr/>
        </p:nvSpPr>
        <p:spPr>
          <a:xfrm>
            <a:off x="746393" y="388203"/>
            <a:ext cx="5455340" cy="830997"/>
          </a:xfrm>
          <a:prstGeom prst="rect">
            <a:avLst/>
          </a:prstGeom>
        </p:spPr>
        <p:txBody>
          <a:bodyPr wrap="none">
            <a:spAutoFit/>
          </a:bodyPr>
          <a:lstStyle/>
          <a:p>
            <a:r>
              <a:rPr lang="en-US" sz="4800" dirty="0">
                <a:latin typeface="Maiandra GD" panose="020E0502030308020204" pitchFamily="34" charset="0"/>
              </a:rPr>
              <a:t>Freedman’s Bureau </a:t>
            </a:r>
            <a:endParaRPr lang="en-US" sz="4800" dirty="0"/>
          </a:p>
        </p:txBody>
      </p:sp>
    </p:spTree>
    <p:extLst>
      <p:ext uri="{BB962C8B-B14F-4D97-AF65-F5344CB8AC3E}">
        <p14:creationId xmlns:p14="http://schemas.microsoft.com/office/powerpoint/2010/main" val="1674546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sz="3600" b="1" dirty="0" smtClean="0">
                <a:latin typeface="Maiandra GD" panose="020E0502030308020204" pitchFamily="34" charset="0"/>
              </a:rPr>
              <a:t>Andrew Johnson Becomes 17</a:t>
            </a:r>
            <a:r>
              <a:rPr lang="en-US" sz="3600" b="1" baseline="30000" dirty="0" smtClean="0">
                <a:latin typeface="Maiandra GD" panose="020E0502030308020204" pitchFamily="34" charset="0"/>
              </a:rPr>
              <a:t>th</a:t>
            </a:r>
            <a:r>
              <a:rPr lang="en-US" sz="3600" b="1" dirty="0" smtClean="0">
                <a:latin typeface="Maiandra GD" panose="020E0502030308020204" pitchFamily="34" charset="0"/>
              </a:rPr>
              <a:t> President</a:t>
            </a:r>
            <a:endParaRPr lang="en-US" sz="3600" b="1" dirty="0">
              <a:latin typeface="Maiandra GD" panose="020E0502030308020204" pitchFamily="34" charset="0"/>
            </a:endParaRPr>
          </a:p>
        </p:txBody>
      </p:sp>
      <p:sp>
        <p:nvSpPr>
          <p:cNvPr id="3" name="Content Placeholder 2"/>
          <p:cNvSpPr>
            <a:spLocks noGrp="1"/>
          </p:cNvSpPr>
          <p:nvPr>
            <p:ph idx="1"/>
          </p:nvPr>
        </p:nvSpPr>
        <p:spPr>
          <a:xfrm>
            <a:off x="402938" y="1219200"/>
            <a:ext cx="8283862" cy="3710577"/>
          </a:xfrm>
        </p:spPr>
        <p:txBody>
          <a:bodyPr>
            <a:normAutofit/>
          </a:bodyPr>
          <a:lstStyle/>
          <a:p>
            <a:r>
              <a:rPr lang="en-US" b="1" dirty="0" smtClean="0">
                <a:latin typeface="Maiandra GD" panose="020E0502030308020204" pitchFamily="34" charset="0"/>
              </a:rPr>
              <a:t>Andrew Johnson, only a few months after taking office as Vice President, was thrust into Presidency after the assassination of Abe Lincoln. </a:t>
            </a:r>
          </a:p>
          <a:p>
            <a:r>
              <a:rPr lang="en-US" b="1" dirty="0" smtClean="0">
                <a:latin typeface="Maiandra GD" panose="020E0502030308020204" pitchFamily="34" charset="0"/>
              </a:rPr>
              <a:t>Just as Lincoln had, Johnson wanted to reunify and restore the Union as quickly as possible.</a:t>
            </a:r>
          </a:p>
          <a:p>
            <a:r>
              <a:rPr lang="en-US" b="1" dirty="0" smtClean="0">
                <a:latin typeface="Maiandra GD" panose="020E0502030308020204" pitchFamily="34" charset="0"/>
              </a:rPr>
              <a:t>BUT, that’s where the similarities end…</a:t>
            </a:r>
            <a:endParaRPr lang="en-US" b="1" dirty="0">
              <a:latin typeface="Maiandra GD" panose="020E0502030308020204" pitchFamily="34" charset="0"/>
            </a:endParaRPr>
          </a:p>
        </p:txBody>
      </p:sp>
      <p:pic>
        <p:nvPicPr>
          <p:cNvPr id="4" name="Picture 3"/>
          <p:cNvPicPr>
            <a:picLocks noChangeAspect="1"/>
          </p:cNvPicPr>
          <p:nvPr/>
        </p:nvPicPr>
        <p:blipFill>
          <a:blip r:embed="rId3"/>
          <a:stretch>
            <a:fillRect/>
          </a:stretch>
        </p:blipFill>
        <p:spPr>
          <a:xfrm>
            <a:off x="914400" y="4190998"/>
            <a:ext cx="4156358" cy="2346033"/>
          </a:xfrm>
          <a:prstGeom prst="rect">
            <a:avLst/>
          </a:prstGeom>
        </p:spPr>
      </p:pic>
      <p:pic>
        <p:nvPicPr>
          <p:cNvPr id="8" name="Picture 7"/>
          <p:cNvPicPr>
            <a:picLocks noChangeAspect="1"/>
          </p:cNvPicPr>
          <p:nvPr/>
        </p:nvPicPr>
        <p:blipFill>
          <a:blip r:embed="rId4"/>
          <a:stretch>
            <a:fillRect/>
          </a:stretch>
        </p:blipFill>
        <p:spPr>
          <a:xfrm>
            <a:off x="5853981" y="4190999"/>
            <a:ext cx="2095500" cy="2263628"/>
          </a:xfrm>
          <a:prstGeom prst="rect">
            <a:avLst/>
          </a:prstGeom>
        </p:spPr>
      </p:pic>
    </p:spTree>
    <p:extLst>
      <p:ext uri="{BB962C8B-B14F-4D97-AF65-F5344CB8AC3E}">
        <p14:creationId xmlns:p14="http://schemas.microsoft.com/office/powerpoint/2010/main" val="544572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3200" dirty="0" smtClean="0">
                <a:latin typeface="Maiandra GD" panose="020E0502030308020204" pitchFamily="34" charset="0"/>
              </a:rPr>
              <a:t>North and South routinely exchanged </a:t>
            </a:r>
            <a:r>
              <a:rPr lang="en-US" sz="3200" dirty="0" smtClean="0">
                <a:solidFill>
                  <a:srgbClr val="FFFF00"/>
                </a:solidFill>
                <a:latin typeface="Maiandra GD" panose="020E0502030308020204" pitchFamily="34" charset="0"/>
              </a:rPr>
              <a:t>prisoners</a:t>
            </a:r>
            <a:r>
              <a:rPr lang="en-US" sz="3200" dirty="0" smtClean="0">
                <a:latin typeface="Maiandra GD" panose="020E0502030308020204" pitchFamily="34" charset="0"/>
              </a:rPr>
              <a:t> at start of war</a:t>
            </a:r>
          </a:p>
          <a:p>
            <a:pPr marL="0" indent="0">
              <a:buNone/>
            </a:pPr>
            <a:endParaRPr lang="en-US" sz="1400" dirty="0" smtClean="0">
              <a:latin typeface="Maiandra GD" panose="020E0502030308020204" pitchFamily="34" charset="0"/>
            </a:endParaRPr>
          </a:p>
          <a:p>
            <a:r>
              <a:rPr lang="en-US" sz="3200" dirty="0" smtClean="0">
                <a:latin typeface="Maiandra GD" panose="020E0502030308020204" pitchFamily="34" charset="0"/>
              </a:rPr>
              <a:t>Grant stopped exchanging when he heard the South </a:t>
            </a:r>
            <a:r>
              <a:rPr lang="en-US" sz="3200" dirty="0" smtClean="0">
                <a:solidFill>
                  <a:srgbClr val="FFFF00"/>
                </a:solidFill>
                <a:latin typeface="Maiandra GD" panose="020E0502030308020204" pitchFamily="34" charset="0"/>
              </a:rPr>
              <a:t>killed</a:t>
            </a:r>
            <a:r>
              <a:rPr lang="en-US" sz="3200" dirty="0" smtClean="0">
                <a:latin typeface="Maiandra GD" panose="020E0502030308020204" pitchFamily="34" charset="0"/>
              </a:rPr>
              <a:t> several </a:t>
            </a:r>
            <a:r>
              <a:rPr lang="en-US" sz="3200" dirty="0" smtClean="0">
                <a:solidFill>
                  <a:srgbClr val="FFFF00"/>
                </a:solidFill>
                <a:latin typeface="Maiandra GD" panose="020E0502030308020204" pitchFamily="34" charset="0"/>
              </a:rPr>
              <a:t>black</a:t>
            </a:r>
            <a:r>
              <a:rPr lang="en-US" sz="3200" dirty="0" smtClean="0">
                <a:latin typeface="Maiandra GD" panose="020E0502030308020204" pitchFamily="34" charset="0"/>
              </a:rPr>
              <a:t> military prisoners</a:t>
            </a:r>
          </a:p>
          <a:p>
            <a:pPr marL="0" indent="0">
              <a:buNone/>
            </a:pPr>
            <a:endParaRPr lang="en-US" sz="1400" dirty="0" smtClean="0">
              <a:latin typeface="Maiandra GD" panose="020E0502030308020204" pitchFamily="34" charset="0"/>
            </a:endParaRPr>
          </a:p>
          <a:p>
            <a:r>
              <a:rPr lang="en-US" sz="3200" dirty="0" smtClean="0">
                <a:latin typeface="Maiandra GD" panose="020E0502030308020204" pitchFamily="34" charset="0"/>
              </a:rPr>
              <a:t>War prisons on both sides quickly began </a:t>
            </a:r>
            <a:r>
              <a:rPr lang="en-US" sz="3200" dirty="0" smtClean="0">
                <a:solidFill>
                  <a:srgbClr val="FFFF00"/>
                </a:solidFill>
                <a:latin typeface="Maiandra GD" panose="020E0502030308020204" pitchFamily="34" charset="0"/>
              </a:rPr>
              <a:t>overflowing</a:t>
            </a:r>
            <a:r>
              <a:rPr lang="en-US" sz="3200" dirty="0" smtClean="0">
                <a:latin typeface="Maiandra GD" panose="020E0502030308020204" pitchFamily="34" charset="0"/>
              </a:rPr>
              <a:t>; neither side had planned or prepared for how to care for </a:t>
            </a:r>
            <a:r>
              <a:rPr lang="en-US" sz="3200" dirty="0" smtClean="0">
                <a:solidFill>
                  <a:srgbClr val="FFFF00"/>
                </a:solidFill>
                <a:latin typeface="Maiandra GD" panose="020E0502030308020204" pitchFamily="34" charset="0"/>
              </a:rPr>
              <a:t>prisoners</a:t>
            </a:r>
          </a:p>
        </p:txBody>
      </p:sp>
      <p:sp>
        <p:nvSpPr>
          <p:cNvPr id="2" name="Title 1"/>
          <p:cNvSpPr>
            <a:spLocks noGrp="1"/>
          </p:cNvSpPr>
          <p:nvPr>
            <p:ph type="title"/>
          </p:nvPr>
        </p:nvSpPr>
        <p:spPr/>
        <p:txBody>
          <a:bodyPr>
            <a:normAutofit/>
          </a:bodyPr>
          <a:lstStyle/>
          <a:p>
            <a:r>
              <a:rPr lang="en-US" sz="5400" b="1" dirty="0" smtClean="0">
                <a:latin typeface="Maiandra GD" panose="020E0502030308020204" pitchFamily="34" charset="0"/>
              </a:rPr>
              <a:t>Civil War Prisons</a:t>
            </a:r>
            <a:endParaRPr lang="en-US" sz="5400" b="1" dirty="0">
              <a:latin typeface="Maiandra GD" panose="020E0502030308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r>
              <a:rPr lang="en-US" sz="4800" b="1" dirty="0" smtClean="0">
                <a:latin typeface="Maiandra GD" panose="020E0502030308020204" pitchFamily="34" charset="0"/>
              </a:rPr>
              <a:t>Presidential Reconstruction </a:t>
            </a:r>
            <a:endParaRPr lang="en-US" sz="4800" b="1" dirty="0">
              <a:latin typeface="Maiandra GD" panose="020E0502030308020204" pitchFamily="34" charset="0"/>
            </a:endParaRPr>
          </a:p>
        </p:txBody>
      </p:sp>
      <p:sp>
        <p:nvSpPr>
          <p:cNvPr id="3" name="Content Placeholder 2"/>
          <p:cNvSpPr>
            <a:spLocks noGrp="1"/>
          </p:cNvSpPr>
          <p:nvPr>
            <p:ph idx="1"/>
          </p:nvPr>
        </p:nvSpPr>
        <p:spPr>
          <a:xfrm>
            <a:off x="304801" y="1143001"/>
            <a:ext cx="8534400" cy="5210658"/>
          </a:xfrm>
        </p:spPr>
        <p:txBody>
          <a:bodyPr>
            <a:normAutofit/>
          </a:bodyPr>
          <a:lstStyle/>
          <a:p>
            <a:r>
              <a:rPr lang="en-US" sz="2800" b="1" u="sng" dirty="0" smtClean="0">
                <a:latin typeface="Maiandra GD" panose="020E0502030308020204" pitchFamily="34" charset="0"/>
              </a:rPr>
              <a:t>Johnson’s Plan</a:t>
            </a:r>
            <a:r>
              <a:rPr lang="en-US" sz="2800" b="1" dirty="0" smtClean="0">
                <a:latin typeface="Maiandra GD" panose="020E0502030308020204" pitchFamily="34" charset="0"/>
              </a:rPr>
              <a:t>:</a:t>
            </a:r>
          </a:p>
          <a:p>
            <a:pPr marL="0" indent="0">
              <a:buNone/>
            </a:pPr>
            <a:endParaRPr lang="en-US" sz="2800" b="1" dirty="0" smtClean="0">
              <a:latin typeface="Maiandra GD" panose="020E0502030308020204" pitchFamily="34" charset="0"/>
            </a:endParaRPr>
          </a:p>
          <a:p>
            <a:pPr lvl="1"/>
            <a:r>
              <a:rPr lang="en-US" sz="2800" b="1" dirty="0" smtClean="0">
                <a:latin typeface="Maiandra GD" panose="020E0502030308020204" pitchFamily="34" charset="0"/>
              </a:rPr>
              <a:t>Offered </a:t>
            </a:r>
            <a:r>
              <a:rPr lang="en-US" sz="2800" b="1" dirty="0" smtClean="0">
                <a:solidFill>
                  <a:srgbClr val="FFFF00"/>
                </a:solidFill>
                <a:latin typeface="Maiandra GD" panose="020E0502030308020204" pitchFamily="34" charset="0"/>
              </a:rPr>
              <a:t>pardons</a:t>
            </a:r>
            <a:r>
              <a:rPr lang="en-US" sz="2800" b="1" dirty="0" smtClean="0">
                <a:latin typeface="Maiandra GD" panose="020E0502030308020204" pitchFamily="34" charset="0"/>
              </a:rPr>
              <a:t> to most, BUT, did not like </a:t>
            </a:r>
            <a:r>
              <a:rPr lang="en-US" sz="2800" b="1" dirty="0" smtClean="0">
                <a:solidFill>
                  <a:srgbClr val="FFFF00"/>
                </a:solidFill>
                <a:latin typeface="Maiandra GD" panose="020E0502030308020204" pitchFamily="34" charset="0"/>
              </a:rPr>
              <a:t>wealthy</a:t>
            </a:r>
            <a:r>
              <a:rPr lang="en-US" sz="2800" b="1" dirty="0" smtClean="0">
                <a:latin typeface="Maiandra GD" panose="020E0502030308020204" pitchFamily="34" charset="0"/>
              </a:rPr>
              <a:t> planters and Confederate leaders, so he made them write to him </a:t>
            </a:r>
            <a:r>
              <a:rPr lang="en-US" sz="2800" b="1" dirty="0" smtClean="0">
                <a:solidFill>
                  <a:srgbClr val="FFFF00"/>
                </a:solidFill>
                <a:latin typeface="Maiandra GD" panose="020E0502030308020204" pitchFamily="34" charset="0"/>
              </a:rPr>
              <a:t>personally</a:t>
            </a:r>
            <a:r>
              <a:rPr lang="en-US" sz="2800" b="1" dirty="0" smtClean="0">
                <a:latin typeface="Maiandra GD" panose="020E0502030308020204" pitchFamily="34" charset="0"/>
              </a:rPr>
              <a:t> for a pardon.</a:t>
            </a:r>
          </a:p>
          <a:p>
            <a:pPr lvl="1"/>
            <a:r>
              <a:rPr lang="en-US" sz="2800" b="1" dirty="0" smtClean="0">
                <a:latin typeface="Maiandra GD" panose="020E0502030308020204" pitchFamily="34" charset="0"/>
              </a:rPr>
              <a:t>Required the </a:t>
            </a:r>
            <a:r>
              <a:rPr lang="en-US" sz="2800" b="1" dirty="0" smtClean="0">
                <a:solidFill>
                  <a:srgbClr val="FFFF00"/>
                </a:solidFill>
                <a:latin typeface="Maiandra GD" panose="020E0502030308020204" pitchFamily="34" charset="0"/>
              </a:rPr>
              <a:t>ratification</a:t>
            </a:r>
            <a:r>
              <a:rPr lang="en-US" sz="2800" b="1" dirty="0" smtClean="0">
                <a:latin typeface="Maiandra GD" panose="020E0502030308020204" pitchFamily="34" charset="0"/>
              </a:rPr>
              <a:t> of the 13</a:t>
            </a:r>
            <a:r>
              <a:rPr lang="en-US" sz="2800" b="1" baseline="30000" dirty="0" smtClean="0">
                <a:latin typeface="Maiandra GD" panose="020E0502030308020204" pitchFamily="34" charset="0"/>
              </a:rPr>
              <a:t>th</a:t>
            </a:r>
            <a:r>
              <a:rPr lang="en-US" sz="2800" b="1" dirty="0" smtClean="0">
                <a:latin typeface="Maiandra GD" panose="020E0502030308020204" pitchFamily="34" charset="0"/>
              </a:rPr>
              <a:t> amendment to be restored into the Union</a:t>
            </a:r>
          </a:p>
          <a:p>
            <a:pPr marL="365760" lvl="1" indent="0">
              <a:buNone/>
            </a:pPr>
            <a:r>
              <a:rPr lang="en-US" sz="2800" b="1" dirty="0" smtClean="0">
                <a:latin typeface="Maiandra GD" panose="020E0502030308020204" pitchFamily="34" charset="0"/>
              </a:rPr>
              <a:t> </a:t>
            </a:r>
          </a:p>
          <a:p>
            <a:r>
              <a:rPr lang="en-US" sz="2800" b="1" dirty="0">
                <a:latin typeface="Maiandra GD" panose="020E0502030308020204" pitchFamily="34" charset="0"/>
              </a:rPr>
              <a:t>Did NOT want African Americans to vote – little sympathy for </a:t>
            </a:r>
            <a:r>
              <a:rPr lang="en-US" sz="2800" b="1" dirty="0" smtClean="0">
                <a:latin typeface="Maiandra GD" panose="020E0502030308020204" pitchFamily="34" charset="0"/>
              </a:rPr>
              <a:t>their </a:t>
            </a:r>
            <a:r>
              <a:rPr lang="en-US" sz="2800" b="1" dirty="0">
                <a:latin typeface="Maiandra GD" panose="020E0502030308020204" pitchFamily="34" charset="0"/>
              </a:rPr>
              <a:t>plight </a:t>
            </a:r>
          </a:p>
          <a:p>
            <a:endParaRPr lang="en-US" dirty="0"/>
          </a:p>
        </p:txBody>
      </p:sp>
    </p:spTree>
    <p:extLst>
      <p:ext uri="{BB962C8B-B14F-4D97-AF65-F5344CB8AC3E}">
        <p14:creationId xmlns:p14="http://schemas.microsoft.com/office/powerpoint/2010/main" val="34443612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334000"/>
          </a:xfrm>
        </p:spPr>
        <p:txBody>
          <a:bodyPr>
            <a:normAutofit fontScale="92500" lnSpcReduction="10000"/>
          </a:bodyPr>
          <a:lstStyle/>
          <a:p>
            <a:pPr marL="0" indent="0" algn="ctr">
              <a:buNone/>
            </a:pPr>
            <a:r>
              <a:rPr lang="en-US" b="1" i="1" dirty="0"/>
              <a:t>“Neither slavery nor involuntary servitude, except as a punishment for crime whereof the party shall have been duly convicted, shall exist within the United States, or any place subject to their jurisdiction.”</a:t>
            </a:r>
          </a:p>
          <a:p>
            <a:pPr marL="0" indent="0" algn="ctr">
              <a:buNone/>
            </a:pPr>
            <a:endParaRPr lang="en-US" dirty="0"/>
          </a:p>
          <a:p>
            <a:pPr marL="0" indent="0" algn="ctr">
              <a:buNone/>
            </a:pPr>
            <a:endParaRPr lang="en-US" dirty="0"/>
          </a:p>
          <a:p>
            <a:endParaRPr lang="en-US" b="1" dirty="0"/>
          </a:p>
          <a:p>
            <a:endParaRPr lang="en-US" sz="3200" b="1" dirty="0" smtClean="0"/>
          </a:p>
          <a:p>
            <a:endParaRPr lang="en-US" sz="3200" b="1" dirty="0"/>
          </a:p>
          <a:p>
            <a:r>
              <a:rPr lang="en-US" sz="3200" b="1" dirty="0" smtClean="0">
                <a:latin typeface="Maiandra GD" panose="020E0502030308020204" pitchFamily="34" charset="0"/>
              </a:rPr>
              <a:t>This </a:t>
            </a:r>
            <a:r>
              <a:rPr lang="en-US" sz="3200" b="1" dirty="0">
                <a:latin typeface="Maiandra GD" panose="020E0502030308020204" pitchFamily="34" charset="0"/>
              </a:rPr>
              <a:t>amendment, </a:t>
            </a:r>
            <a:r>
              <a:rPr lang="en-US" sz="3200" b="1" dirty="0">
                <a:solidFill>
                  <a:srgbClr val="FFFF00"/>
                </a:solidFill>
                <a:latin typeface="Maiandra GD" panose="020E0502030308020204" pitchFamily="34" charset="0"/>
              </a:rPr>
              <a:t>passed</a:t>
            </a:r>
            <a:r>
              <a:rPr lang="en-US" sz="3200" b="1" dirty="0">
                <a:latin typeface="Maiandra GD" panose="020E0502030308020204" pitchFamily="34" charset="0"/>
              </a:rPr>
              <a:t> on January 31</a:t>
            </a:r>
            <a:r>
              <a:rPr lang="en-US" sz="3200" b="1" baseline="30000" dirty="0">
                <a:latin typeface="Maiandra GD" panose="020E0502030308020204" pitchFamily="34" charset="0"/>
              </a:rPr>
              <a:t>st</a:t>
            </a:r>
            <a:r>
              <a:rPr lang="en-US" sz="3200" b="1" dirty="0">
                <a:latin typeface="Maiandra GD" panose="020E0502030308020204" pitchFamily="34" charset="0"/>
              </a:rPr>
              <a:t>, 1865 and ratified by the states in December 1865,  formally</a:t>
            </a:r>
            <a:r>
              <a:rPr lang="en-US" sz="3200" b="1" dirty="0">
                <a:solidFill>
                  <a:srgbClr val="0000FF"/>
                </a:solidFill>
                <a:latin typeface="Maiandra GD" panose="020E0502030308020204" pitchFamily="34" charset="0"/>
              </a:rPr>
              <a:t> </a:t>
            </a:r>
            <a:r>
              <a:rPr lang="en-US" sz="3200" b="1" dirty="0">
                <a:solidFill>
                  <a:srgbClr val="FFFF00"/>
                </a:solidFill>
                <a:latin typeface="Maiandra GD" panose="020E0502030308020204" pitchFamily="34" charset="0"/>
              </a:rPr>
              <a:t>abolished slavery </a:t>
            </a:r>
            <a:r>
              <a:rPr lang="en-US" sz="3200" b="1" dirty="0">
                <a:latin typeface="Maiandra GD" panose="020E0502030308020204" pitchFamily="34" charset="0"/>
              </a:rPr>
              <a:t>in the United States</a:t>
            </a:r>
            <a:r>
              <a:rPr lang="en-US" sz="3200" b="1" dirty="0"/>
              <a:t>. </a:t>
            </a:r>
          </a:p>
          <a:p>
            <a:endParaRPr lang="en-US" dirty="0"/>
          </a:p>
        </p:txBody>
      </p:sp>
      <p:sp>
        <p:nvSpPr>
          <p:cNvPr id="3" name="Title 2"/>
          <p:cNvSpPr>
            <a:spLocks noGrp="1"/>
          </p:cNvSpPr>
          <p:nvPr>
            <p:ph type="title"/>
          </p:nvPr>
        </p:nvSpPr>
        <p:spPr>
          <a:xfrm>
            <a:off x="457200" y="152400"/>
            <a:ext cx="8229600" cy="990600"/>
          </a:xfrm>
        </p:spPr>
        <p:txBody>
          <a:bodyPr>
            <a:normAutofit/>
          </a:bodyPr>
          <a:lstStyle/>
          <a:p>
            <a:r>
              <a:rPr lang="en-US" sz="4800" b="1" dirty="0">
                <a:latin typeface="Maiandra GD" panose="020E0502030308020204" pitchFamily="34" charset="0"/>
              </a:rPr>
              <a:t>13</a:t>
            </a:r>
            <a:r>
              <a:rPr lang="en-US" sz="4800" b="1" baseline="30000" dirty="0">
                <a:latin typeface="Maiandra GD" panose="020E0502030308020204" pitchFamily="34" charset="0"/>
              </a:rPr>
              <a:t>th</a:t>
            </a:r>
            <a:r>
              <a:rPr lang="en-US" sz="4800" b="1" dirty="0">
                <a:latin typeface="Maiandra GD" panose="020E0502030308020204" pitchFamily="34" charset="0"/>
              </a:rPr>
              <a:t> Amendment </a:t>
            </a:r>
          </a:p>
        </p:txBody>
      </p:sp>
      <p:pic>
        <p:nvPicPr>
          <p:cNvPr id="4" name="Picture 3" descr="13th amendment .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967" y="2743200"/>
            <a:ext cx="6464066" cy="1816636"/>
          </a:xfrm>
          <a:prstGeom prst="rect">
            <a:avLst/>
          </a:prstGeom>
        </p:spPr>
      </p:pic>
    </p:spTree>
    <p:extLst>
      <p:ext uri="{BB962C8B-B14F-4D97-AF65-F5344CB8AC3E}">
        <p14:creationId xmlns:p14="http://schemas.microsoft.com/office/powerpoint/2010/main" val="39801420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r>
              <a:rPr lang="en-US" sz="4800" b="1" dirty="0" smtClean="0">
                <a:latin typeface="Maiandra GD" panose="020E0502030308020204" pitchFamily="34" charset="0"/>
              </a:rPr>
              <a:t>Black Codes </a:t>
            </a:r>
            <a:endParaRPr lang="en-US" sz="4800" b="1" dirty="0">
              <a:latin typeface="Maiandra GD" panose="020E0502030308020204" pitchFamily="34" charset="0"/>
            </a:endParaRPr>
          </a:p>
        </p:txBody>
      </p:sp>
      <p:sp>
        <p:nvSpPr>
          <p:cNvPr id="3" name="Content Placeholder 2"/>
          <p:cNvSpPr>
            <a:spLocks noGrp="1"/>
          </p:cNvSpPr>
          <p:nvPr>
            <p:ph idx="1"/>
          </p:nvPr>
        </p:nvSpPr>
        <p:spPr>
          <a:xfrm>
            <a:off x="228600" y="1295400"/>
            <a:ext cx="8325882" cy="3996463"/>
          </a:xfrm>
        </p:spPr>
        <p:txBody>
          <a:bodyPr>
            <a:normAutofit/>
          </a:bodyPr>
          <a:lstStyle/>
          <a:p>
            <a:r>
              <a:rPr lang="en-US" sz="2800" b="1" dirty="0" smtClean="0">
                <a:latin typeface="Maiandra GD" panose="020E0502030308020204" pitchFamily="34" charset="0"/>
              </a:rPr>
              <a:t>With Johnson in office, Southern leaders were beginning to </a:t>
            </a:r>
            <a:r>
              <a:rPr lang="en-US" sz="2800" b="1" dirty="0" smtClean="0">
                <a:solidFill>
                  <a:srgbClr val="FFFF00"/>
                </a:solidFill>
                <a:latin typeface="Maiandra GD" panose="020E0502030308020204" pitchFamily="34" charset="0"/>
              </a:rPr>
              <a:t>rebuild</a:t>
            </a:r>
            <a:r>
              <a:rPr lang="en-US" sz="2800" b="1" dirty="0" smtClean="0">
                <a:latin typeface="Maiandra GD" panose="020E0502030308020204" pitchFamily="34" charset="0"/>
              </a:rPr>
              <a:t> their prewar world</a:t>
            </a:r>
          </a:p>
          <a:p>
            <a:r>
              <a:rPr lang="en-US" sz="2800" b="1" dirty="0" smtClean="0">
                <a:latin typeface="Maiandra GD" panose="020E0502030308020204" pitchFamily="34" charset="0"/>
              </a:rPr>
              <a:t>Instituted the </a:t>
            </a:r>
            <a:r>
              <a:rPr lang="en-US" sz="2800" b="1" dirty="0" smtClean="0">
                <a:solidFill>
                  <a:srgbClr val="FFFF00"/>
                </a:solidFill>
                <a:latin typeface="Maiandra GD" panose="020E0502030308020204" pitchFamily="34" charset="0"/>
              </a:rPr>
              <a:t>Black</a:t>
            </a:r>
            <a:r>
              <a:rPr lang="en-US" sz="2800" b="1" dirty="0" smtClean="0">
                <a:latin typeface="Maiandra GD" panose="020E0502030308020204" pitchFamily="34" charset="0"/>
              </a:rPr>
              <a:t> Codes: </a:t>
            </a:r>
          </a:p>
          <a:p>
            <a:pPr lvl="1"/>
            <a:r>
              <a:rPr lang="en-US" sz="2800" b="1" dirty="0" smtClean="0">
                <a:latin typeface="Maiandra GD" panose="020E0502030308020204" pitchFamily="34" charset="0"/>
              </a:rPr>
              <a:t>Limited the </a:t>
            </a:r>
            <a:r>
              <a:rPr lang="en-US" sz="2800" b="1" dirty="0" smtClean="0">
                <a:solidFill>
                  <a:srgbClr val="FFFF00"/>
                </a:solidFill>
                <a:latin typeface="Maiandra GD" panose="020E0502030308020204" pitchFamily="34" charset="0"/>
              </a:rPr>
              <a:t>rights</a:t>
            </a:r>
            <a:r>
              <a:rPr lang="en-US" sz="2800" b="1" dirty="0" smtClean="0">
                <a:latin typeface="Maiandra GD" panose="020E0502030308020204" pitchFamily="34" charset="0"/>
              </a:rPr>
              <a:t> of African Americans </a:t>
            </a:r>
          </a:p>
          <a:p>
            <a:pPr lvl="1"/>
            <a:r>
              <a:rPr lang="en-US" sz="2800" b="1" dirty="0" smtClean="0">
                <a:latin typeface="Maiandra GD" panose="020E0502030308020204" pitchFamily="34" charset="0"/>
              </a:rPr>
              <a:t>Kept them </a:t>
            </a:r>
            <a:r>
              <a:rPr lang="en-US" sz="2800" b="1" dirty="0" smtClean="0">
                <a:solidFill>
                  <a:srgbClr val="FFFF00"/>
                </a:solidFill>
                <a:latin typeface="Maiandra GD" panose="020E0502030308020204" pitchFamily="34" charset="0"/>
              </a:rPr>
              <a:t>landless </a:t>
            </a:r>
          </a:p>
          <a:p>
            <a:pPr lvl="1"/>
            <a:r>
              <a:rPr lang="en-US" sz="2800" b="1" dirty="0" smtClean="0">
                <a:latin typeface="Maiandra GD" panose="020E0502030308020204" pitchFamily="34" charset="0"/>
              </a:rPr>
              <a:t>Workers in occupations such as </a:t>
            </a:r>
            <a:r>
              <a:rPr lang="en-US" sz="2800" b="1" dirty="0" smtClean="0">
                <a:solidFill>
                  <a:srgbClr val="FFFF00"/>
                </a:solidFill>
                <a:latin typeface="Maiandra GD" panose="020E0502030308020204" pitchFamily="34" charset="0"/>
              </a:rPr>
              <a:t>servants</a:t>
            </a:r>
            <a:r>
              <a:rPr lang="en-US" sz="2800" b="1" dirty="0" smtClean="0">
                <a:latin typeface="Maiandra GD" panose="020E0502030308020204" pitchFamily="34" charset="0"/>
              </a:rPr>
              <a:t> or farm laborers </a:t>
            </a:r>
            <a:endParaRPr lang="en-US" sz="2800" b="1" dirty="0">
              <a:latin typeface="Maiandra GD" panose="020E0502030308020204" pitchFamily="34" charset="0"/>
            </a:endParaRPr>
          </a:p>
          <a:p>
            <a:pPr marL="282575" lvl="1" indent="0">
              <a:buNone/>
            </a:pPr>
            <a:r>
              <a:rPr lang="en-US" b="1" dirty="0" smtClean="0">
                <a:latin typeface="Maiandra GD" panose="020E0502030308020204" pitchFamily="34" charset="0"/>
              </a:rPr>
              <a:t>**SLAVERY WITHOUT THE CHAINS** </a:t>
            </a:r>
            <a:endParaRPr lang="en-US" b="1" dirty="0">
              <a:latin typeface="Maiandra GD" panose="020E0502030308020204" pitchFamily="34" charset="0"/>
            </a:endParaRPr>
          </a:p>
        </p:txBody>
      </p:sp>
      <p:pic>
        <p:nvPicPr>
          <p:cNvPr id="4" name="Picture 3"/>
          <p:cNvPicPr>
            <a:picLocks noChangeAspect="1"/>
          </p:cNvPicPr>
          <p:nvPr/>
        </p:nvPicPr>
        <p:blipFill>
          <a:blip r:embed="rId3"/>
          <a:stretch>
            <a:fillRect/>
          </a:stretch>
        </p:blipFill>
        <p:spPr>
          <a:xfrm>
            <a:off x="2743200" y="4953000"/>
            <a:ext cx="6205787" cy="1765300"/>
          </a:xfrm>
          <a:prstGeom prst="rect">
            <a:avLst/>
          </a:prstGeom>
          <a:solidFill>
            <a:schemeClr val="accent1"/>
          </a:solidFill>
        </p:spPr>
      </p:pic>
    </p:spTree>
    <p:extLst>
      <p:ext uri="{BB962C8B-B14F-4D97-AF65-F5344CB8AC3E}">
        <p14:creationId xmlns:p14="http://schemas.microsoft.com/office/powerpoint/2010/main" val="29777617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40" y="268078"/>
            <a:ext cx="8229600" cy="838200"/>
          </a:xfrm>
        </p:spPr>
        <p:txBody>
          <a:bodyPr>
            <a:normAutofit/>
          </a:bodyPr>
          <a:lstStyle/>
          <a:p>
            <a:r>
              <a:rPr lang="en-US" sz="4800" dirty="0" smtClean="0">
                <a:latin typeface="Maiandra GD" panose="020E0502030308020204" pitchFamily="34" charset="0"/>
              </a:rPr>
              <a:t>Congressional Reconstruction </a:t>
            </a:r>
            <a:endParaRPr lang="en-US" sz="4800" dirty="0">
              <a:latin typeface="Maiandra GD" panose="020E0502030308020204" pitchFamily="34" charset="0"/>
            </a:endParaRPr>
          </a:p>
        </p:txBody>
      </p:sp>
      <p:sp>
        <p:nvSpPr>
          <p:cNvPr id="3" name="Content Placeholder 2"/>
          <p:cNvSpPr>
            <a:spLocks noGrp="1"/>
          </p:cNvSpPr>
          <p:nvPr>
            <p:ph idx="1"/>
          </p:nvPr>
        </p:nvSpPr>
        <p:spPr>
          <a:xfrm>
            <a:off x="228600" y="1295400"/>
            <a:ext cx="8643280" cy="5486400"/>
          </a:xfrm>
        </p:spPr>
        <p:txBody>
          <a:bodyPr/>
          <a:lstStyle/>
          <a:p>
            <a:r>
              <a:rPr lang="en-US" b="1" dirty="0" smtClean="0">
                <a:solidFill>
                  <a:srgbClr val="FFFF00"/>
                </a:solidFill>
                <a:latin typeface="Maiandra GD" panose="020E0502030308020204" pitchFamily="34" charset="0"/>
              </a:rPr>
              <a:t>Radical </a:t>
            </a:r>
            <a:r>
              <a:rPr lang="en-US" b="1" dirty="0" smtClean="0">
                <a:latin typeface="Maiandra GD" panose="020E0502030308020204" pitchFamily="34" charset="0"/>
              </a:rPr>
              <a:t>Republicans &amp; Congress </a:t>
            </a:r>
            <a:r>
              <a:rPr lang="en-US" b="1" dirty="0" smtClean="0">
                <a:solidFill>
                  <a:srgbClr val="FFFF00"/>
                </a:solidFill>
                <a:latin typeface="Maiandra GD" panose="020E0502030308020204" pitchFamily="34" charset="0"/>
              </a:rPr>
              <a:t>fight</a:t>
            </a:r>
            <a:r>
              <a:rPr lang="en-US" b="1" dirty="0" smtClean="0">
                <a:latin typeface="Maiandra GD" panose="020E0502030308020204" pitchFamily="34" charset="0"/>
              </a:rPr>
              <a:t> back – they do not see progress in the way African Americans are being </a:t>
            </a:r>
            <a:r>
              <a:rPr lang="en-US" b="1" dirty="0" smtClean="0">
                <a:solidFill>
                  <a:srgbClr val="FFFF00"/>
                </a:solidFill>
                <a:latin typeface="Maiandra GD" panose="020E0502030308020204" pitchFamily="34" charset="0"/>
              </a:rPr>
              <a:t>treated </a:t>
            </a:r>
            <a:r>
              <a:rPr lang="en-US" b="1" dirty="0" smtClean="0">
                <a:latin typeface="Maiandra GD" panose="020E0502030308020204" pitchFamily="34" charset="0"/>
              </a:rPr>
              <a:t>(Black Codes) </a:t>
            </a:r>
          </a:p>
          <a:p>
            <a:r>
              <a:rPr lang="en-US" b="1" dirty="0" smtClean="0">
                <a:latin typeface="Maiandra GD" panose="020E0502030308020204" pitchFamily="34" charset="0"/>
              </a:rPr>
              <a:t>Passed a bill to </a:t>
            </a:r>
            <a:r>
              <a:rPr lang="en-US" b="1" dirty="0" smtClean="0">
                <a:solidFill>
                  <a:srgbClr val="FFFF00"/>
                </a:solidFill>
                <a:latin typeface="Maiandra GD" panose="020E0502030308020204" pitchFamily="34" charset="0"/>
              </a:rPr>
              <a:t>continue</a:t>
            </a:r>
            <a:r>
              <a:rPr lang="en-US" b="1" dirty="0" smtClean="0">
                <a:latin typeface="Maiandra GD" panose="020E0502030308020204" pitchFamily="34" charset="0"/>
              </a:rPr>
              <a:t> the work of the Freedman’s Bureau – Johnson </a:t>
            </a:r>
            <a:r>
              <a:rPr lang="en-US" b="1" dirty="0" smtClean="0">
                <a:solidFill>
                  <a:srgbClr val="FFFF00"/>
                </a:solidFill>
                <a:latin typeface="Maiandra GD" panose="020E0502030308020204" pitchFamily="34" charset="0"/>
              </a:rPr>
              <a:t>vetoes</a:t>
            </a:r>
            <a:r>
              <a:rPr lang="en-US" b="1" dirty="0" smtClean="0">
                <a:latin typeface="Maiandra GD" panose="020E0502030308020204" pitchFamily="34" charset="0"/>
              </a:rPr>
              <a:t>! </a:t>
            </a:r>
          </a:p>
          <a:p>
            <a:r>
              <a:rPr lang="en-US" b="1" u="sng" dirty="0" smtClean="0">
                <a:latin typeface="Maiandra GD" panose="020E0502030308020204" pitchFamily="34" charset="0"/>
              </a:rPr>
              <a:t>Civil Rights Act of 1866</a:t>
            </a:r>
            <a:r>
              <a:rPr lang="en-US" b="1" dirty="0" smtClean="0">
                <a:latin typeface="Maiandra GD" panose="020E0502030308020204" pitchFamily="34" charset="0"/>
              </a:rPr>
              <a:t>: guarantees the civil </a:t>
            </a:r>
            <a:r>
              <a:rPr lang="en-US" b="1" dirty="0" smtClean="0">
                <a:solidFill>
                  <a:srgbClr val="FFFF00"/>
                </a:solidFill>
                <a:latin typeface="Maiandra GD" panose="020E0502030308020204" pitchFamily="34" charset="0"/>
              </a:rPr>
              <a:t>rights</a:t>
            </a:r>
            <a:r>
              <a:rPr lang="en-US" b="1" dirty="0" smtClean="0">
                <a:latin typeface="Maiandra GD" panose="020E0502030308020204" pitchFamily="34" charset="0"/>
              </a:rPr>
              <a:t> of African Americans and superseded state laws that limited them. </a:t>
            </a:r>
          </a:p>
          <a:p>
            <a:r>
              <a:rPr lang="en-US" b="1" dirty="0" smtClean="0">
                <a:latin typeface="Maiandra GD" panose="020E0502030308020204" pitchFamily="34" charset="0"/>
              </a:rPr>
              <a:t>Johnson </a:t>
            </a:r>
            <a:r>
              <a:rPr lang="en-US" b="1" dirty="0" smtClean="0">
                <a:solidFill>
                  <a:srgbClr val="FFFF00"/>
                </a:solidFill>
                <a:latin typeface="Maiandra GD" panose="020E0502030308020204" pitchFamily="34" charset="0"/>
              </a:rPr>
              <a:t>vetoes</a:t>
            </a:r>
            <a:r>
              <a:rPr lang="en-US" b="1" dirty="0" smtClean="0">
                <a:latin typeface="Maiandra GD" panose="020E0502030308020204" pitchFamily="34" charset="0"/>
              </a:rPr>
              <a:t> this as well – </a:t>
            </a:r>
            <a:r>
              <a:rPr lang="en-US" b="1" dirty="0" smtClean="0">
                <a:solidFill>
                  <a:srgbClr val="FFFF00"/>
                </a:solidFill>
                <a:latin typeface="Maiandra GD" panose="020E0502030308020204" pitchFamily="34" charset="0"/>
              </a:rPr>
              <a:t>defying</a:t>
            </a:r>
            <a:r>
              <a:rPr lang="en-US" b="1" dirty="0" smtClean="0">
                <a:latin typeface="Maiandra GD" panose="020E0502030308020204" pitchFamily="34" charset="0"/>
              </a:rPr>
              <a:t> Congress! </a:t>
            </a:r>
          </a:p>
          <a:p>
            <a:r>
              <a:rPr lang="en-US" b="1" dirty="0" smtClean="0">
                <a:latin typeface="Maiandra GD" panose="020E0502030308020204" pitchFamily="34" charset="0"/>
              </a:rPr>
              <a:t>Congress </a:t>
            </a:r>
            <a:r>
              <a:rPr lang="en-US" b="1" dirty="0" smtClean="0">
                <a:solidFill>
                  <a:srgbClr val="FFFF00"/>
                </a:solidFill>
                <a:latin typeface="Maiandra GD" panose="020E0502030308020204" pitchFamily="34" charset="0"/>
              </a:rPr>
              <a:t>passes</a:t>
            </a:r>
            <a:r>
              <a:rPr lang="en-US" b="1" dirty="0" smtClean="0">
                <a:latin typeface="Maiandra GD" panose="020E0502030308020204" pitchFamily="34" charset="0"/>
              </a:rPr>
              <a:t> this act over Johnson’s veto because of the increased </a:t>
            </a:r>
            <a:r>
              <a:rPr lang="en-US" b="1" dirty="0" smtClean="0">
                <a:solidFill>
                  <a:srgbClr val="FFFF00"/>
                </a:solidFill>
                <a:latin typeface="Maiandra GD" panose="020E0502030308020204" pitchFamily="34" charset="0"/>
              </a:rPr>
              <a:t>violence </a:t>
            </a:r>
            <a:r>
              <a:rPr lang="en-US" b="1" dirty="0" smtClean="0">
                <a:latin typeface="Maiandra GD" panose="020E0502030308020204" pitchFamily="34" charset="0"/>
              </a:rPr>
              <a:t>in the South</a:t>
            </a:r>
          </a:p>
          <a:p>
            <a:endParaRPr lang="en-US" b="1" dirty="0"/>
          </a:p>
        </p:txBody>
      </p:sp>
    </p:spTree>
    <p:extLst>
      <p:ext uri="{BB962C8B-B14F-4D97-AF65-F5344CB8AC3E}">
        <p14:creationId xmlns:p14="http://schemas.microsoft.com/office/powerpoint/2010/main" val="2016565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aiandra GD" panose="020E0502030308020204" pitchFamily="34" charset="0"/>
              </a:rPr>
              <a:t>Military Reconstruction</a:t>
            </a:r>
            <a:endParaRPr lang="en-US" b="1" dirty="0">
              <a:latin typeface="Maiandra GD" panose="020E0502030308020204" pitchFamily="34" charset="0"/>
            </a:endParaRPr>
          </a:p>
        </p:txBody>
      </p:sp>
      <p:sp>
        <p:nvSpPr>
          <p:cNvPr id="3" name="Content Placeholder 2"/>
          <p:cNvSpPr>
            <a:spLocks noGrp="1"/>
          </p:cNvSpPr>
          <p:nvPr>
            <p:ph idx="1"/>
          </p:nvPr>
        </p:nvSpPr>
        <p:spPr>
          <a:xfrm>
            <a:off x="268941" y="1752600"/>
            <a:ext cx="8606118" cy="4297363"/>
          </a:xfrm>
        </p:spPr>
        <p:txBody>
          <a:bodyPr>
            <a:normAutofit/>
          </a:bodyPr>
          <a:lstStyle/>
          <a:p>
            <a:r>
              <a:rPr lang="en-US" sz="2800" b="1" u="sng" dirty="0" smtClean="0">
                <a:latin typeface="Maiandra GD" panose="020E0502030308020204" pitchFamily="34" charset="0"/>
              </a:rPr>
              <a:t>Military Reconstruction Act of 1867</a:t>
            </a:r>
            <a:r>
              <a:rPr lang="en-US" sz="2800" b="1" dirty="0" smtClean="0">
                <a:latin typeface="Maiandra GD" panose="020E0502030308020204" pitchFamily="34" charset="0"/>
              </a:rPr>
              <a:t>:</a:t>
            </a:r>
          </a:p>
          <a:p>
            <a:pPr lvl="1"/>
            <a:r>
              <a:rPr lang="en-US" sz="2800" b="1" dirty="0" smtClean="0">
                <a:latin typeface="Maiandra GD" panose="020E0502030308020204" pitchFamily="34" charset="0"/>
              </a:rPr>
              <a:t>Divided the Southern states into </a:t>
            </a:r>
            <a:r>
              <a:rPr lang="en-US" sz="2800" b="1" dirty="0" smtClean="0">
                <a:solidFill>
                  <a:srgbClr val="FFFF00"/>
                </a:solidFill>
                <a:latin typeface="Maiandra GD" panose="020E0502030308020204" pitchFamily="34" charset="0"/>
              </a:rPr>
              <a:t>5</a:t>
            </a:r>
            <a:r>
              <a:rPr lang="en-US" sz="2800" b="1" dirty="0" smtClean="0">
                <a:latin typeface="Maiandra GD" panose="020E0502030308020204" pitchFamily="34" charset="0"/>
              </a:rPr>
              <a:t> military </a:t>
            </a:r>
            <a:r>
              <a:rPr lang="en-US" sz="2800" b="1" dirty="0" smtClean="0">
                <a:solidFill>
                  <a:srgbClr val="FFFF00"/>
                </a:solidFill>
                <a:latin typeface="Maiandra GD" panose="020E0502030308020204" pitchFamily="34" charset="0"/>
              </a:rPr>
              <a:t>districts</a:t>
            </a:r>
            <a:r>
              <a:rPr lang="en-US" sz="2800" b="1" dirty="0" smtClean="0">
                <a:latin typeface="Maiandra GD" panose="020E0502030308020204" pitchFamily="34" charset="0"/>
              </a:rPr>
              <a:t> governed by former </a:t>
            </a:r>
            <a:r>
              <a:rPr lang="en-US" sz="2800" b="1" dirty="0" smtClean="0">
                <a:solidFill>
                  <a:srgbClr val="FFFF00"/>
                </a:solidFill>
                <a:latin typeface="Maiandra GD" panose="020E0502030308020204" pitchFamily="34" charset="0"/>
              </a:rPr>
              <a:t>Union</a:t>
            </a:r>
            <a:r>
              <a:rPr lang="en-US" sz="2800" b="1" dirty="0" smtClean="0">
                <a:latin typeface="Maiandra GD" panose="020E0502030308020204" pitchFamily="34" charset="0"/>
              </a:rPr>
              <a:t> Generals </a:t>
            </a:r>
          </a:p>
          <a:p>
            <a:pPr lvl="1"/>
            <a:r>
              <a:rPr lang="en-US" sz="2800" b="1" dirty="0" smtClean="0">
                <a:latin typeface="Maiandra GD" panose="020E0502030308020204" pitchFamily="34" charset="0"/>
              </a:rPr>
              <a:t>Each state was required to ratify the </a:t>
            </a:r>
            <a:r>
              <a:rPr lang="en-US" sz="2800" b="1" dirty="0" smtClean="0">
                <a:solidFill>
                  <a:srgbClr val="FFFF00"/>
                </a:solidFill>
                <a:latin typeface="Maiandra GD" panose="020E0502030308020204" pitchFamily="34" charset="0"/>
              </a:rPr>
              <a:t>14</a:t>
            </a:r>
            <a:r>
              <a:rPr lang="en-US" sz="2800" b="1" baseline="30000" dirty="0" smtClean="0">
                <a:solidFill>
                  <a:srgbClr val="FFFF00"/>
                </a:solidFill>
                <a:latin typeface="Maiandra GD" panose="020E0502030308020204" pitchFamily="34" charset="0"/>
              </a:rPr>
              <a:t>th</a:t>
            </a:r>
            <a:r>
              <a:rPr lang="en-US" sz="2800" b="1" dirty="0" smtClean="0">
                <a:solidFill>
                  <a:srgbClr val="FFFF00"/>
                </a:solidFill>
                <a:latin typeface="Maiandra GD" panose="020E0502030308020204" pitchFamily="34" charset="0"/>
              </a:rPr>
              <a:t> </a:t>
            </a:r>
            <a:r>
              <a:rPr lang="en-US" sz="2800" b="1" dirty="0" smtClean="0">
                <a:latin typeface="Maiandra GD" panose="020E0502030308020204" pitchFamily="34" charset="0"/>
              </a:rPr>
              <a:t>amendment and develop a new government &amp; </a:t>
            </a:r>
            <a:r>
              <a:rPr lang="en-US" sz="2800" b="1" dirty="0" smtClean="0">
                <a:solidFill>
                  <a:srgbClr val="FFFF00"/>
                </a:solidFill>
                <a:latin typeface="Maiandra GD" panose="020E0502030308020204" pitchFamily="34" charset="0"/>
              </a:rPr>
              <a:t>constitution</a:t>
            </a:r>
            <a:r>
              <a:rPr lang="en-US" sz="2800" b="1" dirty="0" smtClean="0">
                <a:latin typeface="Maiandra GD" panose="020E0502030308020204" pitchFamily="34" charset="0"/>
              </a:rPr>
              <a:t> to receive Congressional recognition. </a:t>
            </a:r>
          </a:p>
          <a:p>
            <a:pPr lvl="1"/>
            <a:endParaRPr lang="en-US" dirty="0"/>
          </a:p>
        </p:txBody>
      </p:sp>
    </p:spTree>
    <p:extLst>
      <p:ext uri="{BB962C8B-B14F-4D97-AF65-F5344CB8AC3E}">
        <p14:creationId xmlns:p14="http://schemas.microsoft.com/office/powerpoint/2010/main" val="35967117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ilitary districts.jpg"/>
          <p:cNvPicPr>
            <a:picLocks noGrp="1" noChangeAspect="1"/>
          </p:cNvPicPr>
          <p:nvPr>
            <p:ph idx="1"/>
          </p:nvPr>
        </p:nvPicPr>
        <p:blipFill>
          <a:blip r:embed="rId2">
            <a:extLst>
              <a:ext uri="{28A0092B-C50C-407E-A947-70E740481C1C}">
                <a14:useLocalDpi xmlns:a14="http://schemas.microsoft.com/office/drawing/2010/main" val="0"/>
              </a:ext>
            </a:extLst>
          </a:blip>
          <a:srcRect t="8937" b="8937"/>
          <a:stretch>
            <a:fillRect/>
          </a:stretch>
        </p:blipFill>
        <p:spPr>
          <a:xfrm>
            <a:off x="228600" y="457200"/>
            <a:ext cx="8717692" cy="5882964"/>
          </a:xfrm>
        </p:spPr>
      </p:pic>
    </p:spTree>
    <p:extLst>
      <p:ext uri="{BB962C8B-B14F-4D97-AF65-F5344CB8AC3E}">
        <p14:creationId xmlns:p14="http://schemas.microsoft.com/office/powerpoint/2010/main" val="11230272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solidFill>
                  <a:srgbClr val="FFFF00"/>
                </a:solidFill>
                <a:latin typeface="Maiandra GD" panose="020E0502030308020204" pitchFamily="34" charset="0"/>
              </a:rPr>
              <a:t>Ratified </a:t>
            </a:r>
            <a:r>
              <a:rPr lang="en-US" b="1" dirty="0">
                <a:latin typeface="Maiandra GD" panose="020E0502030308020204" pitchFamily="34" charset="0"/>
              </a:rPr>
              <a:t>on July 9</a:t>
            </a:r>
            <a:r>
              <a:rPr lang="en-US" b="1" baseline="30000" dirty="0">
                <a:latin typeface="Maiandra GD" panose="020E0502030308020204" pitchFamily="34" charset="0"/>
              </a:rPr>
              <a:t>th</a:t>
            </a:r>
            <a:r>
              <a:rPr lang="en-US" b="1" dirty="0">
                <a:latin typeface="Maiandra GD" panose="020E0502030308020204" pitchFamily="34" charset="0"/>
              </a:rPr>
              <a:t>, 1868 </a:t>
            </a:r>
          </a:p>
          <a:p>
            <a:r>
              <a:rPr lang="en-US" b="1" dirty="0">
                <a:latin typeface="Maiandra GD" panose="020E0502030308020204" pitchFamily="34" charset="0"/>
              </a:rPr>
              <a:t>Granted</a:t>
            </a:r>
            <a:r>
              <a:rPr lang="en-US" b="1" dirty="0">
                <a:solidFill>
                  <a:srgbClr val="0000FF"/>
                </a:solidFill>
                <a:latin typeface="Maiandra GD" panose="020E0502030308020204" pitchFamily="34" charset="0"/>
              </a:rPr>
              <a:t> </a:t>
            </a:r>
            <a:r>
              <a:rPr lang="en-US" b="1" dirty="0">
                <a:solidFill>
                  <a:srgbClr val="FFFF00"/>
                </a:solidFill>
                <a:latin typeface="Maiandra GD" panose="020E0502030308020204" pitchFamily="34" charset="0"/>
              </a:rPr>
              <a:t>citizenship</a:t>
            </a:r>
            <a:r>
              <a:rPr lang="en-US" b="1" dirty="0">
                <a:solidFill>
                  <a:srgbClr val="0000FF"/>
                </a:solidFill>
                <a:latin typeface="Maiandra GD" panose="020E0502030308020204" pitchFamily="34" charset="0"/>
              </a:rPr>
              <a:t> </a:t>
            </a:r>
            <a:r>
              <a:rPr lang="en-US" b="1" dirty="0">
                <a:latin typeface="Maiandra GD" panose="020E0502030308020204" pitchFamily="34" charset="0"/>
              </a:rPr>
              <a:t>to “all persons born or naturalized in the United States” and it forbade states from </a:t>
            </a:r>
            <a:r>
              <a:rPr lang="en-US" b="1" dirty="0">
                <a:solidFill>
                  <a:srgbClr val="FFFF00"/>
                </a:solidFill>
                <a:latin typeface="Maiandra GD" panose="020E0502030308020204" pitchFamily="34" charset="0"/>
              </a:rPr>
              <a:t>denying</a:t>
            </a:r>
            <a:r>
              <a:rPr lang="en-US" b="1" dirty="0">
                <a:latin typeface="Maiandra GD" panose="020E0502030308020204" pitchFamily="34" charset="0"/>
              </a:rPr>
              <a:t> any person “life, liberty or property, without due process of law.” </a:t>
            </a:r>
          </a:p>
          <a:p>
            <a:endParaRPr lang="en-US" dirty="0"/>
          </a:p>
        </p:txBody>
      </p:sp>
      <p:sp>
        <p:nvSpPr>
          <p:cNvPr id="3" name="Title 2"/>
          <p:cNvSpPr>
            <a:spLocks noGrp="1"/>
          </p:cNvSpPr>
          <p:nvPr>
            <p:ph type="title"/>
          </p:nvPr>
        </p:nvSpPr>
        <p:spPr/>
        <p:txBody>
          <a:bodyPr/>
          <a:lstStyle/>
          <a:p>
            <a:r>
              <a:rPr lang="en-US" dirty="0">
                <a:latin typeface="Maiandra GD" panose="020E0502030308020204" pitchFamily="34" charset="0"/>
              </a:rPr>
              <a:t>14</a:t>
            </a:r>
            <a:r>
              <a:rPr lang="en-US" baseline="30000" dirty="0">
                <a:latin typeface="Maiandra GD" panose="020E0502030308020204" pitchFamily="34" charset="0"/>
              </a:rPr>
              <a:t>th</a:t>
            </a:r>
            <a:r>
              <a:rPr lang="en-US" dirty="0">
                <a:latin typeface="Maiandra GD" panose="020E0502030308020204" pitchFamily="34" charset="0"/>
              </a:rPr>
              <a:t> amendment </a:t>
            </a:r>
          </a:p>
        </p:txBody>
      </p:sp>
      <p:pic>
        <p:nvPicPr>
          <p:cNvPr id="4" name="Picture 3" descr="14th amendme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1586" y="3657600"/>
            <a:ext cx="4000828" cy="2994906"/>
          </a:xfrm>
          <a:prstGeom prst="rect">
            <a:avLst/>
          </a:prstGeom>
        </p:spPr>
      </p:pic>
    </p:spTree>
    <p:extLst>
      <p:ext uri="{BB962C8B-B14F-4D97-AF65-F5344CB8AC3E}">
        <p14:creationId xmlns:p14="http://schemas.microsoft.com/office/powerpoint/2010/main" val="23293740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990600"/>
          </a:xfrm>
        </p:spPr>
        <p:txBody>
          <a:bodyPr/>
          <a:lstStyle/>
          <a:p>
            <a:r>
              <a:rPr lang="en-US" dirty="0" smtClean="0">
                <a:latin typeface="Maiandra GD" panose="020E0502030308020204" pitchFamily="34" charset="0"/>
              </a:rPr>
              <a:t>IMPEACH! </a:t>
            </a:r>
            <a:endParaRPr lang="en-US" dirty="0">
              <a:latin typeface="Maiandra GD" panose="020E0502030308020204" pitchFamily="34" charset="0"/>
            </a:endParaRPr>
          </a:p>
        </p:txBody>
      </p:sp>
      <p:sp>
        <p:nvSpPr>
          <p:cNvPr id="3" name="Content Placeholder 2"/>
          <p:cNvSpPr>
            <a:spLocks noGrp="1"/>
          </p:cNvSpPr>
          <p:nvPr>
            <p:ph idx="1"/>
          </p:nvPr>
        </p:nvSpPr>
        <p:spPr>
          <a:xfrm>
            <a:off x="398080" y="1497670"/>
            <a:ext cx="8511337" cy="2824718"/>
          </a:xfrm>
        </p:spPr>
        <p:txBody>
          <a:bodyPr>
            <a:normAutofit/>
          </a:bodyPr>
          <a:lstStyle/>
          <a:p>
            <a:r>
              <a:rPr lang="en-US" sz="2600" b="1" dirty="0" smtClean="0">
                <a:latin typeface="Maiandra GD" panose="020E0502030308020204" pitchFamily="34" charset="0"/>
              </a:rPr>
              <a:t>House = </a:t>
            </a:r>
            <a:r>
              <a:rPr lang="en-US" sz="2600" b="1" dirty="0" smtClean="0">
                <a:solidFill>
                  <a:srgbClr val="FFFF00"/>
                </a:solidFill>
                <a:latin typeface="Maiandra GD" panose="020E0502030308020204" pitchFamily="34" charset="0"/>
              </a:rPr>
              <a:t>IMPEACH</a:t>
            </a:r>
            <a:r>
              <a:rPr lang="en-US" sz="2600" b="1" dirty="0" smtClean="0">
                <a:latin typeface="Maiandra GD" panose="020E0502030308020204" pitchFamily="34" charset="0"/>
              </a:rPr>
              <a:t> JOHNSON! </a:t>
            </a:r>
          </a:p>
          <a:p>
            <a:r>
              <a:rPr lang="en-US" sz="2600" b="1" dirty="0" smtClean="0">
                <a:latin typeface="Maiandra GD" panose="020E0502030308020204" pitchFamily="34" charset="0"/>
              </a:rPr>
              <a:t>Radical Republicans </a:t>
            </a:r>
            <a:r>
              <a:rPr lang="en-US" sz="2600" b="1" dirty="0" smtClean="0">
                <a:solidFill>
                  <a:srgbClr val="FFFF00"/>
                </a:solidFill>
                <a:latin typeface="Maiandra GD" panose="020E0502030308020204" pitchFamily="34" charset="0"/>
              </a:rPr>
              <a:t>failed</a:t>
            </a:r>
            <a:r>
              <a:rPr lang="en-US" sz="2600" b="1" dirty="0" smtClean="0">
                <a:latin typeface="Maiandra GD" panose="020E0502030308020204" pitchFamily="34" charset="0"/>
              </a:rPr>
              <a:t> to remove Johnson from office by </a:t>
            </a:r>
            <a:r>
              <a:rPr lang="en-US" sz="2600" b="1" dirty="0" smtClean="0">
                <a:solidFill>
                  <a:srgbClr val="FFFF00"/>
                </a:solidFill>
                <a:latin typeface="Maiandra GD" panose="020E0502030308020204" pitchFamily="34" charset="0"/>
              </a:rPr>
              <a:t>ONE</a:t>
            </a:r>
            <a:r>
              <a:rPr lang="en-US" sz="2600" b="1" dirty="0" smtClean="0">
                <a:latin typeface="Maiandra GD" panose="020E0502030308020204" pitchFamily="34" charset="0"/>
              </a:rPr>
              <a:t> vote! </a:t>
            </a:r>
            <a:endParaRPr lang="en-US" sz="2600" b="1" dirty="0">
              <a:latin typeface="Maiandra GD" panose="020E0502030308020204" pitchFamily="34" charset="0"/>
            </a:endParaRPr>
          </a:p>
        </p:txBody>
      </p:sp>
      <p:pic>
        <p:nvPicPr>
          <p:cNvPr id="5" name="Picture 4"/>
          <p:cNvPicPr>
            <a:picLocks noChangeAspect="1"/>
          </p:cNvPicPr>
          <p:nvPr/>
        </p:nvPicPr>
        <p:blipFill>
          <a:blip r:embed="rId3"/>
          <a:stretch>
            <a:fillRect/>
          </a:stretch>
        </p:blipFill>
        <p:spPr>
          <a:xfrm>
            <a:off x="2429948" y="3505200"/>
            <a:ext cx="4284104" cy="2837341"/>
          </a:xfrm>
          <a:prstGeom prst="rect">
            <a:avLst/>
          </a:prstGeom>
        </p:spPr>
      </p:pic>
    </p:spTree>
    <p:extLst>
      <p:ext uri="{BB962C8B-B14F-4D97-AF65-F5344CB8AC3E}">
        <p14:creationId xmlns:p14="http://schemas.microsoft.com/office/powerpoint/2010/main" val="13890317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aiandra GD" panose="020E0502030308020204" pitchFamily="34" charset="0"/>
              </a:rPr>
              <a:t>Scalawags &amp; </a:t>
            </a:r>
            <a:r>
              <a:rPr lang="en-US" dirty="0" err="1" smtClean="0">
                <a:latin typeface="Maiandra GD" panose="020E0502030308020204" pitchFamily="34" charset="0"/>
              </a:rPr>
              <a:t>CarpetBaggers</a:t>
            </a:r>
            <a:endParaRPr lang="en-US" dirty="0">
              <a:latin typeface="Maiandra GD" panose="020E0502030308020204" pitchFamily="34" charset="0"/>
            </a:endParaRPr>
          </a:p>
        </p:txBody>
      </p:sp>
      <p:sp>
        <p:nvSpPr>
          <p:cNvPr id="3" name="Content Placeholder 2"/>
          <p:cNvSpPr>
            <a:spLocks noGrp="1"/>
          </p:cNvSpPr>
          <p:nvPr>
            <p:ph idx="1"/>
          </p:nvPr>
        </p:nvSpPr>
        <p:spPr>
          <a:xfrm>
            <a:off x="322522" y="1676400"/>
            <a:ext cx="8446041" cy="4833913"/>
          </a:xfrm>
        </p:spPr>
        <p:txBody>
          <a:bodyPr>
            <a:normAutofit lnSpcReduction="10000"/>
          </a:bodyPr>
          <a:lstStyle/>
          <a:p>
            <a:r>
              <a:rPr lang="en-US" b="1" dirty="0" smtClean="0">
                <a:latin typeface="Maiandra GD" panose="020E0502030308020204" pitchFamily="34" charset="0"/>
              </a:rPr>
              <a:t>These individuals began to take part of Southern </a:t>
            </a:r>
            <a:r>
              <a:rPr lang="en-US" b="1" dirty="0" smtClean="0">
                <a:solidFill>
                  <a:srgbClr val="FFFF00"/>
                </a:solidFill>
                <a:latin typeface="Maiandra GD" panose="020E0502030308020204" pitchFamily="34" charset="0"/>
              </a:rPr>
              <a:t>politics</a:t>
            </a:r>
            <a:r>
              <a:rPr lang="en-US" b="1" dirty="0" smtClean="0">
                <a:solidFill>
                  <a:srgbClr val="0000FF"/>
                </a:solidFill>
                <a:latin typeface="Maiandra GD" panose="020E0502030308020204" pitchFamily="34" charset="0"/>
              </a:rPr>
              <a:t> </a:t>
            </a:r>
          </a:p>
          <a:p>
            <a:r>
              <a:rPr lang="en-US" b="1" u="sng" dirty="0" smtClean="0">
                <a:latin typeface="Maiandra GD" panose="020E0502030308020204" pitchFamily="34" charset="0"/>
              </a:rPr>
              <a:t>Scalawags</a:t>
            </a:r>
            <a:r>
              <a:rPr lang="en-US" b="1" dirty="0" smtClean="0">
                <a:latin typeface="Maiandra GD" panose="020E0502030308020204" pitchFamily="34" charset="0"/>
              </a:rPr>
              <a:t> – White men who had been </a:t>
            </a:r>
            <a:r>
              <a:rPr lang="en-US" b="1" dirty="0" smtClean="0">
                <a:solidFill>
                  <a:srgbClr val="FFFF00"/>
                </a:solidFill>
                <a:latin typeface="Maiandra GD" panose="020E0502030308020204" pitchFamily="34" charset="0"/>
              </a:rPr>
              <a:t>locked</a:t>
            </a:r>
            <a:r>
              <a:rPr lang="en-US" b="1" dirty="0" smtClean="0">
                <a:latin typeface="Maiandra GD" panose="020E0502030308020204" pitchFamily="34" charset="0"/>
              </a:rPr>
              <a:t> out of pre-Civil War </a:t>
            </a:r>
            <a:r>
              <a:rPr lang="en-US" b="1" dirty="0" smtClean="0">
                <a:solidFill>
                  <a:srgbClr val="FFFF00"/>
                </a:solidFill>
                <a:latin typeface="Maiandra GD" panose="020E0502030308020204" pitchFamily="34" charset="0"/>
              </a:rPr>
              <a:t>politics</a:t>
            </a:r>
            <a:r>
              <a:rPr lang="en-US" b="1" dirty="0" smtClean="0">
                <a:latin typeface="Maiandra GD" panose="020E0502030308020204" pitchFamily="34" charset="0"/>
              </a:rPr>
              <a:t> by their wealthier neighbors. The new Republican party had invited them in to join their party.</a:t>
            </a:r>
          </a:p>
          <a:p>
            <a:r>
              <a:rPr lang="en-US" b="1" dirty="0" smtClean="0">
                <a:solidFill>
                  <a:srgbClr val="FFFF00"/>
                </a:solidFill>
                <a:latin typeface="Maiandra GD" panose="020E0502030308020204" pitchFamily="34" charset="0"/>
              </a:rPr>
              <a:t>Friends </a:t>
            </a:r>
            <a:r>
              <a:rPr lang="en-US" b="1" dirty="0" smtClean="0">
                <a:latin typeface="Maiandra GD" panose="020E0502030308020204" pitchFamily="34" charset="0"/>
              </a:rPr>
              <a:t>or allies of Scalawags were known as </a:t>
            </a:r>
            <a:r>
              <a:rPr lang="en-US" b="1" dirty="0" smtClean="0">
                <a:solidFill>
                  <a:srgbClr val="FFFF00"/>
                </a:solidFill>
                <a:latin typeface="Maiandra GD" panose="020E0502030308020204" pitchFamily="34" charset="0"/>
              </a:rPr>
              <a:t>Carpetbaggers</a:t>
            </a:r>
            <a:r>
              <a:rPr lang="en-US" b="1" dirty="0" smtClean="0">
                <a:latin typeface="Maiandra GD" panose="020E0502030308020204" pitchFamily="34" charset="0"/>
              </a:rPr>
              <a:t>. </a:t>
            </a:r>
          </a:p>
          <a:p>
            <a:r>
              <a:rPr lang="en-US" b="1" u="sng" dirty="0" smtClean="0">
                <a:latin typeface="Maiandra GD" panose="020E0502030308020204" pitchFamily="34" charset="0"/>
              </a:rPr>
              <a:t>Carpetbaggers</a:t>
            </a:r>
            <a:r>
              <a:rPr lang="en-US" b="1" dirty="0" smtClean="0">
                <a:latin typeface="Maiandra GD" panose="020E0502030308020204" pitchFamily="34" charset="0"/>
              </a:rPr>
              <a:t> – White or Black men who </a:t>
            </a:r>
            <a:r>
              <a:rPr lang="en-US" b="1" dirty="0" smtClean="0">
                <a:solidFill>
                  <a:srgbClr val="FFFF00"/>
                </a:solidFill>
                <a:latin typeface="Maiandra GD" panose="020E0502030308020204" pitchFamily="34" charset="0"/>
              </a:rPr>
              <a:t>relocated </a:t>
            </a:r>
            <a:r>
              <a:rPr lang="en-US" b="1" dirty="0" smtClean="0">
                <a:latin typeface="Maiandra GD" panose="020E0502030308020204" pitchFamily="34" charset="0"/>
              </a:rPr>
              <a:t>to the South that were seeking to </a:t>
            </a:r>
            <a:r>
              <a:rPr lang="en-US" b="1" dirty="0" smtClean="0">
                <a:solidFill>
                  <a:srgbClr val="FFFF00"/>
                </a:solidFill>
                <a:latin typeface="Maiandra GD" panose="020E0502030308020204" pitchFamily="34" charset="0"/>
              </a:rPr>
              <a:t>improve</a:t>
            </a:r>
            <a:r>
              <a:rPr lang="en-US" b="1" dirty="0" smtClean="0">
                <a:latin typeface="Maiandra GD" panose="020E0502030308020204" pitchFamily="34" charset="0"/>
              </a:rPr>
              <a:t> their economic or political situations and/or to help make </a:t>
            </a:r>
            <a:r>
              <a:rPr lang="en-US" b="1" dirty="0" smtClean="0">
                <a:solidFill>
                  <a:srgbClr val="FFFF00"/>
                </a:solidFill>
                <a:latin typeface="Maiandra GD" panose="020E0502030308020204" pitchFamily="34" charset="0"/>
              </a:rPr>
              <a:t>life </a:t>
            </a:r>
            <a:r>
              <a:rPr lang="en-US" b="1" dirty="0" smtClean="0">
                <a:latin typeface="Maiandra GD" panose="020E0502030308020204" pitchFamily="34" charset="0"/>
              </a:rPr>
              <a:t>better for freedmen. </a:t>
            </a:r>
            <a:endParaRPr lang="en-US" b="1" dirty="0">
              <a:latin typeface="Maiandra GD" panose="020E0502030308020204" pitchFamily="34" charset="0"/>
            </a:endParaRPr>
          </a:p>
        </p:txBody>
      </p:sp>
    </p:spTree>
    <p:extLst>
      <p:ext uri="{BB962C8B-B14F-4D97-AF65-F5344CB8AC3E}">
        <p14:creationId xmlns:p14="http://schemas.microsoft.com/office/powerpoint/2010/main" val="15488053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53713" y="302336"/>
            <a:ext cx="5765079" cy="6437463"/>
          </a:xfrm>
          <a:prstGeom prst="rect">
            <a:avLst/>
          </a:prstGeom>
        </p:spPr>
      </p:pic>
    </p:spTree>
    <p:extLst>
      <p:ext uri="{BB962C8B-B14F-4D97-AF65-F5344CB8AC3E}">
        <p14:creationId xmlns:p14="http://schemas.microsoft.com/office/powerpoint/2010/main" val="2450332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solidFill>
                  <a:srgbClr val="FFFF00"/>
                </a:solidFill>
                <a:latin typeface="Maiandra GD" panose="020E0502030308020204" pitchFamily="34" charset="0"/>
              </a:rPr>
              <a:t>Andersonville</a:t>
            </a:r>
            <a:r>
              <a:rPr lang="en-US" sz="3200" dirty="0" smtClean="0">
                <a:latin typeface="Maiandra GD" panose="020E0502030308020204" pitchFamily="34" charset="0"/>
              </a:rPr>
              <a:t> was particularly bad; </a:t>
            </a:r>
            <a:r>
              <a:rPr lang="en-US" sz="3200" dirty="0" smtClean="0">
                <a:solidFill>
                  <a:srgbClr val="FFFF00"/>
                </a:solidFill>
                <a:latin typeface="Maiandra GD" panose="020E0502030308020204" pitchFamily="34" charset="0"/>
              </a:rPr>
              <a:t>13,000</a:t>
            </a:r>
            <a:r>
              <a:rPr lang="en-US" sz="3200" dirty="0" smtClean="0">
                <a:latin typeface="Maiandra GD" panose="020E0502030308020204" pitchFamily="34" charset="0"/>
              </a:rPr>
              <a:t> Union prisoners died in the 15 months that the prison operated</a:t>
            </a:r>
          </a:p>
          <a:p>
            <a:pPr marL="0" indent="0">
              <a:buNone/>
            </a:pPr>
            <a:endParaRPr lang="en-US" sz="1400" dirty="0" smtClean="0">
              <a:latin typeface="Maiandra GD" panose="020E0502030308020204" pitchFamily="34" charset="0"/>
            </a:endParaRPr>
          </a:p>
          <a:p>
            <a:r>
              <a:rPr lang="en-US" sz="3200" dirty="0" smtClean="0">
                <a:latin typeface="Maiandra GD" panose="020E0502030308020204" pitchFamily="34" charset="0"/>
              </a:rPr>
              <a:t>Andersonville is a </a:t>
            </a:r>
            <a:r>
              <a:rPr lang="en-US" sz="3200" dirty="0" smtClean="0">
                <a:solidFill>
                  <a:srgbClr val="FFFF00"/>
                </a:solidFill>
                <a:latin typeface="Maiandra GD" panose="020E0502030308020204" pitchFamily="34" charset="0"/>
              </a:rPr>
              <a:t>national cemetery </a:t>
            </a:r>
            <a:r>
              <a:rPr lang="en-US" sz="3200" dirty="0" smtClean="0">
                <a:latin typeface="Maiandra GD" panose="020E0502030308020204" pitchFamily="34" charset="0"/>
              </a:rPr>
              <a:t>today</a:t>
            </a:r>
          </a:p>
          <a:p>
            <a:endParaRPr lang="en-US" dirty="0">
              <a:latin typeface="Maiandra GD" panose="020E0502030308020204" pitchFamily="34" charset="0"/>
            </a:endParaRPr>
          </a:p>
          <a:p>
            <a:pPr>
              <a:buNone/>
            </a:pPr>
            <a:endParaRPr lang="en-US" dirty="0" smtClean="0">
              <a:latin typeface="Maiandra GD" panose="020E0502030308020204" pitchFamily="34" charset="0"/>
            </a:endParaRPr>
          </a:p>
          <a:p>
            <a:pPr marL="0" indent="0">
              <a:buNone/>
            </a:pPr>
            <a:r>
              <a:rPr lang="en-US" sz="1800" dirty="0" smtClean="0">
                <a:latin typeface="Maiandra GD" panose="020E0502030308020204" pitchFamily="34" charset="0"/>
                <a:hlinkClick r:id="rId2"/>
              </a:rPr>
              <a:t>http://www.google.com/url?q=http://www.youtube.com/watch%3Fv%3D1edqOerpiC8&amp;sa=U&amp;ei=FuMST7uUJYXXtwegh-X-AQ&amp;ved=0CCIQtwIwAA&amp;usg=AFQjCNHzKMXnVzsiqXfwadThKlPFQCpeKQ</a:t>
            </a:r>
            <a:endParaRPr lang="en-US" sz="1800" dirty="0">
              <a:latin typeface="Maiandra GD" panose="020E0502030308020204" pitchFamily="34" charset="0"/>
            </a:endParaRPr>
          </a:p>
        </p:txBody>
      </p:sp>
      <p:sp>
        <p:nvSpPr>
          <p:cNvPr id="2" name="Title 1"/>
          <p:cNvSpPr>
            <a:spLocks noGrp="1"/>
          </p:cNvSpPr>
          <p:nvPr>
            <p:ph type="title"/>
          </p:nvPr>
        </p:nvSpPr>
        <p:spPr/>
        <p:txBody>
          <a:bodyPr>
            <a:normAutofit/>
          </a:bodyPr>
          <a:lstStyle/>
          <a:p>
            <a:r>
              <a:rPr lang="en-US" sz="5400" b="1" dirty="0" smtClean="0">
                <a:latin typeface="Maiandra GD" panose="020E0502030308020204" pitchFamily="34" charset="0"/>
              </a:rPr>
              <a:t>Civil War Prisons (</a:t>
            </a:r>
            <a:r>
              <a:rPr lang="en-US" sz="5400" b="1" dirty="0" err="1" smtClean="0">
                <a:latin typeface="Maiandra GD" panose="020E0502030308020204" pitchFamily="34" charset="0"/>
              </a:rPr>
              <a:t>con’t</a:t>
            </a:r>
            <a:r>
              <a:rPr lang="en-US" sz="5400" b="1" dirty="0" smtClean="0">
                <a:latin typeface="Maiandra GD" panose="020E0502030308020204" pitchFamily="34" charset="0"/>
              </a:rPr>
              <a:t>.)</a:t>
            </a:r>
            <a:endParaRPr lang="en-US" sz="5400" b="1" dirty="0">
              <a:latin typeface="Maiandra GD" panose="020E0502030308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aiandra GD" panose="020E0502030308020204" pitchFamily="34" charset="0"/>
              </a:rPr>
              <a:t>Building up the economy</a:t>
            </a:r>
            <a:endParaRPr lang="en-US" dirty="0">
              <a:latin typeface="Maiandra GD" panose="020E0502030308020204" pitchFamily="34" charset="0"/>
            </a:endParaRPr>
          </a:p>
        </p:txBody>
      </p:sp>
      <p:sp>
        <p:nvSpPr>
          <p:cNvPr id="3" name="Content Placeholder 2"/>
          <p:cNvSpPr>
            <a:spLocks noGrp="1"/>
          </p:cNvSpPr>
          <p:nvPr>
            <p:ph idx="1"/>
          </p:nvPr>
        </p:nvSpPr>
        <p:spPr>
          <a:xfrm>
            <a:off x="221734" y="1592306"/>
            <a:ext cx="8708091" cy="4857540"/>
          </a:xfrm>
        </p:spPr>
        <p:txBody>
          <a:bodyPr>
            <a:noAutofit/>
          </a:bodyPr>
          <a:lstStyle/>
          <a:p>
            <a:r>
              <a:rPr lang="en-US" sz="2600" b="1" u="sng" dirty="0" smtClean="0">
                <a:latin typeface="Maiandra GD" panose="020E0502030308020204" pitchFamily="34" charset="0"/>
              </a:rPr>
              <a:t>Sharecroppers</a:t>
            </a:r>
            <a:r>
              <a:rPr lang="en-US" sz="2600" b="1" dirty="0" smtClean="0">
                <a:latin typeface="Maiandra GD" panose="020E0502030308020204" pitchFamily="34" charset="0"/>
              </a:rPr>
              <a:t> – individuals get a place to </a:t>
            </a:r>
            <a:r>
              <a:rPr lang="en-US" sz="2600" b="1" dirty="0" smtClean="0">
                <a:solidFill>
                  <a:srgbClr val="FFFF00"/>
                </a:solidFill>
                <a:latin typeface="Maiandra GD" panose="020E0502030308020204" pitchFamily="34" charset="0"/>
              </a:rPr>
              <a:t>live</a:t>
            </a:r>
            <a:r>
              <a:rPr lang="en-US" sz="2600" b="1" dirty="0" smtClean="0">
                <a:latin typeface="Maiandra GD" panose="020E0502030308020204" pitchFamily="34" charset="0"/>
              </a:rPr>
              <a:t> in which the landowner dictates the </a:t>
            </a:r>
            <a:r>
              <a:rPr lang="en-US" sz="2600" b="1" dirty="0" smtClean="0">
                <a:solidFill>
                  <a:srgbClr val="FFFF00"/>
                </a:solidFill>
                <a:latin typeface="Maiandra GD" panose="020E0502030308020204" pitchFamily="34" charset="0"/>
              </a:rPr>
              <a:t>crops</a:t>
            </a:r>
            <a:r>
              <a:rPr lang="en-US" sz="2600" b="1" dirty="0" smtClean="0">
                <a:latin typeface="Maiandra GD" panose="020E0502030308020204" pitchFamily="34" charset="0"/>
              </a:rPr>
              <a:t> &amp; provides the </a:t>
            </a:r>
            <a:r>
              <a:rPr lang="en-US" sz="2600" b="1" dirty="0" smtClean="0">
                <a:solidFill>
                  <a:srgbClr val="FFFF00"/>
                </a:solidFill>
                <a:latin typeface="Maiandra GD" panose="020E0502030308020204" pitchFamily="34" charset="0"/>
              </a:rPr>
              <a:t>tools</a:t>
            </a:r>
            <a:r>
              <a:rPr lang="en-US" sz="2600" b="1" dirty="0" smtClean="0">
                <a:latin typeface="Maiandra GD" panose="020E0502030308020204" pitchFamily="34" charset="0"/>
              </a:rPr>
              <a:t> to tend to the crops. **The sharecropper is in debt to the owner and can never </a:t>
            </a:r>
            <a:r>
              <a:rPr lang="en-US" sz="2600" b="1" dirty="0" smtClean="0">
                <a:solidFill>
                  <a:srgbClr val="FFFF00"/>
                </a:solidFill>
                <a:latin typeface="Maiandra GD" panose="020E0502030308020204" pitchFamily="34" charset="0"/>
              </a:rPr>
              <a:t>progress</a:t>
            </a:r>
            <a:r>
              <a:rPr lang="en-US" sz="2600" b="1" dirty="0" smtClean="0">
                <a:latin typeface="Maiandra GD" panose="020E0502030308020204" pitchFamily="34" charset="0"/>
              </a:rPr>
              <a:t>/get ahead**</a:t>
            </a:r>
          </a:p>
          <a:p>
            <a:pPr marL="0" indent="0">
              <a:buNone/>
            </a:pPr>
            <a:endParaRPr lang="en-US" sz="2600" b="1" dirty="0" smtClean="0">
              <a:latin typeface="Maiandra GD" panose="020E0502030308020204" pitchFamily="34" charset="0"/>
            </a:endParaRPr>
          </a:p>
          <a:p>
            <a:r>
              <a:rPr lang="en-US" sz="2600" b="1" u="sng" dirty="0" smtClean="0">
                <a:latin typeface="Maiandra GD" panose="020E0502030308020204" pitchFamily="34" charset="0"/>
              </a:rPr>
              <a:t>Tenant Farmers </a:t>
            </a:r>
            <a:r>
              <a:rPr lang="en-US" sz="2600" b="1" dirty="0" smtClean="0">
                <a:latin typeface="Maiandra GD" panose="020E0502030308020204" pitchFamily="34" charset="0"/>
              </a:rPr>
              <a:t>– tenant paid </a:t>
            </a:r>
            <a:r>
              <a:rPr lang="en-US" sz="2600" b="1" dirty="0" smtClean="0">
                <a:solidFill>
                  <a:srgbClr val="FFFF00"/>
                </a:solidFill>
                <a:latin typeface="Maiandra GD" panose="020E0502030308020204" pitchFamily="34" charset="0"/>
              </a:rPr>
              <a:t>rent</a:t>
            </a:r>
            <a:r>
              <a:rPr lang="en-US" sz="2600" b="1" dirty="0" smtClean="0">
                <a:latin typeface="Maiandra GD" panose="020E0502030308020204" pitchFamily="34" charset="0"/>
              </a:rPr>
              <a:t> to the landowner and had a great deal of </a:t>
            </a:r>
            <a:r>
              <a:rPr lang="en-US" sz="2600" b="1" dirty="0" smtClean="0">
                <a:solidFill>
                  <a:srgbClr val="FFFF00"/>
                </a:solidFill>
                <a:latin typeface="Maiandra GD" panose="020E0502030308020204" pitchFamily="34" charset="0"/>
              </a:rPr>
              <a:t>freedom </a:t>
            </a:r>
            <a:endParaRPr lang="en-US" sz="2600" b="1" dirty="0">
              <a:solidFill>
                <a:srgbClr val="FFFF00"/>
              </a:solidFill>
              <a:latin typeface="Maiandra GD" panose="020E0502030308020204" pitchFamily="34" charset="0"/>
            </a:endParaRPr>
          </a:p>
        </p:txBody>
      </p:sp>
    </p:spTree>
    <p:extLst>
      <p:ext uri="{BB962C8B-B14F-4D97-AF65-F5344CB8AC3E}">
        <p14:creationId xmlns:p14="http://schemas.microsoft.com/office/powerpoint/2010/main" val="32465313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sz="2800" b="1" i="1" dirty="0"/>
              <a:t>“[the] right of citizens of the United States to vote shall not be denied or abridged by the United States or by any state on account of race, color, or previous condition of servitude</a:t>
            </a:r>
            <a:r>
              <a:rPr lang="en-US" sz="2800" b="1" i="1" dirty="0" smtClean="0"/>
              <a:t>.”</a:t>
            </a:r>
          </a:p>
          <a:p>
            <a:pPr marL="0" indent="0" algn="ctr">
              <a:buNone/>
            </a:pPr>
            <a:endParaRPr lang="en-US" sz="2800" i="1" dirty="0">
              <a:latin typeface="Maiandra GD" panose="020E0502030308020204" pitchFamily="34" charset="0"/>
            </a:endParaRPr>
          </a:p>
          <a:p>
            <a:r>
              <a:rPr lang="en-US" sz="2800" b="1" dirty="0">
                <a:latin typeface="Maiandra GD" panose="020E0502030308020204" pitchFamily="34" charset="0"/>
              </a:rPr>
              <a:t>Ratified on February 3</a:t>
            </a:r>
            <a:r>
              <a:rPr lang="en-US" sz="2800" b="1" baseline="30000" dirty="0">
                <a:latin typeface="Maiandra GD" panose="020E0502030308020204" pitchFamily="34" charset="0"/>
              </a:rPr>
              <a:t>rd</a:t>
            </a:r>
            <a:r>
              <a:rPr lang="en-US" sz="2800" b="1" dirty="0">
                <a:latin typeface="Maiandra GD" panose="020E0502030308020204" pitchFamily="34" charset="0"/>
              </a:rPr>
              <a:t>, </a:t>
            </a:r>
            <a:r>
              <a:rPr lang="en-US" sz="2800" b="1" dirty="0">
                <a:solidFill>
                  <a:srgbClr val="FFFF00"/>
                </a:solidFill>
                <a:latin typeface="Maiandra GD" panose="020E0502030308020204" pitchFamily="34" charset="0"/>
              </a:rPr>
              <a:t>1870</a:t>
            </a:r>
            <a:r>
              <a:rPr lang="en-US" sz="2800" b="1" dirty="0">
                <a:latin typeface="Maiandra GD" panose="020E0502030308020204" pitchFamily="34" charset="0"/>
              </a:rPr>
              <a:t> (although not fully recognized until </a:t>
            </a:r>
            <a:r>
              <a:rPr lang="en-US" sz="2800" b="1" dirty="0">
                <a:solidFill>
                  <a:srgbClr val="FFFF00"/>
                </a:solidFill>
                <a:latin typeface="Maiandra GD" panose="020E0502030308020204" pitchFamily="34" charset="0"/>
              </a:rPr>
              <a:t>1965</a:t>
            </a:r>
            <a:r>
              <a:rPr lang="en-US" sz="2800" b="1" dirty="0">
                <a:latin typeface="Maiandra GD" panose="020E0502030308020204" pitchFamily="34" charset="0"/>
              </a:rPr>
              <a:t>!) </a:t>
            </a:r>
          </a:p>
          <a:p>
            <a:r>
              <a:rPr lang="en-US" sz="2800" b="1" dirty="0">
                <a:latin typeface="Maiandra GD" panose="020E0502030308020204" pitchFamily="34" charset="0"/>
              </a:rPr>
              <a:t>Gave African American men the right to</a:t>
            </a:r>
            <a:r>
              <a:rPr lang="en-US" sz="2800" b="1" dirty="0">
                <a:solidFill>
                  <a:srgbClr val="0000FF"/>
                </a:solidFill>
                <a:latin typeface="Maiandra GD" panose="020E0502030308020204" pitchFamily="34" charset="0"/>
              </a:rPr>
              <a:t> </a:t>
            </a:r>
            <a:r>
              <a:rPr lang="en-US" sz="2800" b="1" dirty="0">
                <a:solidFill>
                  <a:srgbClr val="FFFF00"/>
                </a:solidFill>
                <a:latin typeface="Maiandra GD" panose="020E0502030308020204" pitchFamily="34" charset="0"/>
              </a:rPr>
              <a:t>vote</a:t>
            </a:r>
          </a:p>
        </p:txBody>
      </p:sp>
      <p:sp>
        <p:nvSpPr>
          <p:cNvPr id="3" name="Title 2"/>
          <p:cNvSpPr>
            <a:spLocks noGrp="1"/>
          </p:cNvSpPr>
          <p:nvPr>
            <p:ph type="title"/>
          </p:nvPr>
        </p:nvSpPr>
        <p:spPr/>
        <p:txBody>
          <a:bodyPr/>
          <a:lstStyle/>
          <a:p>
            <a:r>
              <a:rPr lang="en-US" dirty="0">
                <a:latin typeface="Maiandra GD" panose="020E0502030308020204" pitchFamily="34" charset="0"/>
              </a:rPr>
              <a:t>15</a:t>
            </a:r>
            <a:r>
              <a:rPr lang="en-US" baseline="30000" dirty="0">
                <a:latin typeface="Maiandra GD" panose="020E0502030308020204" pitchFamily="34" charset="0"/>
              </a:rPr>
              <a:t>th</a:t>
            </a:r>
            <a:r>
              <a:rPr lang="en-US" dirty="0">
                <a:latin typeface="Maiandra GD" panose="020E0502030308020204" pitchFamily="34" charset="0"/>
              </a:rPr>
              <a:t> amendment </a:t>
            </a:r>
          </a:p>
        </p:txBody>
      </p:sp>
    </p:spTree>
    <p:extLst>
      <p:ext uri="{BB962C8B-B14F-4D97-AF65-F5344CB8AC3E}">
        <p14:creationId xmlns:p14="http://schemas.microsoft.com/office/powerpoint/2010/main" val="22283802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r>
              <a:rPr lang="en-US" dirty="0" smtClean="0">
                <a:latin typeface="Maiandra GD" panose="020E0502030308020204" pitchFamily="34" charset="0"/>
              </a:rPr>
              <a:t>End of Reconstruction</a:t>
            </a:r>
            <a:endParaRPr lang="en-US" dirty="0">
              <a:latin typeface="Maiandra GD" panose="020E0502030308020204" pitchFamily="34" charset="0"/>
            </a:endParaRPr>
          </a:p>
        </p:txBody>
      </p:sp>
      <p:sp>
        <p:nvSpPr>
          <p:cNvPr id="3" name="Content Placeholder 2"/>
          <p:cNvSpPr>
            <a:spLocks noGrp="1"/>
          </p:cNvSpPr>
          <p:nvPr>
            <p:ph idx="1"/>
          </p:nvPr>
        </p:nvSpPr>
        <p:spPr>
          <a:xfrm>
            <a:off x="288506" y="1371600"/>
            <a:ext cx="8566988" cy="5371736"/>
          </a:xfrm>
        </p:spPr>
        <p:txBody>
          <a:bodyPr>
            <a:normAutofit fontScale="77500" lnSpcReduction="20000"/>
          </a:bodyPr>
          <a:lstStyle/>
          <a:p>
            <a:r>
              <a:rPr lang="en-US" sz="3900" b="1" dirty="0" smtClean="0">
                <a:latin typeface="Maiandra GD" panose="020E0502030308020204" pitchFamily="34" charset="0"/>
              </a:rPr>
              <a:t>Northern </a:t>
            </a:r>
            <a:r>
              <a:rPr lang="en-US" sz="3900" b="1" dirty="0" smtClean="0">
                <a:solidFill>
                  <a:srgbClr val="FFFF00"/>
                </a:solidFill>
                <a:latin typeface="Maiandra GD" panose="020E0502030308020204" pitchFamily="34" charset="0"/>
              </a:rPr>
              <a:t>support</a:t>
            </a:r>
            <a:r>
              <a:rPr lang="en-US" sz="3900" b="1" dirty="0" smtClean="0">
                <a:latin typeface="Maiandra GD" panose="020E0502030308020204" pitchFamily="34" charset="0"/>
              </a:rPr>
              <a:t> for Reconstruction started to </a:t>
            </a:r>
            <a:r>
              <a:rPr lang="en-US" sz="3900" b="1" dirty="0" smtClean="0">
                <a:solidFill>
                  <a:srgbClr val="FFFF00"/>
                </a:solidFill>
                <a:latin typeface="Maiandra GD" panose="020E0502030308020204" pitchFamily="34" charset="0"/>
              </a:rPr>
              <a:t>wane</a:t>
            </a:r>
          </a:p>
          <a:p>
            <a:r>
              <a:rPr lang="en-US" sz="3900" b="1" dirty="0" smtClean="0">
                <a:latin typeface="Maiandra GD" panose="020E0502030308020204" pitchFamily="34" charset="0"/>
              </a:rPr>
              <a:t>Supreme Court </a:t>
            </a:r>
            <a:r>
              <a:rPr lang="en-US" sz="3900" b="1" dirty="0" smtClean="0">
                <a:solidFill>
                  <a:srgbClr val="FFFF00"/>
                </a:solidFill>
                <a:latin typeface="Maiandra GD" panose="020E0502030308020204" pitchFamily="34" charset="0"/>
              </a:rPr>
              <a:t>decisions</a:t>
            </a:r>
            <a:r>
              <a:rPr lang="en-US" sz="3900" b="1" dirty="0" smtClean="0">
                <a:latin typeface="Maiandra GD" panose="020E0502030308020204" pitchFamily="34" charset="0"/>
              </a:rPr>
              <a:t> were impeding the fight for African American </a:t>
            </a:r>
            <a:r>
              <a:rPr lang="en-US" sz="3900" b="1" dirty="0" smtClean="0">
                <a:solidFill>
                  <a:srgbClr val="FFFF00"/>
                </a:solidFill>
                <a:latin typeface="Maiandra GD" panose="020E0502030308020204" pitchFamily="34" charset="0"/>
              </a:rPr>
              <a:t>equality </a:t>
            </a:r>
          </a:p>
          <a:p>
            <a:r>
              <a:rPr lang="en-US" sz="3900" b="1" dirty="0" smtClean="0">
                <a:latin typeface="Maiandra GD" panose="020E0502030308020204" pitchFamily="34" charset="0"/>
              </a:rPr>
              <a:t>Southern whites were starting to gain </a:t>
            </a:r>
            <a:r>
              <a:rPr lang="en-US" sz="3900" b="1" dirty="0" smtClean="0">
                <a:solidFill>
                  <a:srgbClr val="FFFF00"/>
                </a:solidFill>
                <a:latin typeface="Maiandra GD" panose="020E0502030308020204" pitchFamily="34" charset="0"/>
              </a:rPr>
              <a:t>power</a:t>
            </a:r>
          </a:p>
          <a:p>
            <a:pPr marL="285750" lvl="1" indent="-285750"/>
            <a:r>
              <a:rPr lang="en-US" sz="3900" b="1" dirty="0" smtClean="0">
                <a:solidFill>
                  <a:schemeClr val="tx1"/>
                </a:solidFill>
                <a:latin typeface="Maiandra GD" panose="020E0502030308020204" pitchFamily="34" charset="0"/>
              </a:rPr>
              <a:t>Subtle strategies for </a:t>
            </a:r>
            <a:r>
              <a:rPr lang="en-US" sz="3900" b="1" dirty="0" smtClean="0">
                <a:solidFill>
                  <a:srgbClr val="FFFF00"/>
                </a:solidFill>
                <a:latin typeface="Maiandra GD" panose="020E0502030308020204" pitchFamily="34" charset="0"/>
              </a:rPr>
              <a:t>suppressing</a:t>
            </a:r>
            <a:r>
              <a:rPr lang="en-US" sz="3900" b="1" dirty="0" smtClean="0">
                <a:latin typeface="Maiandra GD" panose="020E0502030308020204" pitchFamily="34" charset="0"/>
              </a:rPr>
              <a:t> </a:t>
            </a:r>
            <a:r>
              <a:rPr lang="en-US" sz="3900" b="1" dirty="0" smtClean="0">
                <a:solidFill>
                  <a:schemeClr val="tx1"/>
                </a:solidFill>
                <a:latin typeface="Maiandra GD" panose="020E0502030308020204" pitchFamily="34" charset="0"/>
              </a:rPr>
              <a:t>blacks were starting to develop</a:t>
            </a:r>
          </a:p>
          <a:p>
            <a:pPr marL="285750" lvl="1" indent="-228600"/>
            <a:r>
              <a:rPr lang="en-US" sz="3900" b="1" dirty="0" smtClean="0">
                <a:solidFill>
                  <a:schemeClr val="tx1"/>
                </a:solidFill>
                <a:latin typeface="Maiandra GD" panose="020E0502030308020204" pitchFamily="34" charset="0"/>
              </a:rPr>
              <a:t>Union</a:t>
            </a:r>
            <a:r>
              <a:rPr lang="en-US" sz="3900" b="1" dirty="0" smtClean="0">
                <a:latin typeface="Maiandra GD" panose="020E0502030308020204" pitchFamily="34" charset="0"/>
              </a:rPr>
              <a:t> </a:t>
            </a:r>
            <a:r>
              <a:rPr lang="en-US" sz="3900" b="1" dirty="0" smtClean="0">
                <a:solidFill>
                  <a:srgbClr val="FFFF00"/>
                </a:solidFill>
                <a:latin typeface="Maiandra GD" panose="020E0502030308020204" pitchFamily="34" charset="0"/>
              </a:rPr>
              <a:t>troops </a:t>
            </a:r>
            <a:r>
              <a:rPr lang="en-US" sz="3900" b="1" dirty="0" smtClean="0">
                <a:solidFill>
                  <a:schemeClr val="tx1"/>
                </a:solidFill>
                <a:latin typeface="Maiandra GD" panose="020E0502030308020204" pitchFamily="34" charset="0"/>
              </a:rPr>
              <a:t>were removed from the South and the last southern </a:t>
            </a:r>
            <a:r>
              <a:rPr lang="en-US" sz="3900" b="1" dirty="0" smtClean="0">
                <a:solidFill>
                  <a:srgbClr val="FFFF00"/>
                </a:solidFill>
                <a:latin typeface="Maiandra GD" panose="020E0502030308020204" pitchFamily="34" charset="0"/>
              </a:rPr>
              <a:t>state</a:t>
            </a:r>
            <a:r>
              <a:rPr lang="en-US" sz="3900" b="1" dirty="0" smtClean="0">
                <a:latin typeface="Maiandra GD" panose="020E0502030308020204" pitchFamily="34" charset="0"/>
              </a:rPr>
              <a:t> </a:t>
            </a:r>
            <a:r>
              <a:rPr lang="en-US" sz="3900" b="1" dirty="0" smtClean="0">
                <a:solidFill>
                  <a:schemeClr val="tx1"/>
                </a:solidFill>
                <a:latin typeface="Maiandra GD" panose="020E0502030308020204" pitchFamily="34" charset="0"/>
              </a:rPr>
              <a:t>(Georgia) was readmitted to the Union in </a:t>
            </a:r>
            <a:r>
              <a:rPr lang="en-US" sz="3900" b="1" dirty="0" smtClean="0">
                <a:solidFill>
                  <a:srgbClr val="FFFF00"/>
                </a:solidFill>
                <a:latin typeface="Maiandra GD" panose="020E0502030308020204" pitchFamily="34" charset="0"/>
              </a:rPr>
              <a:t>1870</a:t>
            </a:r>
            <a:r>
              <a:rPr lang="en-US" sz="3900" b="1" dirty="0" smtClean="0">
                <a:latin typeface="Maiandra GD" panose="020E0502030308020204" pitchFamily="34" charset="0"/>
              </a:rPr>
              <a:t>.</a:t>
            </a:r>
          </a:p>
          <a:p>
            <a:pPr marL="400050" lvl="1" indent="-342900"/>
            <a:r>
              <a:rPr lang="en-US" sz="3900" b="1" dirty="0" smtClean="0">
                <a:solidFill>
                  <a:schemeClr val="tx1"/>
                </a:solidFill>
                <a:latin typeface="Maiandra GD" panose="020E0502030308020204" pitchFamily="34" charset="0"/>
              </a:rPr>
              <a:t>Southern state and former slaves were left to “figure it out” on their own</a:t>
            </a:r>
            <a:r>
              <a:rPr lang="en-US" sz="3900" b="1" dirty="0" smtClean="0">
                <a:latin typeface="Maiandra GD" panose="020E0502030308020204" pitchFamily="34" charset="0"/>
              </a:rPr>
              <a:t>.</a:t>
            </a:r>
          </a:p>
          <a:p>
            <a:pPr marL="400050" lvl="1" indent="-342900"/>
            <a:endParaRPr lang="en-US" sz="2800" dirty="0" smtClean="0">
              <a:latin typeface="Maiandra GD" panose="020E0502030308020204" pitchFamily="34" charset="0"/>
            </a:endParaRPr>
          </a:p>
          <a:p>
            <a:pPr marL="365760" lvl="1" indent="0">
              <a:buNone/>
            </a:pPr>
            <a:r>
              <a:rPr lang="en-US" sz="2800" dirty="0" smtClean="0">
                <a:latin typeface="Maiandra GD" panose="020E0502030308020204" pitchFamily="34" charset="0"/>
              </a:rPr>
              <a:t> </a:t>
            </a:r>
            <a:endParaRPr lang="en-US" sz="2800" dirty="0">
              <a:latin typeface="Maiandra GD" panose="020E0502030308020204" pitchFamily="34" charset="0"/>
            </a:endParaRPr>
          </a:p>
        </p:txBody>
      </p:sp>
    </p:spTree>
    <p:extLst>
      <p:ext uri="{BB962C8B-B14F-4D97-AF65-F5344CB8AC3E}">
        <p14:creationId xmlns:p14="http://schemas.microsoft.com/office/powerpoint/2010/main" val="3248285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724400"/>
          </a:xfrm>
        </p:spPr>
        <p:txBody>
          <a:bodyPr/>
          <a:lstStyle/>
          <a:p>
            <a:pPr marL="0" indent="0">
              <a:buNone/>
            </a:pPr>
            <a:r>
              <a:rPr lang="en-US" sz="2800" b="1" dirty="0">
                <a:latin typeface="Maiandra GD" panose="020E0502030308020204" pitchFamily="34" charset="0"/>
              </a:rPr>
              <a:t>1864: President Lincoln was </a:t>
            </a:r>
            <a:r>
              <a:rPr lang="en-US" sz="2800" b="1" dirty="0">
                <a:solidFill>
                  <a:srgbClr val="FFFF00"/>
                </a:solidFill>
                <a:latin typeface="Maiandra GD" panose="020E0502030308020204" pitchFamily="34" charset="0"/>
              </a:rPr>
              <a:t>re-elected</a:t>
            </a:r>
            <a:r>
              <a:rPr lang="en-US" sz="2800" dirty="0">
                <a:solidFill>
                  <a:srgbClr val="FFFF00"/>
                </a:solidFill>
                <a:latin typeface="Maiandra GD" panose="020E0502030308020204" pitchFamily="34" charset="0"/>
              </a:rPr>
              <a:t> </a:t>
            </a:r>
          </a:p>
          <a:p>
            <a:pPr lvl="1"/>
            <a:r>
              <a:rPr lang="en-US" sz="2800" b="1" dirty="0">
                <a:solidFill>
                  <a:schemeClr val="tx1"/>
                </a:solidFill>
                <a:latin typeface="Maiandra GD" panose="020E0502030308020204" pitchFamily="34" charset="0"/>
              </a:rPr>
              <a:t>This destroyed any </a:t>
            </a:r>
            <a:r>
              <a:rPr lang="en-US" sz="2800" b="1" dirty="0">
                <a:solidFill>
                  <a:srgbClr val="FFFF00"/>
                </a:solidFill>
                <a:latin typeface="Maiandra GD" panose="020E0502030308020204" pitchFamily="34" charset="0"/>
              </a:rPr>
              <a:t>hope</a:t>
            </a:r>
            <a:r>
              <a:rPr lang="en-US" sz="2800" b="1" dirty="0">
                <a:latin typeface="Maiandra GD" panose="020E0502030308020204" pitchFamily="34" charset="0"/>
              </a:rPr>
              <a:t> </a:t>
            </a:r>
            <a:r>
              <a:rPr lang="en-US" sz="2800" b="1" dirty="0" smtClean="0">
                <a:solidFill>
                  <a:schemeClr val="tx1"/>
                </a:solidFill>
                <a:latin typeface="Maiandra GD" panose="020E0502030308020204" pitchFamily="34" charset="0"/>
              </a:rPr>
              <a:t>the South had that the North would give in and negotiate </a:t>
            </a:r>
            <a:r>
              <a:rPr lang="en-US" sz="2800" b="1" dirty="0" smtClean="0">
                <a:solidFill>
                  <a:srgbClr val="FFFF00"/>
                </a:solidFill>
                <a:latin typeface="Maiandra GD" panose="020E0502030308020204" pitchFamily="34" charset="0"/>
              </a:rPr>
              <a:t>peace </a:t>
            </a:r>
            <a:endParaRPr lang="en-US" sz="2800" b="1" dirty="0">
              <a:solidFill>
                <a:srgbClr val="FFFF00"/>
              </a:solidFill>
              <a:latin typeface="Maiandra GD" panose="020E0502030308020204" pitchFamily="34" charset="0"/>
            </a:endParaRPr>
          </a:p>
          <a:p>
            <a:endParaRPr lang="en-US" dirty="0"/>
          </a:p>
        </p:txBody>
      </p:sp>
      <p:sp>
        <p:nvSpPr>
          <p:cNvPr id="3" name="Title 2"/>
          <p:cNvSpPr>
            <a:spLocks noGrp="1"/>
          </p:cNvSpPr>
          <p:nvPr>
            <p:ph type="title"/>
          </p:nvPr>
        </p:nvSpPr>
        <p:spPr/>
        <p:txBody>
          <a:bodyPr>
            <a:normAutofit/>
          </a:bodyPr>
          <a:lstStyle/>
          <a:p>
            <a:r>
              <a:rPr lang="en-US" sz="6000" b="1" dirty="0" smtClean="0">
                <a:latin typeface="Maiandra GD" panose="020E0502030308020204" pitchFamily="34" charset="0"/>
              </a:rPr>
              <a:t>Election of 1864</a:t>
            </a:r>
            <a:endParaRPr lang="en-US" sz="6000" b="1" dirty="0">
              <a:latin typeface="Maiandra GD" panose="020E0502030308020204" pitchFamily="34" charset="0"/>
            </a:endParaRPr>
          </a:p>
        </p:txBody>
      </p:sp>
      <p:pic>
        <p:nvPicPr>
          <p:cNvPr id="4" name="Picture 3"/>
          <p:cNvPicPr>
            <a:picLocks noChangeAspect="1"/>
          </p:cNvPicPr>
          <p:nvPr/>
        </p:nvPicPr>
        <p:blipFill>
          <a:blip r:embed="rId2"/>
          <a:stretch>
            <a:fillRect/>
          </a:stretch>
        </p:blipFill>
        <p:spPr>
          <a:xfrm>
            <a:off x="1295400" y="3048000"/>
            <a:ext cx="6360410" cy="3450523"/>
          </a:xfrm>
          <a:prstGeom prst="rect">
            <a:avLst/>
          </a:prstGeom>
        </p:spPr>
      </p:pic>
    </p:spTree>
    <p:extLst>
      <p:ext uri="{BB962C8B-B14F-4D97-AF65-F5344CB8AC3E}">
        <p14:creationId xmlns:p14="http://schemas.microsoft.com/office/powerpoint/2010/main" val="3228971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534400" cy="4572000"/>
          </a:xfrm>
        </p:spPr>
        <p:txBody>
          <a:bodyPr>
            <a:noAutofit/>
          </a:bodyPr>
          <a:lstStyle/>
          <a:p>
            <a:r>
              <a:rPr lang="en-US" sz="3200" b="1" dirty="0" smtClean="0">
                <a:latin typeface="Maiandra GD" panose="020E0502030308020204" pitchFamily="34" charset="0"/>
              </a:rPr>
              <a:t>Transportation problems and successful </a:t>
            </a:r>
            <a:r>
              <a:rPr lang="en-US" sz="3200" b="1" dirty="0" smtClean="0">
                <a:solidFill>
                  <a:srgbClr val="FFFF00"/>
                </a:solidFill>
                <a:latin typeface="Maiandra GD" panose="020E0502030308020204" pitchFamily="34" charset="0"/>
              </a:rPr>
              <a:t>blockades</a:t>
            </a:r>
            <a:r>
              <a:rPr lang="en-US" sz="3200" b="1" dirty="0" smtClean="0">
                <a:latin typeface="Maiandra GD" panose="020E0502030308020204" pitchFamily="34" charset="0"/>
              </a:rPr>
              <a:t> caused severe </a:t>
            </a:r>
            <a:r>
              <a:rPr lang="en-US" sz="3200" b="1" dirty="0" smtClean="0">
                <a:solidFill>
                  <a:srgbClr val="FFFF00"/>
                </a:solidFill>
                <a:latin typeface="Maiandra GD" panose="020E0502030308020204" pitchFamily="34" charset="0"/>
              </a:rPr>
              <a:t>shortages</a:t>
            </a:r>
            <a:r>
              <a:rPr lang="en-US" sz="3200" b="1" dirty="0" smtClean="0">
                <a:latin typeface="Maiandra GD" panose="020E0502030308020204" pitchFamily="34" charset="0"/>
              </a:rPr>
              <a:t> of food and </a:t>
            </a:r>
            <a:r>
              <a:rPr lang="en-US" sz="3200" b="1" dirty="0" smtClean="0">
                <a:solidFill>
                  <a:srgbClr val="FFFF00"/>
                </a:solidFill>
                <a:latin typeface="Maiandra GD" panose="020E0502030308020204" pitchFamily="34" charset="0"/>
              </a:rPr>
              <a:t>supplies</a:t>
            </a:r>
            <a:r>
              <a:rPr lang="en-US" sz="3200" b="1" dirty="0" smtClean="0">
                <a:latin typeface="Maiandra GD" panose="020E0502030308020204" pitchFamily="34" charset="0"/>
              </a:rPr>
              <a:t> in the </a:t>
            </a:r>
            <a:r>
              <a:rPr lang="en-US" sz="3200" b="1" dirty="0" smtClean="0">
                <a:solidFill>
                  <a:srgbClr val="FFFF00"/>
                </a:solidFill>
                <a:latin typeface="Maiandra GD" panose="020E0502030308020204" pitchFamily="34" charset="0"/>
              </a:rPr>
              <a:t>South</a:t>
            </a:r>
          </a:p>
          <a:p>
            <a:r>
              <a:rPr lang="en-US" sz="3200" b="1" dirty="0" smtClean="0">
                <a:latin typeface="Maiandra GD" panose="020E0502030308020204" pitchFamily="34" charset="0"/>
              </a:rPr>
              <a:t>Starving </a:t>
            </a:r>
            <a:r>
              <a:rPr lang="en-US" sz="3200" b="1" dirty="0" smtClean="0">
                <a:solidFill>
                  <a:srgbClr val="FFFF00"/>
                </a:solidFill>
                <a:latin typeface="Maiandra GD" panose="020E0502030308020204" pitchFamily="34" charset="0"/>
              </a:rPr>
              <a:t>soldiers</a:t>
            </a:r>
            <a:r>
              <a:rPr lang="en-US" sz="3200" b="1" dirty="0" smtClean="0">
                <a:latin typeface="Maiandra GD" panose="020E0502030308020204" pitchFamily="34" charset="0"/>
              </a:rPr>
              <a:t> began to desert </a:t>
            </a:r>
            <a:r>
              <a:rPr lang="en-US" sz="3200" b="1" dirty="0" smtClean="0">
                <a:solidFill>
                  <a:srgbClr val="FFFF00"/>
                </a:solidFill>
                <a:latin typeface="Maiandra GD" panose="020E0502030308020204" pitchFamily="34" charset="0"/>
              </a:rPr>
              <a:t>Lee’s</a:t>
            </a:r>
            <a:r>
              <a:rPr lang="en-US" sz="3200" b="1" dirty="0" smtClean="0">
                <a:latin typeface="Maiandra GD" panose="020E0502030308020204" pitchFamily="34" charset="0"/>
              </a:rPr>
              <a:t> forces</a:t>
            </a:r>
          </a:p>
          <a:p>
            <a:r>
              <a:rPr lang="en-US" sz="3200" b="1" dirty="0" smtClean="0">
                <a:latin typeface="Maiandra GD" panose="020E0502030308020204" pitchFamily="34" charset="0"/>
              </a:rPr>
              <a:t>Although President </a:t>
            </a:r>
            <a:r>
              <a:rPr lang="en-US" sz="3200" b="1" dirty="0" smtClean="0">
                <a:solidFill>
                  <a:srgbClr val="FFFF00"/>
                </a:solidFill>
                <a:latin typeface="Maiandra GD" panose="020E0502030308020204" pitchFamily="34" charset="0"/>
              </a:rPr>
              <a:t>Jefferson Davis </a:t>
            </a:r>
            <a:r>
              <a:rPr lang="en-US" sz="3200" b="1" dirty="0" smtClean="0">
                <a:latin typeface="Maiandra GD" panose="020E0502030308020204" pitchFamily="34" charset="0"/>
              </a:rPr>
              <a:t>approved the arming of </a:t>
            </a:r>
            <a:r>
              <a:rPr lang="en-US" sz="3200" b="1" dirty="0" smtClean="0">
                <a:solidFill>
                  <a:srgbClr val="FFFF00"/>
                </a:solidFill>
                <a:latin typeface="Maiandra GD" panose="020E0502030308020204" pitchFamily="34" charset="0"/>
              </a:rPr>
              <a:t>slaves</a:t>
            </a:r>
            <a:r>
              <a:rPr lang="en-US" sz="3200" b="1" dirty="0" smtClean="0">
                <a:latin typeface="Maiandra GD" panose="020E0502030308020204" pitchFamily="34" charset="0"/>
              </a:rPr>
              <a:t> as a means of augmenting the shrinking army, the measure was </a:t>
            </a:r>
            <a:r>
              <a:rPr lang="en-US" sz="3200" b="1" dirty="0" smtClean="0">
                <a:solidFill>
                  <a:srgbClr val="FFFF00"/>
                </a:solidFill>
                <a:latin typeface="Maiandra GD" panose="020E0502030308020204" pitchFamily="34" charset="0"/>
              </a:rPr>
              <a:t>never</a:t>
            </a:r>
            <a:r>
              <a:rPr lang="en-US" sz="3200" b="1" dirty="0" smtClean="0">
                <a:latin typeface="Maiandra GD" panose="020E0502030308020204" pitchFamily="34" charset="0"/>
              </a:rPr>
              <a:t> put into effect.</a:t>
            </a:r>
            <a:endParaRPr lang="en-US" sz="3200" b="1" dirty="0">
              <a:latin typeface="Maiandra GD" panose="020E0502030308020204" pitchFamily="34" charset="0"/>
            </a:endParaRPr>
          </a:p>
        </p:txBody>
      </p:sp>
      <p:sp>
        <p:nvSpPr>
          <p:cNvPr id="2" name="Title 1"/>
          <p:cNvSpPr>
            <a:spLocks noGrp="1"/>
          </p:cNvSpPr>
          <p:nvPr>
            <p:ph type="title"/>
          </p:nvPr>
        </p:nvSpPr>
        <p:spPr>
          <a:xfrm>
            <a:off x="457200" y="228600"/>
            <a:ext cx="8229600" cy="914400"/>
          </a:xfrm>
        </p:spPr>
        <p:txBody>
          <a:bodyPr>
            <a:normAutofit/>
          </a:bodyPr>
          <a:lstStyle/>
          <a:p>
            <a:r>
              <a:rPr lang="en-US" sz="4800" b="1" dirty="0" smtClean="0">
                <a:latin typeface="Maiandra GD" panose="020E0502030308020204" pitchFamily="34" charset="0"/>
              </a:rPr>
              <a:t>The Fall of the Confederacy</a:t>
            </a:r>
            <a:endParaRPr lang="en-US" sz="4800" b="1" dirty="0">
              <a:latin typeface="Maiandra GD" panose="020E0502030308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3200" b="1" u="sng" dirty="0" smtClean="0">
                <a:latin typeface="Maiandra GD" panose="020E0502030308020204" pitchFamily="34" charset="0"/>
              </a:rPr>
              <a:t>Jan. 13, 1865</a:t>
            </a:r>
            <a:r>
              <a:rPr lang="en-US" sz="3200" b="1" dirty="0" smtClean="0">
                <a:latin typeface="Maiandra GD" panose="020E0502030308020204" pitchFamily="34" charset="0"/>
              </a:rPr>
              <a:t>: North captured final blockade-running port, Fort Fisher in NC</a:t>
            </a:r>
          </a:p>
          <a:p>
            <a:r>
              <a:rPr lang="en-US" sz="3200" b="1" u="sng" dirty="0" smtClean="0">
                <a:latin typeface="Maiandra GD" panose="020E0502030308020204" pitchFamily="34" charset="0"/>
              </a:rPr>
              <a:t>March 2</a:t>
            </a:r>
            <a:r>
              <a:rPr lang="en-US" sz="3200" b="1" dirty="0" smtClean="0">
                <a:latin typeface="Maiandra GD" panose="020E0502030308020204" pitchFamily="34" charset="0"/>
              </a:rPr>
              <a:t>: Lee’s men surrounded, hungry, in rags, and nearly out of supplies; Lee asked to meet with Grant</a:t>
            </a:r>
          </a:p>
          <a:p>
            <a:r>
              <a:rPr lang="en-US" sz="3200" b="1" dirty="0" smtClean="0">
                <a:latin typeface="Maiandra GD" panose="020E0502030308020204" pitchFamily="34" charset="0"/>
              </a:rPr>
              <a:t>Jefferson Davis knew war was ending and fled Richmond to Danville, VA</a:t>
            </a:r>
          </a:p>
          <a:p>
            <a:r>
              <a:rPr lang="en-US" sz="3200" b="1" u="sng" dirty="0" smtClean="0">
                <a:latin typeface="Maiandra GD" panose="020E0502030308020204" pitchFamily="34" charset="0"/>
              </a:rPr>
              <a:t>April 9, 1865</a:t>
            </a:r>
            <a:r>
              <a:rPr lang="en-US" sz="3200" b="1" dirty="0">
                <a:latin typeface="Maiandra GD" panose="020E0502030308020204" pitchFamily="34" charset="0"/>
              </a:rPr>
              <a:t>:</a:t>
            </a:r>
            <a:r>
              <a:rPr lang="en-US" sz="3200" b="1" dirty="0" smtClean="0">
                <a:latin typeface="Maiandra GD" panose="020E0502030308020204" pitchFamily="34" charset="0"/>
              </a:rPr>
              <a:t> Lee surrendered to Grant at Appomattox Courthouse, VA</a:t>
            </a:r>
            <a:endParaRPr lang="en-US" sz="3200" b="1" dirty="0">
              <a:latin typeface="Maiandra GD" panose="020E0502030308020204" pitchFamily="34" charset="0"/>
            </a:endParaRPr>
          </a:p>
        </p:txBody>
      </p:sp>
      <p:sp>
        <p:nvSpPr>
          <p:cNvPr id="2" name="Title 1"/>
          <p:cNvSpPr>
            <a:spLocks noGrp="1"/>
          </p:cNvSpPr>
          <p:nvPr>
            <p:ph type="title"/>
          </p:nvPr>
        </p:nvSpPr>
        <p:spPr/>
        <p:txBody>
          <a:bodyPr>
            <a:normAutofit/>
          </a:bodyPr>
          <a:lstStyle/>
          <a:p>
            <a:r>
              <a:rPr lang="en-US" sz="4800" b="1" dirty="0" smtClean="0">
                <a:latin typeface="Maiandra GD" panose="020E0502030308020204" pitchFamily="34" charset="0"/>
              </a:rPr>
              <a:t>Final Battles of the Civil War</a:t>
            </a:r>
            <a:endParaRPr lang="en-US" sz="4800" b="1" dirty="0">
              <a:latin typeface="Maiandra GD" panose="020E0502030308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4800" b="1" dirty="0" smtClean="0">
                <a:latin typeface="Maiandra GD" panose="020E0502030308020204" pitchFamily="34" charset="0"/>
              </a:rPr>
              <a:t>Surrender</a:t>
            </a:r>
            <a:r>
              <a:rPr lang="en-US" b="1" dirty="0" smtClean="0"/>
              <a:t>!</a:t>
            </a:r>
            <a:endParaRPr lang="en-US" b="1" dirty="0"/>
          </a:p>
        </p:txBody>
      </p:sp>
      <p:pic>
        <p:nvPicPr>
          <p:cNvPr id="4" name="Content Placeholder 3" descr="surrender.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828800"/>
            <a:ext cx="4648200" cy="3962400"/>
          </a:xfrm>
          <a:prstGeom prst="rect">
            <a:avLst/>
          </a:prstGeom>
        </p:spPr>
      </p:pic>
      <p:sp>
        <p:nvSpPr>
          <p:cNvPr id="5" name="TextBox 4"/>
          <p:cNvSpPr txBox="1"/>
          <p:nvPr/>
        </p:nvSpPr>
        <p:spPr>
          <a:xfrm>
            <a:off x="5638800" y="2655838"/>
            <a:ext cx="2895600" cy="2308324"/>
          </a:xfrm>
          <a:prstGeom prst="rect">
            <a:avLst/>
          </a:prstGeom>
          <a:noFill/>
        </p:spPr>
        <p:txBody>
          <a:bodyPr wrap="square" rtlCol="0">
            <a:spAutoFit/>
          </a:bodyPr>
          <a:lstStyle/>
          <a:p>
            <a:r>
              <a:rPr lang="en-US" sz="2400" u="sng" dirty="0">
                <a:latin typeface="Maiandra GD" panose="020E0502030308020204" pitchFamily="34" charset="0"/>
              </a:rPr>
              <a:t>Video</a:t>
            </a:r>
            <a:r>
              <a:rPr lang="en-US" sz="2400" dirty="0">
                <a:latin typeface="Maiandra GD" panose="020E0502030308020204" pitchFamily="34" charset="0"/>
              </a:rPr>
              <a:t>: </a:t>
            </a:r>
            <a:endParaRPr lang="en-US" sz="2400" dirty="0" smtClean="0">
              <a:latin typeface="Maiandra GD" panose="020E0502030308020204" pitchFamily="34" charset="0"/>
            </a:endParaRPr>
          </a:p>
          <a:p>
            <a:endParaRPr lang="en-US" sz="2400" dirty="0">
              <a:solidFill>
                <a:schemeClr val="bg1"/>
              </a:solidFill>
              <a:latin typeface="Maiandra GD" panose="020E0502030308020204" pitchFamily="34" charset="0"/>
              <a:hlinkClick r:id="rId3"/>
            </a:endParaRPr>
          </a:p>
          <a:p>
            <a:r>
              <a:rPr lang="en-US" sz="2400" dirty="0" smtClean="0">
                <a:solidFill>
                  <a:schemeClr val="bg1"/>
                </a:solidFill>
                <a:latin typeface="Maiandra GD" panose="020E0502030308020204" pitchFamily="34" charset="0"/>
                <a:hlinkClick r:id="rId3"/>
              </a:rPr>
              <a:t>http</a:t>
            </a:r>
            <a:r>
              <a:rPr lang="en-US" sz="2400" dirty="0">
                <a:solidFill>
                  <a:schemeClr val="bg1"/>
                </a:solidFill>
                <a:latin typeface="Maiandra GD" panose="020E0502030308020204" pitchFamily="34" charset="0"/>
                <a:hlinkClick r:id="rId3"/>
              </a:rPr>
              <a:t>://www.civilwar.org/video/appomattox-the-surrender.html</a:t>
            </a:r>
            <a:endParaRPr lang="en-US" sz="2400" dirty="0">
              <a:solidFill>
                <a:schemeClr val="bg1"/>
              </a:solidFill>
              <a:latin typeface="Maiandra GD" panose="020E0502030308020204" pitchFamily="34" charset="0"/>
            </a:endParaRPr>
          </a:p>
        </p:txBody>
      </p:sp>
    </p:spTree>
    <p:extLst>
      <p:ext uri="{BB962C8B-B14F-4D97-AF65-F5344CB8AC3E}">
        <p14:creationId xmlns:p14="http://schemas.microsoft.com/office/powerpoint/2010/main" val="690696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876800"/>
          </a:xfrm>
        </p:spPr>
        <p:txBody>
          <a:bodyPr>
            <a:normAutofit fontScale="47500" lnSpcReduction="20000"/>
          </a:bodyPr>
          <a:lstStyle/>
          <a:p>
            <a:r>
              <a:rPr lang="en-US" sz="5500" b="1" u="sng" dirty="0" smtClean="0">
                <a:latin typeface="Maiandra GD" panose="020E0502030308020204" pitchFamily="34" charset="0"/>
              </a:rPr>
              <a:t>April 14, 1865</a:t>
            </a:r>
            <a:r>
              <a:rPr lang="en-US" sz="5500" b="1" dirty="0" smtClean="0">
                <a:latin typeface="Maiandra GD" panose="020E0502030308020204" pitchFamily="34" charset="0"/>
              </a:rPr>
              <a:t>: </a:t>
            </a:r>
            <a:r>
              <a:rPr lang="en-US" sz="5500" b="1" dirty="0" smtClean="0">
                <a:solidFill>
                  <a:srgbClr val="FFFF00"/>
                </a:solidFill>
                <a:latin typeface="Maiandra GD" panose="020E0502030308020204" pitchFamily="34" charset="0"/>
              </a:rPr>
              <a:t>John Wilkes Booth </a:t>
            </a:r>
            <a:r>
              <a:rPr lang="en-US" sz="5500" b="1" dirty="0" smtClean="0">
                <a:latin typeface="Maiandra GD" panose="020E0502030308020204" pitchFamily="34" charset="0"/>
              </a:rPr>
              <a:t>shot Lincoln at Ford’s Theatre; Lincoln died the next morning</a:t>
            </a:r>
          </a:p>
          <a:p>
            <a:pPr marL="0" indent="0">
              <a:buNone/>
            </a:pPr>
            <a:endParaRPr lang="en-US" sz="1900" b="1" dirty="0" smtClean="0">
              <a:latin typeface="Maiandra GD" panose="020E0502030308020204" pitchFamily="34" charset="0"/>
            </a:endParaRPr>
          </a:p>
          <a:p>
            <a:r>
              <a:rPr lang="en-US" sz="5500" b="1" dirty="0" smtClean="0">
                <a:latin typeface="Maiandra GD" panose="020E0502030308020204" pitchFamily="34" charset="0"/>
              </a:rPr>
              <a:t>Booth was cornered and </a:t>
            </a:r>
            <a:r>
              <a:rPr lang="en-US" sz="5500" b="1" dirty="0" smtClean="0">
                <a:solidFill>
                  <a:srgbClr val="FFFF00"/>
                </a:solidFill>
                <a:latin typeface="Maiandra GD" panose="020E0502030308020204" pitchFamily="34" charset="0"/>
              </a:rPr>
              <a:t>shot</a:t>
            </a:r>
            <a:r>
              <a:rPr lang="en-US" sz="5500" b="1" dirty="0" smtClean="0">
                <a:latin typeface="Maiandra GD" panose="020E0502030308020204" pitchFamily="34" charset="0"/>
              </a:rPr>
              <a:t> two weeks later</a:t>
            </a:r>
          </a:p>
          <a:p>
            <a:pPr marL="0" indent="0">
              <a:buNone/>
            </a:pPr>
            <a:endParaRPr lang="en-US" sz="1900" b="1" dirty="0" smtClean="0">
              <a:latin typeface="Maiandra GD" panose="020E0502030308020204" pitchFamily="34" charset="0"/>
            </a:endParaRPr>
          </a:p>
          <a:p>
            <a:r>
              <a:rPr lang="en-US" sz="5500" b="1" dirty="0">
                <a:latin typeface="Maiandra GD" panose="020E0502030308020204" pitchFamily="34" charset="0"/>
              </a:rPr>
              <a:t>John Wilkes Booth – an actor and a Confederacy supporter was a part of a larger plot to also kill Vice President Johnson and the Secretary of the State. </a:t>
            </a:r>
            <a:endParaRPr lang="en-US" sz="5500" b="1" dirty="0" smtClean="0">
              <a:latin typeface="Maiandra GD" panose="020E0502030308020204" pitchFamily="34" charset="0"/>
            </a:endParaRPr>
          </a:p>
          <a:p>
            <a:pPr marL="0" indent="0">
              <a:buNone/>
            </a:pPr>
            <a:endParaRPr lang="en-US" sz="1800" b="1" dirty="0" smtClean="0">
              <a:latin typeface="Maiandra GD" panose="020E0502030308020204" pitchFamily="34" charset="0"/>
            </a:endParaRPr>
          </a:p>
          <a:p>
            <a:r>
              <a:rPr lang="en-US" sz="5500" b="1" dirty="0" smtClean="0">
                <a:latin typeface="Maiandra GD" panose="020E0502030308020204" pitchFamily="34" charset="0"/>
              </a:rPr>
              <a:t>Booth probably did more </a:t>
            </a:r>
            <a:r>
              <a:rPr lang="en-US" sz="5500" b="1" dirty="0" smtClean="0">
                <a:solidFill>
                  <a:srgbClr val="FFFF00"/>
                </a:solidFill>
                <a:latin typeface="Maiandra GD" panose="020E0502030308020204" pitchFamily="34" charset="0"/>
              </a:rPr>
              <a:t>harm</a:t>
            </a:r>
            <a:r>
              <a:rPr lang="en-US" sz="5500" b="1" dirty="0" smtClean="0">
                <a:latin typeface="Maiandra GD" panose="020E0502030308020204" pitchFamily="34" charset="0"/>
              </a:rPr>
              <a:t> to the South because Lincoln was going to “</a:t>
            </a:r>
            <a:r>
              <a:rPr lang="en-US" sz="5500" b="1" dirty="0" smtClean="0">
                <a:solidFill>
                  <a:srgbClr val="FFFF00"/>
                </a:solidFill>
                <a:latin typeface="Maiandra GD" panose="020E0502030308020204" pitchFamily="34" charset="0"/>
              </a:rPr>
              <a:t>forgive</a:t>
            </a:r>
            <a:r>
              <a:rPr lang="en-US" sz="5500" b="1" dirty="0" smtClean="0">
                <a:latin typeface="Maiandra GD" panose="020E0502030308020204" pitchFamily="34" charset="0"/>
              </a:rPr>
              <a:t> and </a:t>
            </a:r>
            <a:r>
              <a:rPr lang="en-US" sz="5500" b="1" dirty="0" smtClean="0">
                <a:solidFill>
                  <a:srgbClr val="FFFF00"/>
                </a:solidFill>
                <a:latin typeface="Maiandra GD" panose="020E0502030308020204" pitchFamily="34" charset="0"/>
              </a:rPr>
              <a:t>forget</a:t>
            </a:r>
            <a:r>
              <a:rPr lang="en-US" sz="5500" b="1" dirty="0" smtClean="0">
                <a:latin typeface="Maiandra GD" panose="020E0502030308020204" pitchFamily="34" charset="0"/>
              </a:rPr>
              <a:t>”</a:t>
            </a:r>
          </a:p>
          <a:p>
            <a:pPr>
              <a:buNone/>
            </a:pPr>
            <a:endParaRPr lang="en-US" sz="3600" dirty="0" smtClean="0">
              <a:latin typeface="Maiandra GD" panose="020E0502030308020204" pitchFamily="34" charset="0"/>
            </a:endParaRPr>
          </a:p>
          <a:p>
            <a:pPr marL="0" indent="0">
              <a:buNone/>
            </a:pPr>
            <a:endParaRPr lang="en-US" sz="3600" dirty="0">
              <a:latin typeface="Maiandra GD" panose="020E0502030308020204" pitchFamily="34" charset="0"/>
              <a:hlinkClick r:id="rId2"/>
            </a:endParaRPr>
          </a:p>
          <a:p>
            <a:pPr marL="0" indent="0">
              <a:buNone/>
            </a:pPr>
            <a:r>
              <a:rPr lang="en-US" sz="3600" dirty="0" smtClean="0">
                <a:latin typeface="Maiandra GD" panose="020E0502030308020204" pitchFamily="34" charset="0"/>
                <a:hlinkClick r:id="rId2"/>
              </a:rPr>
              <a:t>http://www.youtube.com/watch?v=6qAeFjCscRY&amp;feature=related</a:t>
            </a:r>
            <a:endParaRPr lang="en-US" sz="3600" dirty="0">
              <a:latin typeface="Maiandra GD" panose="020E0502030308020204" pitchFamily="34" charset="0"/>
            </a:endParaRPr>
          </a:p>
        </p:txBody>
      </p:sp>
      <p:sp>
        <p:nvSpPr>
          <p:cNvPr id="2" name="Title 1"/>
          <p:cNvSpPr>
            <a:spLocks noGrp="1"/>
          </p:cNvSpPr>
          <p:nvPr>
            <p:ph type="title"/>
          </p:nvPr>
        </p:nvSpPr>
        <p:spPr>
          <a:xfrm>
            <a:off x="609600" y="304800"/>
            <a:ext cx="8229600" cy="838200"/>
          </a:xfrm>
        </p:spPr>
        <p:txBody>
          <a:bodyPr>
            <a:normAutofit/>
          </a:bodyPr>
          <a:lstStyle/>
          <a:p>
            <a:r>
              <a:rPr lang="en-US" sz="4800" b="1" dirty="0" smtClean="0">
                <a:latin typeface="Maiandra GD" panose="020E0502030308020204" pitchFamily="34" charset="0"/>
              </a:rPr>
              <a:t>The Assassination of Lincoln</a:t>
            </a:r>
            <a:endParaRPr lang="en-US" sz="4800" b="1" dirty="0">
              <a:latin typeface="Maiandra GD" panose="020E0502030308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181600"/>
          </a:xfrm>
        </p:spPr>
        <p:txBody>
          <a:bodyPr>
            <a:normAutofit fontScale="77500" lnSpcReduction="20000"/>
          </a:bodyPr>
          <a:lstStyle/>
          <a:p>
            <a:r>
              <a:rPr lang="en-US" sz="3300" b="1" dirty="0" smtClean="0">
                <a:latin typeface="Maiandra GD" panose="020E0502030308020204" pitchFamily="34" charset="0"/>
              </a:rPr>
              <a:t>The South had sustained immense </a:t>
            </a:r>
            <a:r>
              <a:rPr lang="en-US" sz="3300" b="1" dirty="0" smtClean="0">
                <a:solidFill>
                  <a:srgbClr val="FFFF00"/>
                </a:solidFill>
                <a:latin typeface="Maiandra GD" panose="020E0502030308020204" pitchFamily="34" charset="0"/>
              </a:rPr>
              <a:t>damage</a:t>
            </a:r>
            <a:r>
              <a:rPr lang="en-US" sz="3300" b="1" dirty="0" smtClean="0">
                <a:latin typeface="Maiandra GD" panose="020E0502030308020204" pitchFamily="34" charset="0"/>
              </a:rPr>
              <a:t> after the Civil War</a:t>
            </a:r>
          </a:p>
          <a:p>
            <a:pPr lvl="1"/>
            <a:r>
              <a:rPr lang="en-US" sz="3400" b="1" dirty="0" smtClean="0">
                <a:solidFill>
                  <a:schemeClr val="tx1"/>
                </a:solidFill>
                <a:latin typeface="Maiandra GD" panose="020E0502030308020204" pitchFamily="34" charset="0"/>
              </a:rPr>
              <a:t>Entire </a:t>
            </a:r>
            <a:r>
              <a:rPr lang="en-US" sz="3400" b="1" dirty="0" smtClean="0">
                <a:solidFill>
                  <a:srgbClr val="FFFF00"/>
                </a:solidFill>
                <a:latin typeface="Maiandra GD" panose="020E0502030308020204" pitchFamily="34" charset="0"/>
              </a:rPr>
              <a:t>cities</a:t>
            </a:r>
            <a:r>
              <a:rPr lang="en-US" sz="3400" b="1" dirty="0" smtClean="0">
                <a:latin typeface="Maiandra GD" panose="020E0502030308020204" pitchFamily="34" charset="0"/>
              </a:rPr>
              <a:t> </a:t>
            </a:r>
            <a:r>
              <a:rPr lang="en-US" sz="3400" b="1" dirty="0" smtClean="0">
                <a:solidFill>
                  <a:schemeClr val="tx1"/>
                </a:solidFill>
                <a:latin typeface="Maiandra GD" panose="020E0502030308020204" pitchFamily="34" charset="0"/>
              </a:rPr>
              <a:t>lay in ruins. </a:t>
            </a:r>
          </a:p>
          <a:p>
            <a:pPr lvl="1"/>
            <a:r>
              <a:rPr lang="en-US" sz="3400" b="1" dirty="0" smtClean="0">
                <a:solidFill>
                  <a:schemeClr val="tx1"/>
                </a:solidFill>
                <a:latin typeface="Maiandra GD" panose="020E0502030308020204" pitchFamily="34" charset="0"/>
              </a:rPr>
              <a:t>Many plantations and fields had been </a:t>
            </a:r>
            <a:r>
              <a:rPr lang="en-US" sz="3400" b="1" dirty="0" smtClean="0">
                <a:solidFill>
                  <a:srgbClr val="FFFF00"/>
                </a:solidFill>
                <a:latin typeface="Maiandra GD" panose="020E0502030308020204" pitchFamily="34" charset="0"/>
              </a:rPr>
              <a:t>burned</a:t>
            </a:r>
            <a:r>
              <a:rPr lang="en-US" sz="3400" b="1" dirty="0" smtClean="0">
                <a:latin typeface="Maiandra GD" panose="020E0502030308020204" pitchFamily="34" charset="0"/>
              </a:rPr>
              <a:t> </a:t>
            </a:r>
            <a:r>
              <a:rPr lang="en-US" sz="3400" b="1" dirty="0" smtClean="0">
                <a:solidFill>
                  <a:schemeClr val="tx1"/>
                </a:solidFill>
                <a:latin typeface="Maiandra GD" panose="020E0502030308020204" pitchFamily="34" charset="0"/>
              </a:rPr>
              <a:t>and homes had been</a:t>
            </a:r>
            <a:r>
              <a:rPr lang="en-US" sz="3400" b="1" dirty="0" smtClean="0">
                <a:latin typeface="Maiandra GD" panose="020E0502030308020204" pitchFamily="34" charset="0"/>
              </a:rPr>
              <a:t> </a:t>
            </a:r>
            <a:r>
              <a:rPr lang="en-US" sz="3400" b="1" dirty="0" smtClean="0">
                <a:solidFill>
                  <a:srgbClr val="FFFF00"/>
                </a:solidFill>
                <a:latin typeface="Maiandra GD" panose="020E0502030308020204" pitchFamily="34" charset="0"/>
              </a:rPr>
              <a:t>gutted</a:t>
            </a:r>
            <a:r>
              <a:rPr lang="en-US" sz="3400" b="1" dirty="0" smtClean="0">
                <a:latin typeface="Maiandra GD" panose="020E0502030308020204" pitchFamily="34" charset="0"/>
              </a:rPr>
              <a:t>. </a:t>
            </a:r>
          </a:p>
          <a:p>
            <a:pPr lvl="1"/>
            <a:r>
              <a:rPr lang="en-US" sz="3400" b="1" dirty="0" smtClean="0">
                <a:solidFill>
                  <a:schemeClr val="tx1"/>
                </a:solidFill>
                <a:latin typeface="Maiandra GD" panose="020E0502030308020204" pitchFamily="34" charset="0"/>
              </a:rPr>
              <a:t>Train tracks were blown up and many </a:t>
            </a:r>
            <a:r>
              <a:rPr lang="en-US" sz="3400" b="1" dirty="0" smtClean="0">
                <a:solidFill>
                  <a:srgbClr val="FFFF00"/>
                </a:solidFill>
                <a:latin typeface="Maiandra GD" panose="020E0502030308020204" pitchFamily="34" charset="0"/>
              </a:rPr>
              <a:t>bridges</a:t>
            </a:r>
            <a:r>
              <a:rPr lang="en-US" sz="3400" b="1" dirty="0" smtClean="0">
                <a:latin typeface="Maiandra GD" panose="020E0502030308020204" pitchFamily="34" charset="0"/>
              </a:rPr>
              <a:t> </a:t>
            </a:r>
            <a:r>
              <a:rPr lang="en-US" sz="3400" b="1" dirty="0" smtClean="0">
                <a:solidFill>
                  <a:schemeClr val="tx1"/>
                </a:solidFill>
                <a:latin typeface="Maiandra GD" panose="020E0502030308020204" pitchFamily="34" charset="0"/>
              </a:rPr>
              <a:t>were destroyed. </a:t>
            </a:r>
          </a:p>
          <a:p>
            <a:pPr lvl="1"/>
            <a:r>
              <a:rPr lang="en-US" sz="3400" b="1" dirty="0" smtClean="0">
                <a:solidFill>
                  <a:schemeClr val="tx1"/>
                </a:solidFill>
                <a:latin typeface="Maiandra GD" panose="020E0502030308020204" pitchFamily="34" charset="0"/>
              </a:rPr>
              <a:t>Rivers were not </a:t>
            </a:r>
            <a:r>
              <a:rPr lang="en-US" sz="3400" b="1" dirty="0" smtClean="0">
                <a:solidFill>
                  <a:srgbClr val="FFFF00"/>
                </a:solidFill>
                <a:latin typeface="Maiandra GD" panose="020E0502030308020204" pitchFamily="34" charset="0"/>
              </a:rPr>
              <a:t>navigable</a:t>
            </a:r>
            <a:r>
              <a:rPr lang="en-US" sz="3400" b="1" dirty="0" smtClean="0">
                <a:latin typeface="Maiandra GD" panose="020E0502030308020204" pitchFamily="34" charset="0"/>
              </a:rPr>
              <a:t> </a:t>
            </a:r>
            <a:r>
              <a:rPr lang="en-US" sz="3400" b="1" dirty="0" smtClean="0">
                <a:solidFill>
                  <a:schemeClr val="tx1"/>
                </a:solidFill>
                <a:latin typeface="Maiandra GD" panose="020E0502030308020204" pitchFamily="34" charset="0"/>
              </a:rPr>
              <a:t>and needed to be </a:t>
            </a:r>
            <a:r>
              <a:rPr lang="en-US" sz="3400" b="1" dirty="0" smtClean="0">
                <a:solidFill>
                  <a:srgbClr val="FFFF00"/>
                </a:solidFill>
                <a:latin typeface="Maiandra GD" panose="020E0502030308020204" pitchFamily="34" charset="0"/>
              </a:rPr>
              <a:t>dredged</a:t>
            </a:r>
            <a:r>
              <a:rPr lang="en-US" sz="3400" b="1" dirty="0" smtClean="0">
                <a:latin typeface="Maiandra GD" panose="020E0502030308020204" pitchFamily="34" charset="0"/>
              </a:rPr>
              <a:t> </a:t>
            </a:r>
            <a:r>
              <a:rPr lang="en-US" sz="3400" b="1" dirty="0" smtClean="0">
                <a:solidFill>
                  <a:schemeClr val="tx1"/>
                </a:solidFill>
                <a:latin typeface="Maiandra GD" panose="020E0502030308020204" pitchFamily="34" charset="0"/>
              </a:rPr>
              <a:t>due to boats that had sunk in them</a:t>
            </a:r>
            <a:r>
              <a:rPr lang="en-US" sz="3400" b="1" dirty="0" smtClean="0">
                <a:latin typeface="Maiandra GD" panose="020E0502030308020204" pitchFamily="34" charset="0"/>
              </a:rPr>
              <a:t>. </a:t>
            </a:r>
          </a:p>
          <a:p>
            <a:pPr lvl="1"/>
            <a:r>
              <a:rPr lang="en-US" sz="3400" b="1" dirty="0" smtClean="0">
                <a:solidFill>
                  <a:schemeClr val="tx1"/>
                </a:solidFill>
                <a:latin typeface="Maiandra GD" panose="020E0502030308020204" pitchFamily="34" charset="0"/>
              </a:rPr>
              <a:t>What lands were left unburned hadn’t been </a:t>
            </a:r>
            <a:r>
              <a:rPr lang="en-US" sz="3400" b="1" dirty="0" smtClean="0">
                <a:solidFill>
                  <a:srgbClr val="FFFF00"/>
                </a:solidFill>
                <a:latin typeface="Maiandra GD" panose="020E0502030308020204" pitchFamily="34" charset="0"/>
              </a:rPr>
              <a:t>cultivated</a:t>
            </a:r>
            <a:r>
              <a:rPr lang="en-US" sz="3400" b="1" dirty="0" smtClean="0">
                <a:latin typeface="Maiandra GD" panose="020E0502030308020204" pitchFamily="34" charset="0"/>
              </a:rPr>
              <a:t> </a:t>
            </a:r>
            <a:r>
              <a:rPr lang="en-US" sz="3400" b="1" dirty="0" smtClean="0">
                <a:solidFill>
                  <a:schemeClr val="tx1"/>
                </a:solidFill>
                <a:latin typeface="Maiandra GD" panose="020E0502030308020204" pitchFamily="34" charset="0"/>
              </a:rPr>
              <a:t>for four years and were thus in </a:t>
            </a:r>
            <a:r>
              <a:rPr lang="en-US" sz="3400" b="1" dirty="0" smtClean="0">
                <a:solidFill>
                  <a:srgbClr val="FFFF00"/>
                </a:solidFill>
                <a:latin typeface="Maiandra GD" panose="020E0502030308020204" pitchFamily="34" charset="0"/>
              </a:rPr>
              <a:t>shambles</a:t>
            </a:r>
            <a:r>
              <a:rPr lang="en-US" sz="3400" b="1" dirty="0" smtClean="0">
                <a:latin typeface="Maiandra GD" panose="020E0502030308020204" pitchFamily="34" charset="0"/>
              </a:rPr>
              <a:t>. </a:t>
            </a:r>
          </a:p>
          <a:p>
            <a:pPr lvl="1"/>
            <a:r>
              <a:rPr lang="en-US" sz="3400" b="1" dirty="0" smtClean="0">
                <a:solidFill>
                  <a:schemeClr val="tx1"/>
                </a:solidFill>
                <a:latin typeface="Maiandra GD" panose="020E0502030308020204" pitchFamily="34" charset="0"/>
              </a:rPr>
              <a:t>Thousands of </a:t>
            </a:r>
            <a:r>
              <a:rPr lang="en-US" sz="3400" b="1" dirty="0" smtClean="0">
                <a:solidFill>
                  <a:srgbClr val="FFFF00"/>
                </a:solidFill>
                <a:latin typeface="Maiandra GD" panose="020E0502030308020204" pitchFamily="34" charset="0"/>
              </a:rPr>
              <a:t>people</a:t>
            </a:r>
            <a:r>
              <a:rPr lang="en-US" sz="3400" b="1" dirty="0" smtClean="0">
                <a:latin typeface="Maiandra GD" panose="020E0502030308020204" pitchFamily="34" charset="0"/>
              </a:rPr>
              <a:t> </a:t>
            </a:r>
            <a:r>
              <a:rPr lang="en-US" sz="3400" b="1" dirty="0" smtClean="0">
                <a:solidFill>
                  <a:schemeClr val="tx1"/>
                </a:solidFill>
                <a:latin typeface="Maiandra GD" panose="020E0502030308020204" pitchFamily="34" charset="0"/>
              </a:rPr>
              <a:t>lacked the means to provide </a:t>
            </a:r>
            <a:r>
              <a:rPr lang="en-US" sz="3400" b="1" dirty="0" smtClean="0">
                <a:solidFill>
                  <a:srgbClr val="FFFF00"/>
                </a:solidFill>
                <a:latin typeface="Maiandra GD" panose="020E0502030308020204" pitchFamily="34" charset="0"/>
              </a:rPr>
              <a:t>food</a:t>
            </a:r>
            <a:r>
              <a:rPr lang="en-US" sz="3400" b="1" dirty="0" smtClean="0">
                <a:solidFill>
                  <a:schemeClr val="tx1"/>
                </a:solidFill>
                <a:latin typeface="Maiandra GD" panose="020E0502030308020204" pitchFamily="34" charset="0"/>
              </a:rPr>
              <a:t>, clothing, or </a:t>
            </a:r>
            <a:r>
              <a:rPr lang="en-US" sz="3400" b="1" dirty="0" smtClean="0">
                <a:solidFill>
                  <a:srgbClr val="FFFF00"/>
                </a:solidFill>
                <a:latin typeface="Maiandra GD" panose="020E0502030308020204" pitchFamily="34" charset="0"/>
              </a:rPr>
              <a:t>shelter</a:t>
            </a:r>
            <a:r>
              <a:rPr lang="en-US" sz="3400" b="1" dirty="0" smtClean="0">
                <a:latin typeface="Maiandra GD" panose="020E0502030308020204" pitchFamily="34" charset="0"/>
              </a:rPr>
              <a:t> </a:t>
            </a:r>
            <a:r>
              <a:rPr lang="en-US" sz="3400" b="1" dirty="0" smtClean="0">
                <a:solidFill>
                  <a:schemeClr val="tx1"/>
                </a:solidFill>
                <a:latin typeface="Maiandra GD" panose="020E0502030308020204" pitchFamily="34" charset="0"/>
              </a:rPr>
              <a:t>for themselves or their </a:t>
            </a:r>
            <a:r>
              <a:rPr lang="en-US" sz="3400" b="1" dirty="0" smtClean="0">
                <a:solidFill>
                  <a:srgbClr val="FFFF00"/>
                </a:solidFill>
                <a:latin typeface="Maiandra GD" panose="020E0502030308020204" pitchFamily="34" charset="0"/>
              </a:rPr>
              <a:t>dependents</a:t>
            </a:r>
            <a:endParaRPr lang="en-US" sz="3400" b="1" dirty="0">
              <a:solidFill>
                <a:srgbClr val="FFFF00"/>
              </a:solidFill>
              <a:latin typeface="Maiandra GD" panose="020E0502030308020204" pitchFamily="34" charset="0"/>
            </a:endParaRPr>
          </a:p>
        </p:txBody>
      </p:sp>
      <p:sp>
        <p:nvSpPr>
          <p:cNvPr id="3" name="Title 2"/>
          <p:cNvSpPr>
            <a:spLocks noGrp="1"/>
          </p:cNvSpPr>
          <p:nvPr>
            <p:ph type="title"/>
          </p:nvPr>
        </p:nvSpPr>
        <p:spPr>
          <a:xfrm>
            <a:off x="457200" y="152400"/>
            <a:ext cx="8229600" cy="914400"/>
          </a:xfrm>
        </p:spPr>
        <p:txBody>
          <a:bodyPr>
            <a:normAutofit fontScale="90000"/>
          </a:bodyPr>
          <a:lstStyle/>
          <a:p>
            <a:r>
              <a:rPr lang="en-US" sz="5400" b="1" dirty="0" smtClean="0">
                <a:latin typeface="Maiandra GD" panose="020E0502030308020204" pitchFamily="34" charset="0"/>
              </a:rPr>
              <a:t>A Look at the South After War</a:t>
            </a:r>
            <a:endParaRPr lang="en-US" sz="5400" b="1" dirty="0">
              <a:latin typeface="Maiandra GD" panose="020E0502030308020204"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Paper</Template>
  <TotalTime>893</TotalTime>
  <Words>1783</Words>
  <Application>Microsoft Office PowerPoint</Application>
  <PresentationFormat>On-screen Show (4:3)</PresentationFormat>
  <Paragraphs>192</Paragraphs>
  <Slides>32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Calibri</vt:lpstr>
      <vt:lpstr>Constantia</vt:lpstr>
      <vt:lpstr>Maiandra GD</vt:lpstr>
      <vt:lpstr>Wingdings 2</vt:lpstr>
      <vt:lpstr>Paper</vt:lpstr>
      <vt:lpstr>The American Civil War</vt:lpstr>
      <vt:lpstr>Civil War Prisons</vt:lpstr>
      <vt:lpstr>Civil War Prisons (con’t.)</vt:lpstr>
      <vt:lpstr>Election of 1864</vt:lpstr>
      <vt:lpstr>The Fall of the Confederacy</vt:lpstr>
      <vt:lpstr>Final Battles of the Civil War</vt:lpstr>
      <vt:lpstr>Surrender!</vt:lpstr>
      <vt:lpstr>The Assassination of Lincoln</vt:lpstr>
      <vt:lpstr>A Look at the South After War</vt:lpstr>
      <vt:lpstr>PowerPoint Presentation</vt:lpstr>
      <vt:lpstr>The Freedmen</vt:lpstr>
      <vt:lpstr>A Look at the North After War</vt:lpstr>
      <vt:lpstr>Now What?</vt:lpstr>
      <vt:lpstr>Reconstruction (1865-1877) </vt:lpstr>
      <vt:lpstr>Presidential Reconstruction </vt:lpstr>
      <vt:lpstr>Radical Republicans</vt:lpstr>
      <vt:lpstr>Freedman’s Bureau </vt:lpstr>
      <vt:lpstr>PowerPoint Presentation</vt:lpstr>
      <vt:lpstr>Andrew Johnson Becomes 17th President</vt:lpstr>
      <vt:lpstr>Presidential Reconstruction </vt:lpstr>
      <vt:lpstr>13th Amendment </vt:lpstr>
      <vt:lpstr>Black Codes </vt:lpstr>
      <vt:lpstr>Congressional Reconstruction </vt:lpstr>
      <vt:lpstr>Military Reconstruction</vt:lpstr>
      <vt:lpstr>PowerPoint Presentation</vt:lpstr>
      <vt:lpstr>14th amendment </vt:lpstr>
      <vt:lpstr>IMPEACH! </vt:lpstr>
      <vt:lpstr>Scalawags &amp; CarpetBaggers</vt:lpstr>
      <vt:lpstr>PowerPoint Presentation</vt:lpstr>
      <vt:lpstr>Building up the economy</vt:lpstr>
      <vt:lpstr>15th amendment </vt:lpstr>
      <vt:lpstr>End of Reconstruction</vt:lpstr>
    </vt:vector>
  </TitlesOfParts>
  <Company>Wake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American Civil War</dc:title>
  <dc:creator>mdyer2</dc:creator>
  <cp:lastModifiedBy>nferrari2</cp:lastModifiedBy>
  <cp:revision>47</cp:revision>
  <dcterms:created xsi:type="dcterms:W3CDTF">2012-01-15T13:29:29Z</dcterms:created>
  <dcterms:modified xsi:type="dcterms:W3CDTF">2016-01-07T17:43:52Z</dcterms:modified>
</cp:coreProperties>
</file>