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4" r:id="rId2"/>
    <p:sldId id="275" r:id="rId3"/>
    <p:sldId id="256" r:id="rId4"/>
    <p:sldId id="277" r:id="rId5"/>
    <p:sldId id="278" r:id="rId6"/>
    <p:sldId id="268" r:id="rId7"/>
    <p:sldId id="272" r:id="rId8"/>
    <p:sldId id="269" r:id="rId9"/>
    <p:sldId id="270" r:id="rId10"/>
    <p:sldId id="271" r:id="rId11"/>
    <p:sldId id="279" r:id="rId12"/>
    <p:sldId id="280" r:id="rId13"/>
    <p:sldId id="281" r:id="rId14"/>
    <p:sldId id="257" r:id="rId15"/>
    <p:sldId id="260" r:id="rId16"/>
    <p:sldId id="267" r:id="rId17"/>
    <p:sldId id="259" r:id="rId18"/>
    <p:sldId id="258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97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3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57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4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7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4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0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1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5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D5D4-887C-4781-BA84-01520DC38B90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157E5B-EE62-4085-8A4F-4FA39CC39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3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world-war-i/treaty-of-versaill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981200"/>
            <a:ext cx="6620968" cy="3329581"/>
          </a:xfrm>
        </p:spPr>
        <p:txBody>
          <a:bodyPr/>
          <a:lstStyle/>
          <a:p>
            <a:r>
              <a:rPr lang="en-US" dirty="0" smtClean="0"/>
              <a:t>The End of WWI and the Treaty of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media.tiscali.co.uk/images/feeds/hutchinson/ency/0020n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07425" cy="63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28" y="228600"/>
            <a:ext cx="8229600" cy="1020762"/>
          </a:xfrm>
        </p:spPr>
        <p:txBody>
          <a:bodyPr/>
          <a:lstStyle/>
          <a:p>
            <a:r>
              <a:rPr lang="en-US" dirty="0" smtClean="0"/>
              <a:t>The Treaty of Versailles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28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On May 7, 1919, </a:t>
            </a:r>
            <a:r>
              <a:rPr lang="en-US" sz="2800" dirty="0" smtClean="0"/>
              <a:t>the Versailles Treaty</a:t>
            </a:r>
            <a:r>
              <a:rPr lang="en-US" sz="2800" dirty="0"/>
              <a:t> was handed over to </a:t>
            </a:r>
            <a:r>
              <a:rPr lang="en-US" sz="2800" dirty="0">
                <a:solidFill>
                  <a:srgbClr val="FF0000"/>
                </a:solidFill>
              </a:rPr>
              <a:t>Germany</a:t>
            </a:r>
            <a:r>
              <a:rPr lang="en-US" sz="2800" dirty="0"/>
              <a:t> with the </a:t>
            </a:r>
            <a:r>
              <a:rPr lang="en-US" sz="2800" dirty="0" smtClean="0"/>
              <a:t>instructions </a:t>
            </a:r>
            <a:r>
              <a:rPr lang="en-US" sz="2800" dirty="0"/>
              <a:t>that they had only </a:t>
            </a:r>
            <a:r>
              <a:rPr lang="en-US" sz="2800" dirty="0">
                <a:solidFill>
                  <a:srgbClr val="FF0000"/>
                </a:solidFill>
              </a:rPr>
              <a:t>three weeks </a:t>
            </a:r>
            <a:r>
              <a:rPr lang="en-US" sz="2800" dirty="0" smtClean="0"/>
              <a:t>to </a:t>
            </a:r>
            <a:r>
              <a:rPr lang="en-US" sz="2800" dirty="0"/>
              <a:t>accept the Treaty. </a:t>
            </a:r>
            <a:endParaRPr lang="en-US" sz="2800" dirty="0" smtClean="0"/>
          </a:p>
          <a:p>
            <a:r>
              <a:rPr lang="en-US" sz="2800" dirty="0" smtClean="0"/>
              <a:t>Considering </a:t>
            </a:r>
            <a:r>
              <a:rPr lang="en-US" sz="2800" dirty="0"/>
              <a:t>that in many ways the Versailles Treaty was meant to </a:t>
            </a:r>
            <a:r>
              <a:rPr lang="en-US" sz="2800" dirty="0">
                <a:solidFill>
                  <a:srgbClr val="FF0000"/>
                </a:solidFill>
              </a:rPr>
              <a:t>punish</a:t>
            </a:r>
            <a:r>
              <a:rPr lang="en-US" sz="2800" dirty="0"/>
              <a:t> Germany, Germany of course found much </a:t>
            </a:r>
            <a:r>
              <a:rPr lang="en-US" sz="2800" dirty="0">
                <a:solidFill>
                  <a:srgbClr val="FF0000"/>
                </a:solidFill>
              </a:rPr>
              <a:t>fault</a:t>
            </a:r>
            <a:r>
              <a:rPr lang="en-US" sz="2800" dirty="0"/>
              <a:t> with </a:t>
            </a:r>
            <a:r>
              <a:rPr lang="en-US" sz="2800" dirty="0" smtClean="0"/>
              <a:t>the </a:t>
            </a:r>
            <a:r>
              <a:rPr lang="en-US" sz="2800" dirty="0"/>
              <a:t>Treaty. </a:t>
            </a:r>
            <a:endParaRPr lang="en-US" sz="2800" dirty="0" smtClean="0"/>
          </a:p>
          <a:p>
            <a:r>
              <a:rPr lang="en-US" sz="2800" dirty="0" smtClean="0"/>
              <a:t>Although </a:t>
            </a:r>
            <a:r>
              <a:rPr lang="en-US" sz="2800" dirty="0"/>
              <a:t>Germany sent back a list of </a:t>
            </a:r>
            <a:r>
              <a:rPr lang="en-US" sz="2800" dirty="0">
                <a:solidFill>
                  <a:srgbClr val="FF0000"/>
                </a:solidFill>
              </a:rPr>
              <a:t>complaints</a:t>
            </a:r>
            <a:r>
              <a:rPr lang="en-US" sz="2800" dirty="0"/>
              <a:t> over the Treaty, the Allied Powers </a:t>
            </a:r>
            <a:r>
              <a:rPr lang="en-US" sz="2800" dirty="0">
                <a:solidFill>
                  <a:srgbClr val="FF0000"/>
                </a:solidFill>
              </a:rPr>
              <a:t>ignored</a:t>
            </a:r>
            <a:r>
              <a:rPr lang="en-US" sz="2800" dirty="0"/>
              <a:t> most of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The Treaty of Versailles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The Versailles Treaty itself is </a:t>
            </a:r>
            <a:r>
              <a:rPr lang="en-US" sz="2800" dirty="0" smtClean="0">
                <a:latin typeface="Maiandra GD" panose="020E0502030308020204" pitchFamily="34" charset="0"/>
              </a:rPr>
              <a:t>a very </a:t>
            </a:r>
            <a:r>
              <a:rPr lang="en-US" sz="2800" dirty="0">
                <a:latin typeface="Maiandra GD" panose="020E0502030308020204" pitchFamily="34" charset="0"/>
              </a:rPr>
              <a:t>long and extensive document, made up of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440 Articles </a:t>
            </a:r>
            <a:r>
              <a:rPr lang="en-US" sz="2800" dirty="0">
                <a:latin typeface="Maiandra GD" panose="020E0502030308020204" pitchFamily="34" charset="0"/>
              </a:rPr>
              <a:t>(plus Annexes) which have been divided into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15 parts. </a:t>
            </a:r>
            <a:endParaRPr lang="en-US" sz="2800" dirty="0" smtClean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sz="1000" dirty="0" smtClean="0">
              <a:latin typeface="Maiandra GD" panose="020E0502030308020204" pitchFamily="34" charset="0"/>
            </a:endParaRPr>
          </a:p>
          <a:p>
            <a:r>
              <a:rPr lang="en-US" sz="2800" dirty="0" smtClean="0">
                <a:latin typeface="Maiandra GD" panose="020E0502030308020204" pitchFamily="34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first</a:t>
            </a:r>
            <a:r>
              <a:rPr lang="en-US" sz="2800" dirty="0">
                <a:latin typeface="Maiandra GD" panose="020E0502030308020204" pitchFamily="34" charset="0"/>
              </a:rPr>
              <a:t> part of the Versailles Treaty established </a:t>
            </a:r>
            <a:r>
              <a:rPr lang="en-US" sz="2800" dirty="0" smtClean="0">
                <a:latin typeface="Maiandra GD" panose="020E0502030308020204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League of Nations</a:t>
            </a:r>
            <a:r>
              <a:rPr lang="en-US" sz="2800" dirty="0" smtClean="0">
                <a:latin typeface="Maiandra GD" panose="020E0502030308020204" pitchFamily="34" charset="0"/>
              </a:rPr>
              <a:t>.</a:t>
            </a:r>
          </a:p>
          <a:p>
            <a:pPr marL="0" indent="0">
              <a:buNone/>
            </a:pPr>
            <a:endParaRPr lang="en-US" sz="1000" dirty="0" smtClean="0">
              <a:latin typeface="Maiandra GD" panose="020E0502030308020204" pitchFamily="34" charset="0"/>
            </a:endParaRPr>
          </a:p>
          <a:p>
            <a:r>
              <a:rPr lang="en-US" sz="2800" dirty="0" smtClean="0">
                <a:latin typeface="Maiandra GD" panose="020E0502030308020204" pitchFamily="34" charset="0"/>
              </a:rPr>
              <a:t>Other </a:t>
            </a:r>
            <a:r>
              <a:rPr lang="en-US" sz="2800" dirty="0">
                <a:latin typeface="Maiandra GD" panose="020E0502030308020204" pitchFamily="34" charset="0"/>
              </a:rPr>
              <a:t>parts included the terms of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military limitations</a:t>
            </a:r>
            <a:r>
              <a:rPr lang="en-US" sz="2800" dirty="0">
                <a:latin typeface="Maiandra GD" panose="020E0502030308020204" pitchFamily="34" charset="0"/>
              </a:rPr>
              <a:t>, prisoners of war,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finances</a:t>
            </a:r>
            <a:r>
              <a:rPr lang="en-US" sz="2800" dirty="0">
                <a:latin typeface="Maiandra GD" panose="020E0502030308020204" pitchFamily="34" charset="0"/>
              </a:rPr>
              <a:t>, access to ports and waterways, and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reparations</a:t>
            </a:r>
            <a:r>
              <a:rPr lang="en-US" sz="2800" dirty="0">
                <a:latin typeface="Maiandra GD" panose="020E0502030308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55380" cy="1400530"/>
          </a:xfrm>
        </p:spPr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The most controversial aspects of the Versailles Treaty </a:t>
            </a:r>
            <a:r>
              <a:rPr lang="en-US" sz="2800" dirty="0" smtClean="0">
                <a:latin typeface="Maiandra GD" panose="020E0502030308020204" pitchFamily="34" charset="0"/>
              </a:rPr>
              <a:t>were: </a:t>
            </a:r>
          </a:p>
          <a:p>
            <a:pPr lvl="1"/>
            <a:r>
              <a:rPr lang="en-US" sz="2800" dirty="0" smtClean="0">
                <a:latin typeface="Maiandra GD" panose="020E0502030308020204" pitchFamily="34" charset="0"/>
              </a:rPr>
              <a:t>that </a:t>
            </a:r>
            <a:r>
              <a:rPr lang="en-US" sz="2800" dirty="0">
                <a:latin typeface="Maiandra GD" panose="020E0502030308020204" pitchFamily="34" charset="0"/>
              </a:rPr>
              <a:t>Germany was to take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full responsibility </a:t>
            </a:r>
            <a:r>
              <a:rPr lang="en-US" sz="2800" dirty="0">
                <a:latin typeface="Maiandra GD" panose="020E0502030308020204" pitchFamily="34" charset="0"/>
              </a:rPr>
              <a:t>for the damage caused </a:t>
            </a:r>
            <a:r>
              <a:rPr lang="en-US" sz="2800" dirty="0" smtClean="0">
                <a:latin typeface="Maiandra GD" panose="020E0502030308020204" pitchFamily="34" charset="0"/>
              </a:rPr>
              <a:t>during World War I </a:t>
            </a:r>
            <a:r>
              <a:rPr lang="en-US" sz="2800" dirty="0">
                <a:latin typeface="Maiandra GD" panose="020E0502030308020204" pitchFamily="34" charset="0"/>
              </a:rPr>
              <a:t>(known as the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"war guilt" </a:t>
            </a:r>
            <a:r>
              <a:rPr lang="en-US" sz="2800" dirty="0">
                <a:latin typeface="Maiandra GD" panose="020E0502030308020204" pitchFamily="34" charset="0"/>
              </a:rPr>
              <a:t>clause, Article 231</a:t>
            </a:r>
            <a:r>
              <a:rPr lang="en-US" sz="2800" dirty="0" smtClean="0">
                <a:latin typeface="Maiandra GD" panose="020E0502030308020204" pitchFamily="34" charset="0"/>
              </a:rPr>
              <a:t>)</a:t>
            </a:r>
          </a:p>
          <a:p>
            <a:pPr lvl="1"/>
            <a:r>
              <a:rPr lang="en-US" sz="2800" dirty="0" smtClean="0">
                <a:latin typeface="Maiandra GD" panose="020E0502030308020204" pitchFamily="34" charset="0"/>
              </a:rPr>
              <a:t>the </a:t>
            </a:r>
            <a:r>
              <a:rPr lang="en-US" sz="2800" dirty="0">
                <a:latin typeface="Maiandra GD" panose="020E0502030308020204" pitchFamily="34" charset="0"/>
              </a:rPr>
              <a:t>major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land concessions</a:t>
            </a:r>
            <a:r>
              <a:rPr lang="en-US" sz="2800" dirty="0">
                <a:latin typeface="Maiandra GD" panose="020E0502030308020204" pitchFamily="34" charset="0"/>
              </a:rPr>
              <a:t> forced upon Germany (including the loss of all her colonies</a:t>
            </a:r>
            <a:r>
              <a:rPr lang="en-US" sz="2800" dirty="0" smtClean="0">
                <a:latin typeface="Maiandra GD" panose="020E0502030308020204" pitchFamily="34" charset="0"/>
              </a:rPr>
              <a:t>)</a:t>
            </a:r>
          </a:p>
          <a:p>
            <a:pPr lvl="1"/>
            <a:r>
              <a:rPr lang="en-US" sz="2800" dirty="0" smtClean="0">
                <a:latin typeface="Maiandra GD" panose="020E0502030308020204" pitchFamily="34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limitation</a:t>
            </a:r>
            <a:r>
              <a:rPr lang="en-US" sz="2800" dirty="0">
                <a:latin typeface="Maiandra GD" panose="020E0502030308020204" pitchFamily="34" charset="0"/>
              </a:rPr>
              <a:t> of the German army to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100,000</a:t>
            </a:r>
            <a:r>
              <a:rPr lang="en-US" sz="2800" dirty="0">
                <a:latin typeface="Maiandra GD" panose="020E0502030308020204" pitchFamily="34" charset="0"/>
              </a:rPr>
              <a:t> </a:t>
            </a:r>
            <a:r>
              <a:rPr lang="en-US" sz="2800" dirty="0" smtClean="0">
                <a:latin typeface="Maiandra GD" panose="020E0502030308020204" pitchFamily="34" charset="0"/>
              </a:rPr>
              <a:t>men </a:t>
            </a:r>
          </a:p>
          <a:p>
            <a:pPr lvl="1"/>
            <a:r>
              <a:rPr lang="en-US" sz="2800" dirty="0" smtClean="0">
                <a:latin typeface="Maiandra GD" panose="020E0502030308020204" pitchFamily="34" charset="0"/>
              </a:rPr>
              <a:t>the </a:t>
            </a:r>
            <a:r>
              <a:rPr lang="en-US" sz="2800" dirty="0">
                <a:latin typeface="Maiandra GD" panose="020E0502030308020204" pitchFamily="34" charset="0"/>
              </a:rPr>
              <a:t>extremely large sum in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reparations</a:t>
            </a:r>
            <a:r>
              <a:rPr lang="en-US" sz="2800" dirty="0">
                <a:latin typeface="Maiandra GD" panose="020E0502030308020204" pitchFamily="34" charset="0"/>
              </a:rPr>
              <a:t> Germany was to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pay</a:t>
            </a:r>
            <a:r>
              <a:rPr lang="en-US" sz="2800" dirty="0">
                <a:latin typeface="Maiandra GD" panose="020E0502030308020204" pitchFamily="34" charset="0"/>
              </a:rPr>
              <a:t> to the Allied Powers.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66" y="228600"/>
            <a:ext cx="8229600" cy="74022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Blame: Germany </a:t>
            </a:r>
            <a:r>
              <a:rPr lang="en-US" sz="4000" dirty="0"/>
              <a:t>“war guilt clause”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pic>
        <p:nvPicPr>
          <p:cNvPr id="1026" name="Picture 2" descr="http://img.scoop.it/CsDidTirHSFpKrullfpy6Dl72eJkfbmt4t8yenImKBVvK0kTmF0xjctABnaLJIm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43000"/>
            <a:ext cx="7935967" cy="54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05" y="152400"/>
            <a:ext cx="8229600" cy="868362"/>
          </a:xfrm>
        </p:spPr>
        <p:txBody>
          <a:bodyPr/>
          <a:lstStyle/>
          <a:p>
            <a:r>
              <a:rPr lang="en-US" dirty="0" smtClean="0"/>
              <a:t>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914401"/>
            <a:ext cx="8229600" cy="1752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Allies (France and Britain received most)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split German colonies and Ottoman territory (in Africa and Middle East)</a:t>
            </a:r>
            <a:endParaRPr lang="en-US" sz="2800" dirty="0"/>
          </a:p>
        </p:txBody>
      </p:sp>
      <p:pic>
        <p:nvPicPr>
          <p:cNvPr id="5124" name="Picture 4" descr="File:WWI-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1"/>
            <a:ext cx="8770620" cy="37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qx19.files.wordpress.com/2009/12/europe-map-before-after-wwi-08-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" y="685800"/>
            <a:ext cx="9141246" cy="55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7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3228"/>
            <a:ext cx="8229600" cy="839702"/>
          </a:xfrm>
        </p:spPr>
        <p:txBody>
          <a:bodyPr/>
          <a:lstStyle/>
          <a:p>
            <a:r>
              <a:rPr lang="en-US" dirty="0" smtClean="0"/>
              <a:t>German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816"/>
            <a:ext cx="36576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Maiandra GD" panose="020E0502030308020204" pitchFamily="34" charset="0"/>
              </a:rPr>
              <a:t>Reduced to: </a:t>
            </a:r>
          </a:p>
          <a:p>
            <a:r>
              <a:rPr lang="en-US" sz="3200" dirty="0" smtClean="0">
                <a:latin typeface="Maiandra GD" panose="020E0502030308020204" pitchFamily="34" charset="0"/>
              </a:rPr>
              <a:t>100,000 men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36 ships</a:t>
            </a:r>
          </a:p>
          <a:p>
            <a:r>
              <a:rPr lang="en-US" sz="3200" dirty="0" smtClean="0">
                <a:latin typeface="Maiandra GD" panose="020E0502030308020204" pitchFamily="34" charset="0"/>
              </a:rPr>
              <a:t>No </a:t>
            </a:r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draft</a:t>
            </a:r>
            <a:r>
              <a:rPr lang="en-US" sz="3200" dirty="0" smtClean="0">
                <a:latin typeface="Maiandra GD" panose="020E0502030308020204" pitchFamily="34" charset="0"/>
              </a:rPr>
              <a:t>, tanks, </a:t>
            </a:r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submarines</a:t>
            </a:r>
            <a:r>
              <a:rPr lang="en-US" sz="3200" dirty="0" smtClean="0">
                <a:latin typeface="Maiandra GD" panose="020E0502030308020204" pitchFamily="34" charset="0"/>
              </a:rPr>
              <a:t>, or aircraft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Disarmament</a:t>
            </a:r>
            <a:r>
              <a:rPr lang="en-US" sz="3200" dirty="0" smtClean="0">
                <a:latin typeface="Maiandra GD" panose="020E0502030308020204" pitchFamily="34" charset="0"/>
              </a:rPr>
              <a:t> of most weapons</a:t>
            </a:r>
            <a:endParaRPr lang="en-US" sz="3200" dirty="0">
              <a:latin typeface="Maiandra GD" panose="020E0502030308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191000" cy="541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4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55380" cy="766481"/>
          </a:xfrm>
        </p:spPr>
        <p:txBody>
          <a:bodyPr/>
          <a:lstStyle/>
          <a:p>
            <a:r>
              <a:rPr lang="en-US" dirty="0" smtClean="0"/>
              <a:t>Cost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Maiandra GD" panose="020E0502030308020204" pitchFamily="34" charset="0"/>
              </a:rPr>
              <a:t>Germany pays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6.6 million pounds </a:t>
            </a:r>
            <a:r>
              <a:rPr lang="en-US" sz="2800" dirty="0" smtClean="0">
                <a:latin typeface="Maiandra GD" panose="020E0502030308020204" pitchFamily="34" charset="0"/>
              </a:rPr>
              <a:t>in reparations</a:t>
            </a:r>
          </a:p>
          <a:p>
            <a:pPr marL="0" indent="0">
              <a:buNone/>
            </a:pPr>
            <a:r>
              <a:rPr lang="en-US" sz="2800" dirty="0" smtClean="0">
                <a:latin typeface="Maiandra GD" panose="020E0502030308020204" pitchFamily="34" charset="0"/>
              </a:rPr>
              <a:t>(about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$400 billion </a:t>
            </a:r>
            <a:r>
              <a:rPr lang="en-US" sz="2800" dirty="0" smtClean="0">
                <a:latin typeface="Maiandra GD" panose="020E0502030308020204" pitchFamily="34" charset="0"/>
              </a:rPr>
              <a:t>today!)</a:t>
            </a:r>
            <a:endParaRPr lang="en-US" sz="2800" dirty="0">
              <a:latin typeface="Maiandra GD" panose="020E0502030308020204" pitchFamily="34" charset="0"/>
            </a:endParaRPr>
          </a:p>
        </p:txBody>
      </p:sp>
      <p:pic>
        <p:nvPicPr>
          <p:cNvPr id="2050" name="Picture 2" descr="http://www.bloomberg.com/image/iQFG5.Lsq9q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798"/>
            <a:ext cx="7696200" cy="443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3" y="352070"/>
            <a:ext cx="7055380" cy="1400530"/>
          </a:xfrm>
        </p:spPr>
        <p:txBody>
          <a:bodyPr/>
          <a:lstStyle/>
          <a:p>
            <a:r>
              <a:rPr lang="en-US" dirty="0" smtClean="0"/>
              <a:t>Germany’s Reaction to the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In Germany, the treaty provoked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universal outrage</a:t>
            </a:r>
            <a:r>
              <a:rPr lang="en-US" sz="2800" dirty="0">
                <a:latin typeface="Maiandra GD" panose="020E0502030308020204" pitchFamily="34" charset="0"/>
              </a:rPr>
              <a:t>, particularly Article </a:t>
            </a:r>
            <a:r>
              <a:rPr lang="en-US" sz="2800" dirty="0" smtClean="0">
                <a:latin typeface="Maiandra GD" panose="020E0502030308020204" pitchFamily="34" charset="0"/>
              </a:rPr>
              <a:t>231.</a:t>
            </a:r>
          </a:p>
          <a:p>
            <a:pPr marL="0" indent="0">
              <a:buNone/>
            </a:pPr>
            <a:endParaRPr lang="en-US" sz="1000" dirty="0" smtClean="0">
              <a:latin typeface="Maiandra GD" panose="020E0502030308020204" pitchFamily="34" charset="0"/>
            </a:endParaRPr>
          </a:p>
          <a:p>
            <a:r>
              <a:rPr lang="en-US" sz="2800" dirty="0">
                <a:latin typeface="Maiandra GD" panose="020E0502030308020204" pitchFamily="34" charset="0"/>
              </a:rPr>
              <a:t>Germans took to the streets in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protest</a:t>
            </a:r>
            <a:r>
              <a:rPr lang="en-US" sz="2800" dirty="0" smtClean="0">
                <a:latin typeface="Maiandra GD" panose="020E0502030308020204" pitchFamily="34" charset="0"/>
              </a:rPr>
              <a:t>.</a:t>
            </a:r>
          </a:p>
          <a:p>
            <a:pPr marL="0" indent="0">
              <a:buNone/>
            </a:pPr>
            <a:endParaRPr lang="en-US" sz="1000" dirty="0" smtClean="0">
              <a:latin typeface="Maiandra GD" panose="020E0502030308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Unwilling</a:t>
            </a:r>
            <a:r>
              <a:rPr lang="en-US" sz="2800" dirty="0" smtClean="0">
                <a:latin typeface="Maiandra GD" panose="020E0502030308020204" pitchFamily="34" charset="0"/>
              </a:rPr>
              <a:t> </a:t>
            </a:r>
            <a:r>
              <a:rPr lang="en-US" sz="2800" dirty="0">
                <a:latin typeface="Maiandra GD" panose="020E0502030308020204" pitchFamily="34" charset="0"/>
              </a:rPr>
              <a:t>to sign it, the nation's first democratically-elected chancellor, Philipp </a:t>
            </a:r>
            <a:r>
              <a:rPr lang="en-US" sz="2800" dirty="0" err="1">
                <a:latin typeface="Maiandra GD" panose="020E0502030308020204" pitchFamily="34" charset="0"/>
              </a:rPr>
              <a:t>Scheidemann</a:t>
            </a:r>
            <a:r>
              <a:rPr lang="en-US" sz="2800" dirty="0">
                <a:latin typeface="Maiandra GD" panose="020E0502030308020204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resigned</a:t>
            </a:r>
            <a:r>
              <a:rPr lang="en-US" sz="2800" dirty="0">
                <a:latin typeface="Maiandra GD" panose="020E0502030308020204" pitchFamily="34" charset="0"/>
              </a:rPr>
              <a:t> on June 20 </a:t>
            </a:r>
            <a:endParaRPr lang="en-US" sz="2800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sz="1000" dirty="0" smtClean="0">
              <a:latin typeface="Maiandra GD" panose="020E0502030308020204" pitchFamily="34" charset="0"/>
            </a:endParaRPr>
          </a:p>
          <a:p>
            <a:r>
              <a:rPr lang="en-US" sz="2800" dirty="0" smtClean="0">
                <a:latin typeface="Maiandra GD" panose="020E0502030308020204" pitchFamily="34" charset="0"/>
              </a:rPr>
              <a:t>Lacking </a:t>
            </a:r>
            <a:r>
              <a:rPr lang="en-US" sz="2800" dirty="0">
                <a:latin typeface="Maiandra GD" panose="020E0502030308020204" pitchFamily="34" charset="0"/>
              </a:rPr>
              <a:t>any other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options</a:t>
            </a:r>
            <a:r>
              <a:rPr lang="en-US" sz="2800" dirty="0" smtClean="0">
                <a:latin typeface="Maiandra GD" panose="020E0502030308020204" pitchFamily="34" charset="0"/>
              </a:rPr>
              <a:t>,</a:t>
            </a:r>
            <a:r>
              <a:rPr lang="en-US" sz="2800" dirty="0">
                <a:latin typeface="Maiandra GD" panose="020E0502030308020204" pitchFamily="34" charset="0"/>
              </a:rPr>
              <a:t> </a:t>
            </a:r>
            <a:r>
              <a:rPr lang="en-US" sz="2800" dirty="0" smtClean="0">
                <a:latin typeface="Maiandra GD" panose="020E0502030308020204" pitchFamily="34" charset="0"/>
              </a:rPr>
              <a:t>the </a:t>
            </a:r>
            <a:r>
              <a:rPr lang="en-US" sz="2800" dirty="0">
                <a:latin typeface="Maiandra GD" panose="020E0502030308020204" pitchFamily="34" charset="0"/>
              </a:rPr>
              <a:t>treaty was signed </a:t>
            </a:r>
            <a:r>
              <a:rPr lang="en-US" sz="2800" dirty="0" smtClean="0">
                <a:latin typeface="Maiandra GD" panose="020E0502030308020204" pitchFamily="34" charset="0"/>
              </a:rPr>
              <a:t>on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June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28, 1919</a:t>
            </a:r>
            <a:r>
              <a:rPr lang="en-US" sz="2800" dirty="0" smtClean="0">
                <a:latin typeface="Maiandra GD" panose="020E0502030308020204" pitchFamily="34" charset="0"/>
              </a:rPr>
              <a:t>. </a:t>
            </a:r>
            <a:endParaRPr lang="en-US" sz="28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55380" cy="1400530"/>
          </a:xfrm>
        </p:spPr>
        <p:txBody>
          <a:bodyPr/>
          <a:lstStyle/>
          <a:p>
            <a:r>
              <a:rPr lang="en-US" dirty="0" smtClean="0"/>
              <a:t>WWI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Maiandra GD" panose="020E0502030308020204" pitchFamily="34" charset="0"/>
              </a:rPr>
              <a:t>World War I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(1914-1918) </a:t>
            </a:r>
            <a:r>
              <a:rPr lang="en-US" sz="3200" dirty="0">
                <a:latin typeface="Maiandra GD" panose="020E0502030308020204" pitchFamily="34" charset="0"/>
              </a:rPr>
              <a:t>was finally </a:t>
            </a:r>
            <a:r>
              <a:rPr lang="en-US" sz="3200" dirty="0" smtClean="0">
                <a:latin typeface="Maiandra GD" panose="020E0502030308020204" pitchFamily="34" charset="0"/>
              </a:rPr>
              <a:t>over!</a:t>
            </a:r>
          </a:p>
          <a:p>
            <a:pPr lvl="1"/>
            <a:r>
              <a:rPr lang="en-US" sz="3200" dirty="0" smtClean="0">
                <a:latin typeface="Maiandra GD" panose="020E0502030308020204" pitchFamily="34" charset="0"/>
              </a:rPr>
              <a:t>This </a:t>
            </a:r>
            <a:r>
              <a:rPr lang="en-US" sz="3200" dirty="0">
                <a:latin typeface="Maiandra GD" panose="020E0502030308020204" pitchFamily="34" charset="0"/>
              </a:rPr>
              <a:t>first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global</a:t>
            </a:r>
            <a:r>
              <a:rPr lang="en-US" sz="3200" dirty="0">
                <a:latin typeface="Maiandra GD" panose="020E0502030308020204" pitchFamily="34" charset="0"/>
              </a:rPr>
              <a:t> conflict had claimed from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9 million to 13 million </a:t>
            </a:r>
            <a:r>
              <a:rPr lang="en-US" sz="3200" dirty="0">
                <a:latin typeface="Maiandra GD" panose="020E0502030308020204" pitchFamily="34" charset="0"/>
              </a:rPr>
              <a:t>lives and caused unprecedented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damage</a:t>
            </a:r>
            <a:r>
              <a:rPr lang="en-US" sz="3200" dirty="0" smtClean="0">
                <a:latin typeface="Maiandra GD" panose="020E0502030308020204" pitchFamily="34" charset="0"/>
              </a:rPr>
              <a:t>.</a:t>
            </a:r>
            <a:endParaRPr lang="en-US" sz="1400" dirty="0" smtClean="0">
              <a:latin typeface="Maiandra GD" panose="020E0502030308020204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Germany</a:t>
            </a:r>
            <a:r>
              <a:rPr lang="en-US" sz="3200" dirty="0" smtClean="0">
                <a:latin typeface="Maiandra GD" panose="020E0502030308020204" pitchFamily="34" charset="0"/>
              </a:rPr>
              <a:t> </a:t>
            </a:r>
            <a:r>
              <a:rPr lang="en-US" sz="3200" dirty="0">
                <a:latin typeface="Maiandra GD" panose="020E0502030308020204" pitchFamily="34" charset="0"/>
              </a:rPr>
              <a:t>had formally surrendered on November 11, </a:t>
            </a:r>
            <a:r>
              <a:rPr lang="en-US" sz="3200" dirty="0" smtClean="0">
                <a:latin typeface="Maiandra GD" panose="020E0502030308020204" pitchFamily="34" charset="0"/>
              </a:rPr>
              <a:t>1918</a:t>
            </a:r>
          </a:p>
          <a:p>
            <a:pPr lvl="1"/>
            <a:r>
              <a:rPr lang="en-US" sz="3200" dirty="0">
                <a:latin typeface="Maiandra GD" panose="020E0502030308020204" pitchFamily="34" charset="0"/>
              </a:rPr>
              <a:t>A</a:t>
            </a:r>
            <a:r>
              <a:rPr lang="en-US" sz="3200" dirty="0" smtClean="0">
                <a:latin typeface="Maiandra GD" panose="020E0502030308020204" pitchFamily="34" charset="0"/>
              </a:rPr>
              <a:t>ll </a:t>
            </a:r>
            <a:r>
              <a:rPr lang="en-US" sz="3200" dirty="0">
                <a:latin typeface="Maiandra GD" panose="020E0502030308020204" pitchFamily="34" charset="0"/>
              </a:rPr>
              <a:t>nations </a:t>
            </a:r>
            <a:r>
              <a:rPr lang="en-US" sz="3200" dirty="0" smtClean="0">
                <a:latin typeface="Maiandra GD" panose="020E0502030308020204" pitchFamily="34" charset="0"/>
              </a:rPr>
              <a:t>agreed </a:t>
            </a:r>
            <a:r>
              <a:rPr lang="en-US" sz="3200" dirty="0">
                <a:latin typeface="Maiandra GD" panose="020E0502030308020204" pitchFamily="34" charset="0"/>
              </a:rPr>
              <a:t>to stop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fighting</a:t>
            </a:r>
            <a:r>
              <a:rPr lang="en-US" sz="3200" dirty="0">
                <a:latin typeface="Maiandra GD" panose="020E0502030308020204" pitchFamily="34" charset="0"/>
              </a:rPr>
              <a:t> while the terms of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peace</a:t>
            </a:r>
            <a:r>
              <a:rPr lang="en-US" sz="3200" dirty="0">
                <a:latin typeface="Maiandra GD" panose="020E0502030308020204" pitchFamily="34" charset="0"/>
              </a:rPr>
              <a:t> were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negotiated</a:t>
            </a:r>
            <a:r>
              <a:rPr lang="en-US" sz="3200" dirty="0" smtClean="0">
                <a:latin typeface="Maiandra GD" panose="020E0502030308020204" pitchFamily="34" charset="0"/>
              </a:rPr>
              <a:t>.</a:t>
            </a:r>
          </a:p>
          <a:p>
            <a:pPr lvl="1"/>
            <a:r>
              <a:rPr lang="en-US" sz="2800" dirty="0" smtClean="0">
                <a:latin typeface="Maiandra GD" panose="020E0502030308020204" pitchFamily="34" charset="0"/>
              </a:rPr>
              <a:t>The cease-fire began on the 11</a:t>
            </a:r>
            <a:r>
              <a:rPr lang="en-US" sz="2800" baseline="30000" dirty="0" smtClean="0">
                <a:latin typeface="Maiandra GD" panose="020E0502030308020204" pitchFamily="34" charset="0"/>
              </a:rPr>
              <a:t>th</a:t>
            </a:r>
            <a:r>
              <a:rPr lang="en-US" sz="2800" dirty="0" smtClean="0">
                <a:latin typeface="Maiandra GD" panose="020E0502030308020204" pitchFamily="34" charset="0"/>
              </a:rPr>
              <a:t> hour of the 11</a:t>
            </a:r>
            <a:r>
              <a:rPr lang="en-US" sz="2800" baseline="30000" dirty="0" smtClean="0">
                <a:latin typeface="Maiandra GD" panose="020E0502030308020204" pitchFamily="34" charset="0"/>
              </a:rPr>
              <a:t>th</a:t>
            </a:r>
            <a:r>
              <a:rPr lang="en-US" sz="2800" dirty="0" smtClean="0">
                <a:latin typeface="Maiandra GD" panose="020E0502030308020204" pitchFamily="34" charset="0"/>
              </a:rPr>
              <a:t> day of the 11</a:t>
            </a:r>
            <a:r>
              <a:rPr lang="en-US" sz="2800" baseline="30000" dirty="0" smtClean="0">
                <a:latin typeface="Maiandra GD" panose="020E0502030308020204" pitchFamily="34" charset="0"/>
              </a:rPr>
              <a:t>th</a:t>
            </a:r>
            <a:r>
              <a:rPr lang="en-US" sz="2800" dirty="0" smtClean="0">
                <a:latin typeface="Maiandra GD" panose="020E0502030308020204" pitchFamily="34" charset="0"/>
              </a:rPr>
              <a:t> month. To recognize the end of the war, we used to celebrate </a:t>
            </a:r>
            <a:r>
              <a:rPr lang="en-US" sz="2800" u="sng" dirty="0" smtClean="0">
                <a:latin typeface="Maiandra GD" panose="020E0502030308020204" pitchFamily="34" charset="0"/>
              </a:rPr>
              <a:t>Armistice Day</a:t>
            </a:r>
            <a:r>
              <a:rPr lang="en-US" sz="2800" dirty="0" smtClean="0">
                <a:latin typeface="Maiandra GD" panose="020E0502030308020204" pitchFamily="34" charset="0"/>
              </a:rPr>
              <a:t> on Nov. 11.  Today we call it…? </a:t>
            </a:r>
            <a:endParaRPr lang="en-US" sz="28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24" y="381000"/>
            <a:ext cx="7055380" cy="1400530"/>
          </a:xfrm>
        </p:spPr>
        <p:txBody>
          <a:bodyPr/>
          <a:lstStyle/>
          <a:p>
            <a:r>
              <a:rPr lang="en-US" dirty="0" smtClean="0"/>
              <a:t>The Stab-in-the-Back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01" y="1371600"/>
            <a:ext cx="8229600" cy="5135562"/>
          </a:xfrm>
        </p:spPr>
        <p:txBody>
          <a:bodyPr>
            <a:normAutofit/>
          </a:bodyPr>
          <a:lstStyle/>
          <a:p>
            <a:r>
              <a:rPr lang="en-US" sz="2400" dirty="0"/>
              <a:t>As the </a:t>
            </a:r>
            <a:r>
              <a:rPr lang="en-US" sz="2400" dirty="0">
                <a:solidFill>
                  <a:srgbClr val="FF0000"/>
                </a:solidFill>
              </a:rPr>
              <a:t>postwar</a:t>
            </a:r>
            <a:r>
              <a:rPr lang="en-US" sz="2400" dirty="0"/>
              <a:t> Germany </a:t>
            </a:r>
            <a:r>
              <a:rPr lang="en-US" sz="2400" dirty="0" smtClean="0"/>
              <a:t>moved </a:t>
            </a:r>
            <a:r>
              <a:rPr lang="en-US" sz="2400" dirty="0"/>
              <a:t>forward, </a:t>
            </a:r>
            <a:r>
              <a:rPr lang="en-US" sz="2400" dirty="0">
                <a:solidFill>
                  <a:srgbClr val="FF0000"/>
                </a:solidFill>
              </a:rPr>
              <a:t>resentment</a:t>
            </a:r>
            <a:r>
              <a:rPr lang="en-US" sz="2400" dirty="0"/>
              <a:t> over the end of the war and the Treaty of Versailles continued to fester. </a:t>
            </a:r>
            <a:endParaRPr lang="en-US" sz="2400" dirty="0" smtClean="0"/>
          </a:p>
          <a:p>
            <a:r>
              <a:rPr lang="en-US" sz="2400" dirty="0" smtClean="0"/>
              <a:t>Thus began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"stab-in-the back" </a:t>
            </a:r>
            <a:r>
              <a:rPr lang="en-US" sz="2400" dirty="0" smtClean="0"/>
              <a:t>legend</a:t>
            </a:r>
          </a:p>
          <a:p>
            <a:pPr lvl="1"/>
            <a:r>
              <a:rPr lang="en-US" sz="2400" dirty="0" smtClean="0"/>
              <a:t>stated </a:t>
            </a:r>
            <a:r>
              <a:rPr lang="en-US" sz="2400" dirty="0"/>
              <a:t>that Germany's defeat was not the </a:t>
            </a:r>
            <a:r>
              <a:rPr lang="en-US" sz="2400" dirty="0">
                <a:solidFill>
                  <a:srgbClr val="FF0000"/>
                </a:solidFill>
              </a:rPr>
              <a:t>fault</a:t>
            </a:r>
            <a:r>
              <a:rPr lang="en-US" sz="2400" dirty="0"/>
              <a:t> of the </a:t>
            </a:r>
            <a:r>
              <a:rPr lang="en-US" sz="2400" dirty="0" smtClean="0">
                <a:solidFill>
                  <a:srgbClr val="FF0000"/>
                </a:solidFill>
              </a:rPr>
              <a:t>military</a:t>
            </a:r>
          </a:p>
          <a:p>
            <a:pPr lvl="1"/>
            <a:r>
              <a:rPr lang="en-US" sz="2400" dirty="0" smtClean="0"/>
              <a:t>but </a:t>
            </a:r>
            <a:r>
              <a:rPr lang="en-US" sz="2400" dirty="0"/>
              <a:t>rather due to a </a:t>
            </a:r>
            <a:r>
              <a:rPr lang="en-US" sz="2400" dirty="0">
                <a:solidFill>
                  <a:srgbClr val="FF0000"/>
                </a:solidFill>
              </a:rPr>
              <a:t>lack of support at home</a:t>
            </a:r>
            <a:r>
              <a:rPr lang="en-US" sz="2400" dirty="0"/>
              <a:t> from anti-war politicians and the sabotaging of the war effort by </a:t>
            </a:r>
            <a:r>
              <a:rPr lang="en-US" sz="2400" dirty="0">
                <a:solidFill>
                  <a:srgbClr val="FF0000"/>
                </a:solidFill>
              </a:rPr>
              <a:t>Jews</a:t>
            </a:r>
            <a:r>
              <a:rPr lang="en-US" sz="2400" dirty="0"/>
              <a:t>, Socialists, and </a:t>
            </a:r>
            <a:r>
              <a:rPr lang="en-US" sz="2400" dirty="0">
                <a:solidFill>
                  <a:srgbClr val="FF0000"/>
                </a:solidFill>
              </a:rPr>
              <a:t>Bolsheviks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sz="2400" dirty="0" smtClean="0"/>
              <a:t>As </a:t>
            </a:r>
            <a:r>
              <a:rPr lang="en-US" sz="2400" dirty="0"/>
              <a:t>such, these parties were seen to have </a:t>
            </a:r>
            <a:r>
              <a:rPr lang="en-US" sz="2400" dirty="0">
                <a:solidFill>
                  <a:srgbClr val="FF0000"/>
                </a:solidFill>
              </a:rPr>
              <a:t>stabbed </a:t>
            </a:r>
            <a:r>
              <a:rPr lang="en-US" sz="2400" dirty="0"/>
              <a:t>the military in the back as it fought the </a:t>
            </a:r>
            <a:r>
              <a:rPr lang="en-US" sz="2400" dirty="0">
                <a:solidFill>
                  <a:srgbClr val="FF0000"/>
                </a:solidFill>
              </a:rPr>
              <a:t>Allies. </a:t>
            </a:r>
          </a:p>
        </p:txBody>
      </p:sp>
    </p:spTree>
    <p:extLst>
      <p:ext uri="{BB962C8B-B14F-4D97-AF65-F5344CB8AC3E}">
        <p14:creationId xmlns:p14="http://schemas.microsoft.com/office/powerpoint/2010/main" val="21858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07" y="304800"/>
            <a:ext cx="7055380" cy="1400530"/>
          </a:xfrm>
        </p:spPr>
        <p:txBody>
          <a:bodyPr/>
          <a:lstStyle/>
          <a:p>
            <a:r>
              <a:rPr lang="en-US" dirty="0" smtClean="0"/>
              <a:t>WWI Leads to WWII?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aiandra GD" panose="020E0502030308020204" pitchFamily="34" charset="0"/>
              </a:rPr>
              <a:t>Resonating </a:t>
            </a:r>
            <a:r>
              <a:rPr lang="en-US" sz="2800" dirty="0">
                <a:latin typeface="Maiandra GD" panose="020E0502030308020204" pitchFamily="34" charset="0"/>
              </a:rPr>
              <a:t>among conservatives, nationalists, and former-military, the </a:t>
            </a:r>
            <a:r>
              <a:rPr lang="en-US" sz="2800" dirty="0" smtClean="0">
                <a:latin typeface="Maiandra GD" panose="020E0502030308020204" pitchFamily="34" charset="0"/>
              </a:rPr>
              <a:t>stab-in-the-back concept </a:t>
            </a:r>
            <a:r>
              <a:rPr lang="en-US" sz="2800" dirty="0">
                <a:latin typeface="Maiandra GD" panose="020E0502030308020204" pitchFamily="34" charset="0"/>
              </a:rPr>
              <a:t>became a powerful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motivating force </a:t>
            </a:r>
            <a:r>
              <a:rPr lang="en-US" sz="2800" dirty="0">
                <a:latin typeface="Maiandra GD" panose="020E0502030308020204" pitchFamily="34" charset="0"/>
              </a:rPr>
              <a:t>and was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embraced</a:t>
            </a:r>
            <a:r>
              <a:rPr lang="en-US" sz="2800" dirty="0">
                <a:latin typeface="Maiandra GD" panose="020E0502030308020204" pitchFamily="34" charset="0"/>
              </a:rPr>
              <a:t> by the emerging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National Socialist Party (Nazis). </a:t>
            </a:r>
            <a:endParaRPr lang="en-US" sz="2800" dirty="0" smtClean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r>
              <a:rPr lang="en-US" sz="2800" dirty="0" smtClean="0">
                <a:latin typeface="Maiandra GD" panose="020E0502030308020204" pitchFamily="34" charset="0"/>
              </a:rPr>
              <a:t>This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resentment</a:t>
            </a:r>
            <a:r>
              <a:rPr lang="en-US" sz="2800" dirty="0">
                <a:latin typeface="Maiandra GD" panose="020E0502030308020204" pitchFamily="34" charset="0"/>
              </a:rPr>
              <a:t>, coupled with the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economic collapse</a:t>
            </a:r>
            <a:r>
              <a:rPr lang="en-US" sz="2800" dirty="0">
                <a:latin typeface="Maiandra GD" panose="020E0502030308020204" pitchFamily="34" charset="0"/>
              </a:rPr>
              <a:t> of Germany </a:t>
            </a:r>
            <a:r>
              <a:rPr lang="en-US" sz="2800" dirty="0" smtClean="0">
                <a:latin typeface="Maiandra GD" panose="020E0502030308020204" pitchFamily="34" charset="0"/>
              </a:rPr>
              <a:t>facilitated </a:t>
            </a:r>
            <a:r>
              <a:rPr lang="en-US" sz="2800" dirty="0">
                <a:latin typeface="Maiandra GD" panose="020E0502030308020204" pitchFamily="34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rise</a:t>
            </a:r>
            <a:r>
              <a:rPr lang="en-US" sz="2800" dirty="0">
                <a:latin typeface="Maiandra GD" panose="020E0502030308020204" pitchFamily="34" charset="0"/>
              </a:rPr>
              <a:t> of the Nazis to power </a:t>
            </a:r>
            <a:r>
              <a:rPr lang="en-US" sz="2800" dirty="0" smtClean="0">
                <a:latin typeface="Maiandra GD" panose="020E0502030308020204" pitchFamily="34" charset="0"/>
              </a:rPr>
              <a:t>under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Adolf Hitler</a:t>
            </a:r>
            <a:r>
              <a:rPr lang="en-US" sz="2800" dirty="0" smtClean="0">
                <a:latin typeface="Maiandra GD" panose="020E0502030308020204" pitchFamily="34" charset="0"/>
              </a:rPr>
              <a:t>. </a:t>
            </a:r>
          </a:p>
          <a:p>
            <a:r>
              <a:rPr lang="en-US" sz="2800" dirty="0" smtClean="0">
                <a:latin typeface="Maiandra GD" panose="020E0502030308020204" pitchFamily="34" charset="0"/>
              </a:rPr>
              <a:t>As </a:t>
            </a:r>
            <a:r>
              <a:rPr lang="en-US" sz="2800" dirty="0">
                <a:latin typeface="Maiandra GD" panose="020E0502030308020204" pitchFamily="34" charset="0"/>
              </a:rPr>
              <a:t>such, the Treaty of Versailles may be seen as </a:t>
            </a:r>
            <a:r>
              <a:rPr lang="en-US" sz="2800" dirty="0">
                <a:solidFill>
                  <a:srgbClr val="FF0000"/>
                </a:solidFill>
                <a:latin typeface="Maiandra GD" panose="020E0502030308020204" pitchFamily="34" charset="0"/>
              </a:rPr>
              <a:t>leading</a:t>
            </a:r>
            <a:r>
              <a:rPr lang="en-US" sz="2800" dirty="0">
                <a:latin typeface="Maiandra GD" panose="020E0502030308020204" pitchFamily="34" charset="0"/>
              </a:rPr>
              <a:t> to many of </a:t>
            </a:r>
            <a:r>
              <a:rPr lang="en-US" sz="2800" dirty="0" smtClean="0">
                <a:latin typeface="Maiandra GD" panose="020E0502030308020204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causes of World War II </a:t>
            </a:r>
            <a:r>
              <a:rPr lang="en-US" sz="2800" dirty="0" smtClean="0">
                <a:latin typeface="Maiandra GD" panose="020E0502030308020204" pitchFamily="34" charset="0"/>
              </a:rPr>
              <a:t>in Europe.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://www.history.com/topics/world-war-i/treaty-of-versailles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726" y="152400"/>
            <a:ext cx="7772400" cy="914399"/>
          </a:xfrm>
        </p:spPr>
        <p:txBody>
          <a:bodyPr/>
          <a:lstStyle/>
          <a:p>
            <a:r>
              <a:rPr lang="en-US" sz="4800" dirty="0" smtClean="0"/>
              <a:t>Treaty of Versailles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share.nanjing-school.com/myphumanities/files/2013/03/5047753-15xpq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" y="1143000"/>
            <a:ext cx="745413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9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055380" cy="1400530"/>
          </a:xfrm>
        </p:spPr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aiandra GD" panose="020E0502030308020204" pitchFamily="34" charset="0"/>
              </a:rPr>
              <a:t>The details of the Versailles Treaty had been debated and finalized at the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Paris Peace Conference</a:t>
            </a:r>
            <a:r>
              <a:rPr lang="en-US" sz="3200" dirty="0">
                <a:latin typeface="Maiandra GD" panose="020E0502030308020204" pitchFamily="34" charset="0"/>
              </a:rPr>
              <a:t>, which opened on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January 18, 1919</a:t>
            </a:r>
            <a:r>
              <a:rPr lang="en-US" sz="3200" dirty="0">
                <a:latin typeface="Maiandra GD" panose="020E0502030308020204" pitchFamily="34" charset="0"/>
              </a:rPr>
              <a:t> - just over two months after the fighting on the Western Front ended. </a:t>
            </a:r>
            <a:endParaRPr lang="en-US" sz="3200" dirty="0" smtClean="0"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Maiandra GD" panose="020E0502030308020204" pitchFamily="34" charset="0"/>
            </a:endParaRPr>
          </a:p>
          <a:p>
            <a:r>
              <a:rPr lang="en-US" sz="3200" dirty="0" smtClean="0">
                <a:latin typeface="Maiandra GD" panose="020E0502030308020204" pitchFamily="34" charset="0"/>
              </a:rPr>
              <a:t>Although </a:t>
            </a:r>
            <a:r>
              <a:rPr lang="en-US" sz="3200" dirty="0">
                <a:latin typeface="Maiandra GD" panose="020E0502030308020204" pitchFamily="34" charset="0"/>
              </a:rPr>
              <a:t>many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diplomats</a:t>
            </a:r>
            <a:r>
              <a:rPr lang="en-US" sz="3200" dirty="0">
                <a:latin typeface="Maiandra GD" panose="020E0502030308020204" pitchFamily="34" charset="0"/>
              </a:rPr>
              <a:t> from the Allied Powers participated,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Germany</a:t>
            </a:r>
            <a:r>
              <a:rPr lang="en-US" sz="3200" dirty="0">
                <a:latin typeface="Maiandra GD" panose="020E0502030308020204" pitchFamily="34" charset="0"/>
              </a:rPr>
              <a:t> was not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invited</a:t>
            </a:r>
            <a:r>
              <a:rPr lang="en-US" sz="3200" dirty="0">
                <a:latin typeface="Maiandra GD" panose="020E0502030308020204" pitchFamily="34" charset="0"/>
              </a:rPr>
              <a:t> to the conference.</a:t>
            </a:r>
          </a:p>
        </p:txBody>
      </p:sp>
    </p:spTree>
    <p:extLst>
      <p:ext uri="{BB962C8B-B14F-4D97-AF65-F5344CB8AC3E}">
        <p14:creationId xmlns:p14="http://schemas.microsoft.com/office/powerpoint/2010/main" val="2917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78" y="304800"/>
            <a:ext cx="7055380" cy="1400530"/>
          </a:xfrm>
        </p:spPr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aiandra GD" panose="020E0502030308020204" pitchFamily="34" charset="0"/>
              </a:rPr>
              <a:t>The </a:t>
            </a:r>
            <a:r>
              <a:rPr lang="en-US" sz="3600" dirty="0">
                <a:solidFill>
                  <a:srgbClr val="FF0000"/>
                </a:solidFill>
                <a:latin typeface="Maiandra GD" panose="020E0502030308020204" pitchFamily="34" charset="0"/>
              </a:rPr>
              <a:t>"big three" </a:t>
            </a:r>
            <a:r>
              <a:rPr lang="en-US" sz="3600" dirty="0">
                <a:latin typeface="Maiandra GD" panose="020E0502030308020204" pitchFamily="34" charset="0"/>
              </a:rPr>
              <a:t>who were the most influential in the debates </a:t>
            </a:r>
            <a:r>
              <a:rPr lang="en-US" sz="3600" dirty="0" smtClean="0">
                <a:latin typeface="Maiandra GD" panose="020E0502030308020204" pitchFamily="34" charset="0"/>
              </a:rPr>
              <a:t>were: </a:t>
            </a:r>
          </a:p>
          <a:p>
            <a:pPr marL="0" indent="0">
              <a:buNone/>
            </a:pPr>
            <a:endParaRPr lang="en-US" sz="1400" dirty="0" smtClean="0">
              <a:latin typeface="Maiandra GD" panose="020E0502030308020204" pitchFamily="34" charset="0"/>
            </a:endParaRPr>
          </a:p>
          <a:p>
            <a:pPr lvl="1"/>
            <a:r>
              <a:rPr lang="en-US" sz="3200" dirty="0">
                <a:latin typeface="Maiandra GD" panose="020E0502030308020204" pitchFamily="34" charset="0"/>
              </a:rPr>
              <a:t>President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Woodrow Wilson</a:t>
            </a:r>
            <a:r>
              <a:rPr lang="en-US" sz="3200" dirty="0">
                <a:latin typeface="Maiandra GD" panose="020E0502030308020204" pitchFamily="34" charset="0"/>
              </a:rPr>
              <a:t> of the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United States</a:t>
            </a:r>
            <a:r>
              <a:rPr lang="en-US" sz="3200" dirty="0">
                <a:latin typeface="Maiandra GD" panose="020E0502030308020204" pitchFamily="34" charset="0"/>
              </a:rPr>
              <a:t>.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Prime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Minister</a:t>
            </a:r>
            <a:r>
              <a:rPr lang="en-US" sz="3200" dirty="0">
                <a:latin typeface="Maiandra GD" panose="020E0502030308020204" pitchFamily="34" charset="0"/>
              </a:rPr>
              <a:t> Georges Clemenceau of </a:t>
            </a:r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France</a:t>
            </a:r>
            <a:endParaRPr lang="en-US" sz="3200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 lvl="1"/>
            <a:r>
              <a:rPr lang="en-US" sz="3200" dirty="0" smtClean="0">
                <a:latin typeface="Maiandra GD" panose="020E0502030308020204" pitchFamily="34" charset="0"/>
              </a:rPr>
              <a:t>Prime </a:t>
            </a:r>
            <a:r>
              <a:rPr lang="en-US" sz="3200" dirty="0">
                <a:latin typeface="Maiandra GD" panose="020E0502030308020204" pitchFamily="34" charset="0"/>
              </a:rPr>
              <a:t>Minister David Lloyd George of </a:t>
            </a:r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Great Britain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United States &amp; Woodrow Wilson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5410200" cy="5105400"/>
          </a:xfrm>
        </p:spPr>
        <p:txBody>
          <a:bodyPr>
            <a:noAutofit/>
          </a:bodyPr>
          <a:lstStyle/>
          <a:p>
            <a:pPr marL="1085850" indent="-1085850">
              <a:buNone/>
            </a:pPr>
            <a:r>
              <a:rPr lang="en-US" sz="2800" u="sng" dirty="0" smtClean="0">
                <a:latin typeface="Maiandra GD" panose="020E0502030308020204" pitchFamily="34" charset="0"/>
              </a:rPr>
              <a:t>Goal</a:t>
            </a:r>
            <a:r>
              <a:rPr lang="en-US" sz="2800" b="1" dirty="0" smtClean="0">
                <a:latin typeface="Maiandra GD" panose="020E0502030308020204" pitchFamily="34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Prevent future European conflicts</a:t>
            </a:r>
          </a:p>
          <a:p>
            <a:r>
              <a:rPr lang="en-US" sz="2800" dirty="0" smtClean="0">
                <a:latin typeface="Maiandra GD" panose="020E0502030308020204" pitchFamily="34" charset="0"/>
              </a:rPr>
              <a:t>Created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“14 Points” </a:t>
            </a:r>
            <a:r>
              <a:rPr lang="en-US" sz="2800" dirty="0" smtClean="0">
                <a:latin typeface="Maiandra GD" panose="020E0502030308020204" pitchFamily="34" charset="0"/>
              </a:rPr>
              <a:t>plan outlining goals for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world peace</a:t>
            </a:r>
          </a:p>
          <a:p>
            <a:pPr lvl="1"/>
            <a:r>
              <a:rPr lang="en-US" sz="2800" dirty="0" smtClean="0">
                <a:latin typeface="Maiandra GD" panose="020E0502030308020204" pitchFamily="34" charset="0"/>
              </a:rPr>
              <a:t>establish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League of Nations</a:t>
            </a:r>
          </a:p>
          <a:p>
            <a:pPr lvl="1"/>
            <a:r>
              <a:rPr lang="en-US" sz="2800" dirty="0" smtClean="0">
                <a:latin typeface="Maiandra GD" panose="020E0502030308020204" pitchFamily="34" charset="0"/>
              </a:rPr>
              <a:t>German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disarmament</a:t>
            </a:r>
            <a:r>
              <a:rPr lang="en-US" sz="2800" dirty="0" smtClean="0">
                <a:latin typeface="Maiandra GD" panose="020E0502030308020204" pitchFamily="34" charset="0"/>
              </a:rPr>
              <a:t> and loss of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conquered</a:t>
            </a:r>
            <a:r>
              <a:rPr lang="en-US" sz="2800" dirty="0" smtClean="0">
                <a:latin typeface="Maiandra GD" panose="020E0502030308020204" pitchFamily="34" charset="0"/>
              </a:rPr>
              <a:t> land</a:t>
            </a:r>
            <a:endParaRPr lang="en-US" sz="2800" dirty="0">
              <a:latin typeface="Maiandra GD" panose="020E0502030308020204" pitchFamily="34" charset="0"/>
            </a:endParaRPr>
          </a:p>
        </p:txBody>
      </p:sp>
      <p:pic>
        <p:nvPicPr>
          <p:cNvPr id="11268" name="Picture 4" descr="http://upload.wikimedia.org/wikipedia/commons/4/4d/Woodrow_Wilson-H%2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95" y="2133600"/>
            <a:ext cx="235434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 Senate rejects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18" y="1676400"/>
            <a:ext cx="4436658" cy="51053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7 votes </a:t>
            </a:r>
            <a:r>
              <a:rPr lang="en-US" sz="2800" dirty="0" smtClean="0">
                <a:latin typeface="Maiandra GD" panose="020E0502030308020204" pitchFamily="34" charset="0"/>
              </a:rPr>
              <a:t>short of 2/3 approval required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Opposed</a:t>
            </a:r>
            <a:r>
              <a:rPr lang="en-US" sz="2800" dirty="0" smtClean="0">
                <a:latin typeface="Maiandra GD" panose="020E0502030308020204" pitchFamily="34" charset="0"/>
              </a:rPr>
              <a:t> to League of Nations – didn’t want to be a part of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“entangling alliances”</a:t>
            </a:r>
          </a:p>
          <a:p>
            <a:r>
              <a:rPr lang="en-US" sz="2800" dirty="0" smtClean="0">
                <a:latin typeface="Maiandra GD" panose="020E0502030308020204" pitchFamily="34" charset="0"/>
              </a:rPr>
              <a:t>US signs </a:t>
            </a:r>
            <a:r>
              <a:rPr lang="en-US" sz="28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separate</a:t>
            </a:r>
            <a:r>
              <a:rPr lang="en-US" sz="2800" dirty="0" smtClean="0">
                <a:latin typeface="Maiandra GD" panose="020E0502030308020204" pitchFamily="34" charset="0"/>
              </a:rPr>
              <a:t> peace treaty with Germany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76" y="914400"/>
            <a:ext cx="4495800" cy="5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France – Georges Clemenceau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5165"/>
            <a:ext cx="7696200" cy="389191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u="sng" dirty="0" smtClean="0">
                <a:latin typeface="Maiandra GD" panose="020E0502030308020204" pitchFamily="34" charset="0"/>
              </a:rPr>
              <a:t>Goal</a:t>
            </a:r>
            <a:r>
              <a:rPr lang="en-US" sz="3200" b="1" dirty="0" smtClean="0">
                <a:latin typeface="Maiandra GD" panose="020E0502030308020204" pitchFamily="34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Revenge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Weaken</a:t>
            </a:r>
            <a:r>
              <a:rPr lang="en-US" sz="3200" dirty="0" smtClean="0">
                <a:latin typeface="Maiandra GD" panose="020E0502030308020204" pitchFamily="34" charset="0"/>
              </a:rPr>
              <a:t> Germany </a:t>
            </a:r>
          </a:p>
          <a:p>
            <a:pPr indent="0">
              <a:buNone/>
            </a:pPr>
            <a:r>
              <a:rPr lang="en-US" sz="3200" dirty="0" smtClean="0">
                <a:latin typeface="Maiandra GD" panose="020E0502030308020204" pitchFamily="34" charset="0"/>
              </a:rPr>
              <a:t>so it can no longer </a:t>
            </a:r>
          </a:p>
          <a:p>
            <a:pPr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threaten</a:t>
            </a:r>
            <a:r>
              <a:rPr lang="en-US" sz="3200" dirty="0" smtClean="0">
                <a:latin typeface="Maiandra GD" panose="020E0502030308020204" pitchFamily="34" charset="0"/>
              </a:rPr>
              <a:t> France</a:t>
            </a:r>
            <a:endParaRPr lang="en-US" sz="3200" dirty="0">
              <a:latin typeface="Maiandra GD" panose="020E0502030308020204" pitchFamily="34" charset="0"/>
            </a:endParaRPr>
          </a:p>
        </p:txBody>
      </p:sp>
      <p:pic>
        <p:nvPicPr>
          <p:cNvPr id="12290" name="Picture 2" descr="http://www.les-citations.com/sites/default/files/imagecache/200x270/georges-clemenc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55165"/>
            <a:ext cx="2765777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Britain – David Lloyd George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44958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>
                <a:latin typeface="Maiandra GD" panose="020E0502030308020204" pitchFamily="34" charset="0"/>
              </a:rPr>
              <a:t>Goal</a:t>
            </a:r>
            <a:r>
              <a:rPr lang="en-US" sz="3200" b="1" dirty="0" smtClean="0">
                <a:latin typeface="Maiandra GD" panose="020E0502030308020204" pitchFamily="34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</a:t>
            </a:r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oderation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Punish</a:t>
            </a:r>
            <a:r>
              <a:rPr lang="en-US" sz="3200" dirty="0" smtClean="0">
                <a:latin typeface="Maiandra GD" panose="020E0502030308020204" pitchFamily="34" charset="0"/>
              </a:rPr>
              <a:t> Germany but not too much to avoid </a:t>
            </a:r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extremism</a:t>
            </a:r>
            <a:r>
              <a:rPr lang="en-US" sz="3200" dirty="0" smtClean="0">
                <a:latin typeface="Maiandra GD" panose="020E0502030308020204" pitchFamily="34" charset="0"/>
              </a:rPr>
              <a:t>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Divide</a:t>
            </a:r>
            <a:r>
              <a:rPr lang="en-US" sz="3200" dirty="0" smtClean="0">
                <a:latin typeface="Maiandra GD" panose="020E0502030308020204" pitchFamily="34" charset="0"/>
              </a:rPr>
              <a:t> German </a:t>
            </a:r>
            <a:r>
              <a:rPr lang="en-US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colonies</a:t>
            </a:r>
            <a:r>
              <a:rPr lang="en-US" sz="3200" dirty="0" smtClean="0">
                <a:latin typeface="Maiandra GD" panose="020E0502030308020204" pitchFamily="34" charset="0"/>
              </a:rPr>
              <a:t> among Great Britain and France</a:t>
            </a:r>
            <a:endParaRPr lang="en-US" sz="3200" dirty="0">
              <a:latin typeface="Maiandra GD" panose="020E0502030308020204" pitchFamily="34" charset="0"/>
            </a:endParaRPr>
          </a:p>
        </p:txBody>
      </p:sp>
      <p:pic>
        <p:nvPicPr>
          <p:cNvPr id="13314" name="Picture 2" descr="http://katana17.files.wordpress.com/2013/05/david-lloyd-geor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17103"/>
            <a:ext cx="300122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1164</TotalTime>
  <Words>765</Words>
  <Application>Microsoft Office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Maiandra GD</vt:lpstr>
      <vt:lpstr>Times New Roman</vt:lpstr>
      <vt:lpstr>Wingdings 3</vt:lpstr>
      <vt:lpstr>Wisp</vt:lpstr>
      <vt:lpstr>The End of WWI and the Treaty of Versailles</vt:lpstr>
      <vt:lpstr>WWI Ends</vt:lpstr>
      <vt:lpstr>Treaty of Versailles</vt:lpstr>
      <vt:lpstr>Treaty of Versailles</vt:lpstr>
      <vt:lpstr>Treaty of Versailles</vt:lpstr>
      <vt:lpstr>United States &amp; Woodrow Wilson</vt:lpstr>
      <vt:lpstr>US Senate rejects Treaty of Versailles</vt:lpstr>
      <vt:lpstr>France – Georges Clemenceau</vt:lpstr>
      <vt:lpstr>Great Britain – David Lloyd George</vt:lpstr>
      <vt:lpstr>PowerPoint Presentation</vt:lpstr>
      <vt:lpstr>The Treaty of Versailles </vt:lpstr>
      <vt:lpstr>The Treaty of Versailles </vt:lpstr>
      <vt:lpstr>Treaty of Versailles</vt:lpstr>
      <vt:lpstr>Blame: Germany “war guilt clause” </vt:lpstr>
      <vt:lpstr>Colonies</vt:lpstr>
      <vt:lpstr>PowerPoint Presentation</vt:lpstr>
      <vt:lpstr>German military</vt:lpstr>
      <vt:lpstr>Cost of the war</vt:lpstr>
      <vt:lpstr>Germany’s Reaction to the Treaty</vt:lpstr>
      <vt:lpstr>The Stab-in-the-Back</vt:lpstr>
      <vt:lpstr>WWI Leads to WWII?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Treaty of Versailles</dc:title>
  <dc:creator>Kimberly Mackey</dc:creator>
  <cp:lastModifiedBy>mdyer2</cp:lastModifiedBy>
  <cp:revision>48</cp:revision>
  <dcterms:created xsi:type="dcterms:W3CDTF">2014-03-01T19:45:43Z</dcterms:created>
  <dcterms:modified xsi:type="dcterms:W3CDTF">2015-03-05T19:34:28Z</dcterms:modified>
</cp:coreProperties>
</file>