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sldIdLst>
    <p:sldId id="275" r:id="rId2"/>
    <p:sldId id="260" r:id="rId3"/>
    <p:sldId id="282" r:id="rId4"/>
    <p:sldId id="281" r:id="rId5"/>
    <p:sldId id="279" r:id="rId6"/>
    <p:sldId id="280" r:id="rId7"/>
    <p:sldId id="283" r:id="rId8"/>
    <p:sldId id="261" r:id="rId9"/>
    <p:sldId id="262" r:id="rId10"/>
    <p:sldId id="263" r:id="rId11"/>
    <p:sldId id="264" r:id="rId12"/>
    <p:sldId id="265" r:id="rId13"/>
    <p:sldId id="266" r:id="rId14"/>
    <p:sldId id="284" r:id="rId15"/>
    <p:sldId id="268" r:id="rId16"/>
    <p:sldId id="269" r:id="rId17"/>
    <p:sldId id="285" r:id="rId18"/>
    <p:sldId id="270" r:id="rId19"/>
    <p:sldId id="278" r:id="rId20"/>
    <p:sldId id="277"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2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3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1481A-4D81-4501-B6CF-5B669E96D5B2}" type="datetimeFigureOut">
              <a:rPr lang="en-US" smtClean="0"/>
              <a:t>5/1/2015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B4117-595C-4944-AC5C-0F24C38D5F84}" type="slidenum">
              <a:rPr lang="en-US" smtClean="0"/>
              <a:t>‹#›</a:t>
            </a:fld>
            <a:endParaRPr lang="en-US"/>
          </a:p>
        </p:txBody>
      </p:sp>
    </p:spTree>
    <p:extLst>
      <p:ext uri="{BB962C8B-B14F-4D97-AF65-F5344CB8AC3E}">
        <p14:creationId xmlns:p14="http://schemas.microsoft.com/office/powerpoint/2010/main" val="50685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Reichstag = Parliament </a:t>
            </a:r>
            <a:endParaRPr lang="en-US" dirty="0"/>
          </a:p>
        </p:txBody>
      </p:sp>
      <p:sp>
        <p:nvSpPr>
          <p:cNvPr id="4" name="Slide Number Placeholder 3"/>
          <p:cNvSpPr>
            <a:spLocks noGrp="1"/>
          </p:cNvSpPr>
          <p:nvPr>
            <p:ph type="sldNum" sz="quarter" idx="10"/>
          </p:nvPr>
        </p:nvSpPr>
        <p:spPr/>
        <p:txBody>
          <a:bodyPr/>
          <a:lstStyle/>
          <a:p>
            <a:fld id="{F7AB4117-595C-4944-AC5C-0F24C38D5F84}" type="slidenum">
              <a:rPr lang="en-US" smtClean="0"/>
              <a:t>5</a:t>
            </a:fld>
            <a:endParaRPr lang="en-US"/>
          </a:p>
        </p:txBody>
      </p:sp>
    </p:spTree>
    <p:extLst>
      <p:ext uri="{BB962C8B-B14F-4D97-AF65-F5344CB8AC3E}">
        <p14:creationId xmlns:p14="http://schemas.microsoft.com/office/powerpoint/2010/main" val="236714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460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60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366A8F42-8CAA-4A28-98E6-5AF94C55EB37}"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C7FF3EF-0F87-42BB-BBAE-C2950BCEB7D8}"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52C879D-C2CA-45B4-9C2C-A98063263AEC}"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65B4D14-5A0C-4476-9ED4-DCBA1F6F874F}"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A5CF4A5-22F6-4A55-8E70-98C6926611BA}"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47ABEAF-6BD2-4D18-A71C-D662A3841B95}"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FEBCB25-DD25-48D8-A78C-82CBD5FF3C20}"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C9C43AB-4106-4124-A0A8-75EEDDF495C6}"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B5F2AA2-F27F-459F-847F-00C24C89B6BC}"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8B0E9D8-CFA0-43F2-B807-FCA31EE95197}"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D7EAE0C-BB3B-4C15-8B9E-B22165BD23FD}"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5CB27F-180A-4CE4-ACED-7015AB5EDB5B}"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505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4506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4506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6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506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506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511FE2C-4D9A-4487-A587-BF57405EB44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history.com/topics/world-war-ii/world-war-ii-history/videos/atomic-bomb-ends-wwII"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istory1900s.about.com/od/worldwarii/a/hiroshima.htm" TargetMode="External"/><Relationship Id="rId2" Type="http://schemas.openxmlformats.org/officeDocument/2006/relationships/hyperlink" Target="http://www.city.hiroshima.jp/shimin/shimin/shikiten/shikiten-e.html" TargetMode="External"/><Relationship Id="rId1" Type="http://schemas.openxmlformats.org/officeDocument/2006/relationships/slideLayout" Target="../slideLayouts/slideLayout2.xml"/><Relationship Id="rId4" Type="http://schemas.openxmlformats.org/officeDocument/2006/relationships/hyperlink" Target="http://en.wikiped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istory.com/topics/world-war-ii/battle-of-the-bulg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gasaki"/>
          <p:cNvPicPr>
            <a:picLocks noChangeAspect="1" noChangeArrowheads="1"/>
          </p:cNvPicPr>
          <p:nvPr/>
        </p:nvPicPr>
        <p:blipFill>
          <a:blip r:embed="rId2" cstate="print">
            <a:lum bright="-6000" contrast="-60000"/>
          </a:blip>
          <a:srcRect/>
          <a:stretch>
            <a:fillRect/>
          </a:stretch>
        </p:blipFill>
        <p:spPr bwMode="auto">
          <a:xfrm>
            <a:off x="0" y="76200"/>
            <a:ext cx="9144000" cy="12496800"/>
          </a:xfrm>
          <a:prstGeom prst="rect">
            <a:avLst/>
          </a:prstGeom>
          <a:noFill/>
          <a:ln w="9525">
            <a:noFill/>
            <a:miter lim="800000"/>
            <a:headEnd/>
            <a:tailEnd/>
          </a:ln>
        </p:spPr>
      </p:pic>
      <p:sp>
        <p:nvSpPr>
          <p:cNvPr id="51203" name="Rectangle 3"/>
          <p:cNvSpPr>
            <a:spLocks noGrp="1" noChangeArrowheads="1"/>
          </p:cNvSpPr>
          <p:nvPr>
            <p:ph type="ctrTitle"/>
          </p:nvPr>
        </p:nvSpPr>
        <p:spPr/>
        <p:txBody>
          <a:bodyPr/>
          <a:lstStyle/>
          <a:p>
            <a:pPr eaLnBrk="1" hangingPunct="1">
              <a:defRPr/>
            </a:pPr>
            <a:r>
              <a:rPr lang="en-US" sz="3600" b="1" dirty="0" smtClean="0"/>
              <a:t>The End of WWII</a:t>
            </a:r>
            <a:r>
              <a:rPr lang="en-US" b="1" dirty="0" smtClean="0"/>
              <a:t/>
            </a:r>
            <a:br>
              <a:rPr lang="en-US" b="1" dirty="0" smtClean="0"/>
            </a:br>
            <a:endParaRPr lang="en-US" b="1"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33400" y="1371600"/>
            <a:ext cx="8229600" cy="5364163"/>
          </a:xfrm>
        </p:spPr>
        <p:txBody>
          <a:bodyPr/>
          <a:lstStyle/>
          <a:p>
            <a:pPr eaLnBrk="1" hangingPunct="1">
              <a:defRPr/>
            </a:pPr>
            <a:r>
              <a:rPr lang="en-US" sz="2800" dirty="0" smtClean="0"/>
              <a:t>On </a:t>
            </a:r>
            <a:r>
              <a:rPr lang="en-US" sz="2800" dirty="0" smtClean="0">
                <a:solidFill>
                  <a:srgbClr val="00B0F0"/>
                </a:solidFill>
              </a:rPr>
              <a:t>August 6</a:t>
            </a:r>
            <a:r>
              <a:rPr lang="en-US" sz="2800" dirty="0" smtClean="0"/>
              <a:t>, 1945, the United States used its massive, secret weapon against </a:t>
            </a:r>
            <a:r>
              <a:rPr lang="en-US" sz="2800" dirty="0" smtClean="0">
                <a:solidFill>
                  <a:srgbClr val="00B0F0"/>
                </a:solidFill>
              </a:rPr>
              <a:t>Hiroshima</a:t>
            </a:r>
            <a:r>
              <a:rPr lang="en-US" sz="2800" dirty="0" smtClean="0"/>
              <a:t>, Japan. </a:t>
            </a:r>
          </a:p>
          <a:p>
            <a:pPr eaLnBrk="1" hangingPunct="1">
              <a:buFont typeface="Wingdings" pitchFamily="2" charset="2"/>
              <a:buNone/>
              <a:defRPr/>
            </a:pPr>
            <a:endParaRPr lang="en-US" sz="2800" dirty="0" smtClean="0"/>
          </a:p>
          <a:p>
            <a:pPr eaLnBrk="1" hangingPunct="1">
              <a:defRPr/>
            </a:pPr>
            <a:r>
              <a:rPr lang="en-US" sz="2800" dirty="0" smtClean="0"/>
              <a:t>This atomic bomb, equivalent to </a:t>
            </a:r>
            <a:r>
              <a:rPr lang="en-US" sz="2800" dirty="0" smtClean="0">
                <a:solidFill>
                  <a:srgbClr val="00B0F0"/>
                </a:solidFill>
              </a:rPr>
              <a:t>20,000</a:t>
            </a:r>
            <a:r>
              <a:rPr lang="en-US" sz="2800" dirty="0" smtClean="0"/>
              <a:t> tons of TNT, flattened the city, killing tens of thousands of </a:t>
            </a:r>
            <a:r>
              <a:rPr lang="en-US" sz="2800" dirty="0" smtClean="0">
                <a:solidFill>
                  <a:srgbClr val="00B0F0"/>
                </a:solidFill>
              </a:rPr>
              <a:t>civilians</a:t>
            </a:r>
            <a:r>
              <a:rPr lang="en-US" sz="2800" dirty="0" smtClean="0"/>
              <a:t>. </a:t>
            </a:r>
          </a:p>
          <a:p>
            <a:pPr eaLnBrk="1" hangingPunct="1">
              <a:buFont typeface="Wingdings" pitchFamily="2" charset="2"/>
              <a:buNone/>
              <a:defRPr/>
            </a:pPr>
            <a:endParaRPr lang="en-US" sz="2800" dirty="0" smtClean="0"/>
          </a:p>
        </p:txBody>
      </p:sp>
      <p:sp>
        <p:nvSpPr>
          <p:cNvPr id="9220" name="Rectangle 4"/>
          <p:cNvSpPr>
            <a:spLocks noGrp="1" noChangeArrowheads="1"/>
          </p:cNvSpPr>
          <p:nvPr>
            <p:ph type="title"/>
          </p:nvPr>
        </p:nvSpPr>
        <p:spPr>
          <a:xfrm>
            <a:off x="457200" y="304800"/>
            <a:ext cx="8229600" cy="1143000"/>
          </a:xfrm>
        </p:spPr>
        <p:txBody>
          <a:bodyPr/>
          <a:lstStyle/>
          <a:p>
            <a:pPr eaLnBrk="1" hangingPunct="1">
              <a:defRPr/>
            </a:pPr>
            <a:r>
              <a:rPr lang="en-US" dirty="0" smtClean="0"/>
              <a:t>A Decision is Made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457200" y="2324100"/>
            <a:ext cx="4038600" cy="3124200"/>
          </a:xfrm>
        </p:spPr>
        <p:txBody>
          <a:bodyPr/>
          <a:lstStyle/>
          <a:p>
            <a:pPr algn="ctr" eaLnBrk="1" hangingPunct="1">
              <a:buFont typeface="Wingdings" pitchFamily="2" charset="2"/>
              <a:buNone/>
              <a:defRPr/>
            </a:pPr>
            <a:r>
              <a:rPr lang="en-US" sz="1800" b="1" dirty="0" smtClean="0"/>
              <a:t>	</a:t>
            </a:r>
            <a:r>
              <a:rPr lang="en-US" sz="2200" b="1" dirty="0" smtClean="0"/>
              <a:t>Colonel Paul W. </a:t>
            </a:r>
            <a:r>
              <a:rPr lang="en-US" sz="2200" b="1" dirty="0" err="1" smtClean="0"/>
              <a:t>Tibbets</a:t>
            </a:r>
            <a:r>
              <a:rPr lang="en-US" sz="2200" b="1" dirty="0" smtClean="0"/>
              <a:t>, Jr., pilot of the </a:t>
            </a:r>
          </a:p>
          <a:p>
            <a:pPr algn="ctr" eaLnBrk="1" hangingPunct="1">
              <a:buFont typeface="Wingdings" pitchFamily="2" charset="2"/>
              <a:buNone/>
              <a:defRPr/>
            </a:pPr>
            <a:r>
              <a:rPr lang="en-US" sz="2400" b="1" dirty="0" smtClean="0"/>
              <a:t>ENOLA GAY</a:t>
            </a:r>
            <a:r>
              <a:rPr lang="en-US" sz="2200" b="1" dirty="0" smtClean="0"/>
              <a:t>, </a:t>
            </a:r>
          </a:p>
          <a:p>
            <a:pPr algn="ctr" eaLnBrk="1" hangingPunct="1">
              <a:buFont typeface="Wingdings" pitchFamily="2" charset="2"/>
              <a:buNone/>
              <a:defRPr/>
            </a:pPr>
            <a:r>
              <a:rPr lang="en-US" sz="2200" b="1" dirty="0" smtClean="0"/>
              <a:t>the plane that dropped the atomic bomb on Hiroshima, waves from his cockpit before the takeoff.</a:t>
            </a:r>
          </a:p>
        </p:txBody>
      </p:sp>
      <p:pic>
        <p:nvPicPr>
          <p:cNvPr id="15363" name="Picture 4" descr="enola1"/>
          <p:cNvPicPr>
            <a:picLocks noGrp="1" noChangeAspect="1" noChangeArrowheads="1"/>
          </p:cNvPicPr>
          <p:nvPr>
            <p:ph sz="half" idx="2"/>
          </p:nvPr>
        </p:nvPicPr>
        <p:blipFill>
          <a:blip r:embed="rId2" cstate="print"/>
          <a:srcRect/>
          <a:stretch>
            <a:fillRect/>
          </a:stretch>
        </p:blipFill>
        <p:spPr>
          <a:xfrm>
            <a:off x="4751388" y="1524000"/>
            <a:ext cx="3859212" cy="4724400"/>
          </a:xfrm>
          <a:noFill/>
        </p:spPr>
      </p:pic>
      <p:sp>
        <p:nvSpPr>
          <p:cNvPr id="10247" name="Rectangle 7"/>
          <p:cNvSpPr>
            <a:spLocks noGrp="1" noChangeArrowheads="1"/>
          </p:cNvSpPr>
          <p:nvPr>
            <p:ph type="title"/>
          </p:nvPr>
        </p:nvSpPr>
        <p:spPr>
          <a:xfrm>
            <a:off x="457200" y="304800"/>
            <a:ext cx="8229600" cy="1143000"/>
          </a:xfrm>
        </p:spPr>
        <p:txBody>
          <a:bodyPr/>
          <a:lstStyle/>
          <a:p>
            <a:pPr eaLnBrk="1" hangingPunct="1">
              <a:defRPr/>
            </a:pPr>
            <a:r>
              <a:rPr lang="en-US" smtClean="0"/>
              <a:t>August 6</a:t>
            </a:r>
            <a:r>
              <a:rPr lang="en-US" baseline="30000" smtClean="0"/>
              <a:t>th</a:t>
            </a:r>
            <a:r>
              <a:rPr lang="en-US" smtClean="0"/>
              <a:t>, 1945</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228600" y="1295400"/>
            <a:ext cx="4343400" cy="5562600"/>
          </a:xfrm>
        </p:spPr>
        <p:txBody>
          <a:bodyPr/>
          <a:lstStyle/>
          <a:p>
            <a:pPr eaLnBrk="1" hangingPunct="1">
              <a:buFont typeface="Wingdings" pitchFamily="2" charset="2"/>
              <a:buNone/>
              <a:defRPr/>
            </a:pPr>
            <a:r>
              <a:rPr lang="en-US" sz="2000" b="1" dirty="0" smtClean="0"/>
              <a:t>	"The mushroom cloud itself was a spectacular sight, a bubbling mass of purple-gray smoke and you could see it had a red core in it and everything was burning inside. . . . [I]t looked like lava or molasses covering a whole city. . . ." The cloud is estimated to have reached a height of 40,000 feet. </a:t>
            </a:r>
          </a:p>
          <a:p>
            <a:pPr eaLnBrk="1" hangingPunct="1">
              <a:buFont typeface="Wingdings" pitchFamily="2" charset="2"/>
              <a:buNone/>
              <a:defRPr/>
            </a:pPr>
            <a:endParaRPr lang="en-US" sz="2000" b="1" dirty="0" smtClean="0"/>
          </a:p>
          <a:p>
            <a:pPr eaLnBrk="1" hangingPunct="1">
              <a:buFont typeface="Wingdings" pitchFamily="2" charset="2"/>
              <a:buNone/>
              <a:defRPr/>
            </a:pPr>
            <a:r>
              <a:rPr lang="en-US" sz="2000" b="1" dirty="0" smtClean="0"/>
              <a:t>	- Staff Sergeant George   Caron, tail gunner</a:t>
            </a:r>
          </a:p>
          <a:p>
            <a:pPr eaLnBrk="1" hangingPunct="1">
              <a:buFont typeface="Wingdings" pitchFamily="2" charset="2"/>
              <a:buNone/>
              <a:defRPr/>
            </a:pPr>
            <a:endParaRPr lang="en-US" sz="2000" b="1" dirty="0" smtClean="0"/>
          </a:p>
        </p:txBody>
      </p:sp>
      <p:pic>
        <p:nvPicPr>
          <p:cNvPr id="12292" name="Picture 4" descr="bombcloud1"/>
          <p:cNvPicPr>
            <a:picLocks noGrp="1" noChangeAspect="1" noChangeArrowheads="1"/>
          </p:cNvPicPr>
          <p:nvPr>
            <p:ph sz="half" idx="2"/>
          </p:nvPr>
        </p:nvPicPr>
        <p:blipFill>
          <a:blip r:embed="rId2" cstate="print"/>
          <a:srcRect/>
          <a:stretch>
            <a:fillRect/>
          </a:stretch>
        </p:blipFill>
        <p:spPr>
          <a:xfrm>
            <a:off x="4659313" y="1295400"/>
            <a:ext cx="4332287" cy="5181600"/>
          </a:xfrm>
          <a:noFill/>
        </p:spPr>
      </p:pic>
      <p:sp>
        <p:nvSpPr>
          <p:cNvPr id="12295" name="Rectangle 7"/>
          <p:cNvSpPr>
            <a:spLocks noGrp="1" noChangeArrowheads="1"/>
          </p:cNvSpPr>
          <p:nvPr>
            <p:ph type="title"/>
          </p:nvPr>
        </p:nvSpPr>
        <p:spPr>
          <a:xfrm>
            <a:off x="381000" y="76200"/>
            <a:ext cx="8229600" cy="1143000"/>
          </a:xfrm>
        </p:spPr>
        <p:txBody>
          <a:bodyPr/>
          <a:lstStyle/>
          <a:p>
            <a:pPr eaLnBrk="1" hangingPunct="1">
              <a:defRPr/>
            </a:pPr>
            <a:r>
              <a:rPr lang="en-US" smtClean="0"/>
              <a:t>Hiroshima, Japan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Grp="1" noChangeArrowheads="1"/>
          </p:cNvSpPr>
          <p:nvPr>
            <p:ph type="body" idx="1"/>
          </p:nvPr>
        </p:nvSpPr>
        <p:spPr>
          <a:xfrm>
            <a:off x="457200" y="1371600"/>
            <a:ext cx="8229600" cy="4953000"/>
          </a:xfrm>
        </p:spPr>
        <p:txBody>
          <a:bodyPr/>
          <a:lstStyle/>
          <a:p>
            <a:pPr eaLnBrk="1" hangingPunct="1">
              <a:lnSpc>
                <a:spcPct val="80000"/>
              </a:lnSpc>
              <a:defRPr/>
            </a:pPr>
            <a:r>
              <a:rPr lang="en-US" sz="2400" b="1" dirty="0" smtClean="0"/>
              <a:t>Captain Robert Lewis, the co-pilot, stated, </a:t>
            </a:r>
          </a:p>
          <a:p>
            <a:pPr marL="457200" lvl="1" indent="0" eaLnBrk="1" hangingPunct="1">
              <a:lnSpc>
                <a:spcPct val="80000"/>
              </a:lnSpc>
              <a:buNone/>
              <a:defRPr/>
            </a:pPr>
            <a:r>
              <a:rPr lang="en-US" sz="2200" b="1" i="1" dirty="0" smtClean="0"/>
              <a:t>"</a:t>
            </a:r>
            <a:r>
              <a:rPr lang="en-US" sz="2200" i="1" dirty="0" smtClean="0"/>
              <a:t>Where we had seen a clear city two minutes before, we could no longer see the city. We could see smoke and fires creeping up the sides of the mountains.“</a:t>
            </a:r>
          </a:p>
          <a:p>
            <a:pPr eaLnBrk="1" hangingPunct="1">
              <a:lnSpc>
                <a:spcPct val="80000"/>
              </a:lnSpc>
              <a:defRPr/>
            </a:pPr>
            <a:endParaRPr lang="en-US" sz="2400" b="1" dirty="0" smtClean="0"/>
          </a:p>
          <a:p>
            <a:pPr eaLnBrk="1" hangingPunct="1">
              <a:lnSpc>
                <a:spcPct val="80000"/>
              </a:lnSpc>
              <a:defRPr/>
            </a:pPr>
            <a:r>
              <a:rPr lang="en-US" sz="2400" dirty="0" smtClean="0">
                <a:solidFill>
                  <a:srgbClr val="00B0F0"/>
                </a:solidFill>
              </a:rPr>
              <a:t>Two-thirds</a:t>
            </a:r>
            <a:r>
              <a:rPr lang="en-US" sz="2400" dirty="0" smtClean="0"/>
              <a:t> of Hiroshima was destroyed. </a:t>
            </a:r>
          </a:p>
          <a:p>
            <a:pPr eaLnBrk="1" hangingPunct="1">
              <a:lnSpc>
                <a:spcPct val="80000"/>
              </a:lnSpc>
              <a:defRPr/>
            </a:pPr>
            <a:endParaRPr lang="en-US" sz="2400" dirty="0" smtClean="0"/>
          </a:p>
          <a:p>
            <a:pPr eaLnBrk="1" hangingPunct="1">
              <a:lnSpc>
                <a:spcPct val="80000"/>
              </a:lnSpc>
              <a:defRPr/>
            </a:pPr>
            <a:r>
              <a:rPr lang="en-US" sz="2400" dirty="0" smtClean="0"/>
              <a:t>Within </a:t>
            </a:r>
            <a:r>
              <a:rPr lang="en-US" sz="2400" dirty="0" smtClean="0">
                <a:solidFill>
                  <a:srgbClr val="00B0F0"/>
                </a:solidFill>
              </a:rPr>
              <a:t>three</a:t>
            </a:r>
            <a:r>
              <a:rPr lang="en-US" sz="2400" dirty="0" smtClean="0"/>
              <a:t> miles of the explosion, 60,000 of the </a:t>
            </a:r>
            <a:r>
              <a:rPr lang="en-US" sz="2400" dirty="0" smtClean="0">
                <a:solidFill>
                  <a:srgbClr val="00B0F0"/>
                </a:solidFill>
              </a:rPr>
              <a:t>90,000</a:t>
            </a:r>
            <a:r>
              <a:rPr lang="en-US" sz="2400" dirty="0" smtClean="0"/>
              <a:t> buildings were demolished. </a:t>
            </a:r>
          </a:p>
          <a:p>
            <a:pPr eaLnBrk="1" hangingPunct="1">
              <a:lnSpc>
                <a:spcPct val="80000"/>
              </a:lnSpc>
              <a:defRPr/>
            </a:pPr>
            <a:endParaRPr lang="en-US" sz="2400" dirty="0" smtClean="0"/>
          </a:p>
          <a:p>
            <a:pPr eaLnBrk="1" hangingPunct="1">
              <a:lnSpc>
                <a:spcPct val="80000"/>
              </a:lnSpc>
              <a:defRPr/>
            </a:pPr>
            <a:r>
              <a:rPr lang="en-US" sz="2400" dirty="0" smtClean="0"/>
              <a:t>Clay roof tiles had </a:t>
            </a:r>
            <a:r>
              <a:rPr lang="en-US" sz="2400" dirty="0" smtClean="0">
                <a:solidFill>
                  <a:srgbClr val="00B0F0"/>
                </a:solidFill>
              </a:rPr>
              <a:t>melted</a:t>
            </a:r>
            <a:r>
              <a:rPr lang="en-US" sz="2400" dirty="0" smtClean="0"/>
              <a:t> together. </a:t>
            </a:r>
            <a:r>
              <a:rPr lang="en-US" sz="2400" dirty="0" smtClean="0">
                <a:solidFill>
                  <a:srgbClr val="00B0F0"/>
                </a:solidFill>
              </a:rPr>
              <a:t>Shadows</a:t>
            </a:r>
            <a:r>
              <a:rPr lang="en-US" sz="2400" dirty="0" smtClean="0"/>
              <a:t> had imprinted on buildings and other hard surfaces. </a:t>
            </a:r>
            <a:r>
              <a:rPr lang="en-US" sz="2400" dirty="0" smtClean="0">
                <a:solidFill>
                  <a:srgbClr val="00B0F0"/>
                </a:solidFill>
              </a:rPr>
              <a:t>Metal </a:t>
            </a:r>
            <a:r>
              <a:rPr lang="en-US" sz="2400" dirty="0" smtClean="0"/>
              <a:t>and stone had melted. </a:t>
            </a:r>
          </a:p>
          <a:p>
            <a:pPr eaLnBrk="1" hangingPunct="1">
              <a:lnSpc>
                <a:spcPct val="80000"/>
              </a:lnSpc>
              <a:defRPr/>
            </a:pPr>
            <a:endParaRPr lang="en-US" sz="2400" b="1" dirty="0" smtClean="0"/>
          </a:p>
          <a:p>
            <a:pPr eaLnBrk="1" hangingPunct="1">
              <a:lnSpc>
                <a:spcPct val="80000"/>
              </a:lnSpc>
              <a:defRPr/>
            </a:pPr>
            <a:endParaRPr lang="en-US" sz="2400" b="1" dirty="0" smtClean="0"/>
          </a:p>
        </p:txBody>
      </p:sp>
      <p:sp>
        <p:nvSpPr>
          <p:cNvPr id="13323" name="Rectangle 11"/>
          <p:cNvSpPr>
            <a:spLocks noGrp="1" noChangeArrowheads="1"/>
          </p:cNvSpPr>
          <p:nvPr>
            <p:ph type="title"/>
          </p:nvPr>
        </p:nvSpPr>
        <p:spPr>
          <a:xfrm>
            <a:off x="381000" y="76200"/>
            <a:ext cx="8229600" cy="1143000"/>
          </a:xfrm>
        </p:spPr>
        <p:txBody>
          <a:bodyPr/>
          <a:lstStyle/>
          <a:p>
            <a:pPr eaLnBrk="1" hangingPunct="1">
              <a:defRPr/>
            </a:pPr>
            <a:r>
              <a:rPr lang="en-US" smtClean="0"/>
              <a:t>Hiroshima, Japan</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cdn.ph.upi.com/sv/upi/UPI-1591375800394/2013/6/b03728c58993a11162ffc59e41e5018a/From-the-Archives-68th-anniversary-Hiroshima-bombing.jpg"/>
          <p:cNvPicPr>
            <a:picLocks noChangeAspect="1" noChangeArrowheads="1"/>
          </p:cNvPicPr>
          <p:nvPr/>
        </p:nvPicPr>
        <p:blipFill>
          <a:blip r:embed="rId2" cstate="print"/>
          <a:srcRect/>
          <a:stretch>
            <a:fillRect/>
          </a:stretch>
        </p:blipFill>
        <p:spPr bwMode="auto">
          <a:xfrm>
            <a:off x="1447800" y="228600"/>
            <a:ext cx="6381750" cy="3371851"/>
          </a:xfrm>
          <a:prstGeom prst="rect">
            <a:avLst/>
          </a:prstGeom>
          <a:noFill/>
        </p:spPr>
      </p:pic>
      <p:pic>
        <p:nvPicPr>
          <p:cNvPr id="53252" name="Picture 4" descr="http://cdn.walltowatch.com/files/0/0/2/0/00202492.png"/>
          <p:cNvPicPr>
            <a:picLocks noChangeAspect="1" noChangeArrowheads="1"/>
          </p:cNvPicPr>
          <p:nvPr/>
        </p:nvPicPr>
        <p:blipFill>
          <a:blip r:embed="rId3" cstate="print"/>
          <a:srcRect/>
          <a:stretch>
            <a:fillRect/>
          </a:stretch>
        </p:blipFill>
        <p:spPr bwMode="auto">
          <a:xfrm>
            <a:off x="1447800" y="3810000"/>
            <a:ext cx="6381749" cy="28194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84742" y="1140246"/>
            <a:ext cx="8229600" cy="6019800"/>
          </a:xfrm>
        </p:spPr>
        <p:txBody>
          <a:bodyPr/>
          <a:lstStyle/>
          <a:p>
            <a:pPr eaLnBrk="1" hangingPunct="1">
              <a:lnSpc>
                <a:spcPct val="80000"/>
              </a:lnSpc>
              <a:defRPr/>
            </a:pPr>
            <a:r>
              <a:rPr lang="en-US" sz="2200" dirty="0" smtClean="0"/>
              <a:t>The atomic bomb that exploded over Hiroshima killed civilian </a:t>
            </a:r>
            <a:r>
              <a:rPr lang="en-US" sz="2200" dirty="0" smtClean="0">
                <a:solidFill>
                  <a:srgbClr val="00B0F0"/>
                </a:solidFill>
              </a:rPr>
              <a:t>women</a:t>
            </a:r>
            <a:r>
              <a:rPr lang="en-US" sz="2200" dirty="0" smtClean="0"/>
              <a:t> and </a:t>
            </a:r>
            <a:r>
              <a:rPr lang="en-US" sz="2200" dirty="0" smtClean="0">
                <a:solidFill>
                  <a:srgbClr val="00B0F0"/>
                </a:solidFill>
              </a:rPr>
              <a:t>children</a:t>
            </a:r>
            <a:r>
              <a:rPr lang="en-US" sz="2200" dirty="0" smtClean="0"/>
              <a:t> in addition to soldiers. </a:t>
            </a:r>
          </a:p>
          <a:p>
            <a:pPr eaLnBrk="1" hangingPunct="1">
              <a:lnSpc>
                <a:spcPct val="80000"/>
              </a:lnSpc>
              <a:defRPr/>
            </a:pPr>
            <a:endParaRPr lang="en-US" sz="2200" dirty="0" smtClean="0"/>
          </a:p>
          <a:p>
            <a:pPr eaLnBrk="1" hangingPunct="1">
              <a:lnSpc>
                <a:spcPct val="80000"/>
              </a:lnSpc>
              <a:defRPr/>
            </a:pPr>
            <a:r>
              <a:rPr lang="en-US" sz="2200" dirty="0" smtClean="0"/>
              <a:t>Hiroshima's population has been estimated at </a:t>
            </a:r>
            <a:r>
              <a:rPr lang="en-US" sz="2200" dirty="0" smtClean="0">
                <a:solidFill>
                  <a:srgbClr val="00B0F0"/>
                </a:solidFill>
              </a:rPr>
              <a:t>350,000</a:t>
            </a:r>
            <a:r>
              <a:rPr lang="en-US" sz="2200" dirty="0" smtClean="0"/>
              <a:t>; approximately </a:t>
            </a:r>
            <a:r>
              <a:rPr lang="en-US" sz="2200" dirty="0" smtClean="0">
                <a:solidFill>
                  <a:srgbClr val="00B0F0"/>
                </a:solidFill>
              </a:rPr>
              <a:t>70,000</a:t>
            </a:r>
            <a:r>
              <a:rPr lang="en-US" sz="2200" dirty="0" smtClean="0"/>
              <a:t> died immediately from the explosion and another 70,000 died from </a:t>
            </a:r>
            <a:r>
              <a:rPr lang="en-US" sz="2200" dirty="0" smtClean="0">
                <a:solidFill>
                  <a:srgbClr val="00B0F0"/>
                </a:solidFill>
              </a:rPr>
              <a:t>radiation</a:t>
            </a:r>
            <a:r>
              <a:rPr lang="en-US" sz="2200" dirty="0" smtClean="0"/>
              <a:t> within five years.</a:t>
            </a:r>
          </a:p>
          <a:p>
            <a:pPr eaLnBrk="1" hangingPunct="1">
              <a:lnSpc>
                <a:spcPct val="80000"/>
              </a:lnSpc>
              <a:defRPr/>
            </a:pPr>
            <a:endParaRPr lang="en-US" sz="2200" dirty="0" smtClean="0"/>
          </a:p>
          <a:p>
            <a:pPr marL="0" indent="0" algn="ctr" eaLnBrk="1" hangingPunct="1">
              <a:lnSpc>
                <a:spcPct val="80000"/>
              </a:lnSpc>
              <a:buNone/>
              <a:defRPr/>
            </a:pPr>
            <a:r>
              <a:rPr lang="en-US" sz="2200" dirty="0" smtClean="0"/>
              <a:t>“The appearance of people was . . . well, they all had skin blackened by burns. . . . They had no hair because their hair was burned, and at a glance you couldn't tell whether you were looking at them from in front or in back. . .their skin - not only on their hands, but on their faces and bodies too - hung down. . . . If there had been only one or two such people . . . perhaps I would not have had such a strong impression. But wherever I walked I met these people. . . . Many of them died along the road - I can still picture them in my mind - like walking ghosts.”</a:t>
            </a:r>
          </a:p>
          <a:p>
            <a:pPr eaLnBrk="1" hangingPunct="1">
              <a:lnSpc>
                <a:spcPct val="80000"/>
              </a:lnSpc>
              <a:defRPr/>
            </a:pPr>
            <a:endParaRPr lang="en-US" sz="2200" dirty="0" smtClean="0"/>
          </a:p>
        </p:txBody>
      </p:sp>
      <p:sp>
        <p:nvSpPr>
          <p:cNvPr id="19461" name="Rectangle 5"/>
          <p:cNvSpPr>
            <a:spLocks noGrp="1" noChangeArrowheads="1"/>
          </p:cNvSpPr>
          <p:nvPr>
            <p:ph type="title"/>
          </p:nvPr>
        </p:nvSpPr>
        <p:spPr>
          <a:xfrm>
            <a:off x="381000" y="-2754"/>
            <a:ext cx="8229600" cy="1143000"/>
          </a:xfrm>
        </p:spPr>
        <p:txBody>
          <a:bodyPr/>
          <a:lstStyle/>
          <a:p>
            <a:pPr eaLnBrk="1" hangingPunct="1">
              <a:defRPr/>
            </a:pPr>
            <a:r>
              <a:rPr lang="en-US" dirty="0" smtClean="0"/>
              <a:t>Hiroshima, Japan</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pPr eaLnBrk="1" hangingPunct="1">
              <a:defRPr/>
            </a:pPr>
            <a:r>
              <a:rPr lang="en-US" b="1" dirty="0" smtClean="0"/>
              <a:t>Nagasaki</a:t>
            </a:r>
          </a:p>
        </p:txBody>
      </p:sp>
      <p:sp>
        <p:nvSpPr>
          <p:cNvPr id="20483" name="Rectangle 3"/>
          <p:cNvSpPr>
            <a:spLocks noGrp="1" noChangeArrowheads="1"/>
          </p:cNvSpPr>
          <p:nvPr>
            <p:ph type="body" sz="half" idx="1"/>
          </p:nvPr>
        </p:nvSpPr>
        <p:spPr>
          <a:xfrm>
            <a:off x="228600" y="1295400"/>
            <a:ext cx="5029200" cy="2667000"/>
          </a:xfrm>
        </p:spPr>
        <p:txBody>
          <a:bodyPr/>
          <a:lstStyle/>
          <a:p>
            <a:pPr eaLnBrk="1" hangingPunct="1">
              <a:defRPr/>
            </a:pPr>
            <a:r>
              <a:rPr lang="en-US" sz="2400" dirty="0" smtClean="0"/>
              <a:t>While Japan was still trying to comprehend this </a:t>
            </a:r>
            <a:r>
              <a:rPr lang="en-US" sz="2400" dirty="0" smtClean="0">
                <a:solidFill>
                  <a:srgbClr val="00B0F0"/>
                </a:solidFill>
              </a:rPr>
              <a:t>devastation</a:t>
            </a:r>
            <a:r>
              <a:rPr lang="en-US" sz="2400" dirty="0" smtClean="0"/>
              <a:t>, three days later, the United States struck again, this time, on </a:t>
            </a:r>
            <a:r>
              <a:rPr lang="en-US" sz="2400" dirty="0" smtClean="0">
                <a:solidFill>
                  <a:srgbClr val="00B0F0"/>
                </a:solidFill>
              </a:rPr>
              <a:t>Nagasaki</a:t>
            </a:r>
            <a:r>
              <a:rPr lang="en-US" sz="2400" dirty="0" smtClean="0"/>
              <a:t>. </a:t>
            </a:r>
          </a:p>
          <a:p>
            <a:pPr lvl="1" eaLnBrk="1" hangingPunct="1">
              <a:defRPr/>
            </a:pPr>
            <a:r>
              <a:rPr lang="en-US" sz="1800" dirty="0" smtClean="0"/>
              <a:t>A dense column of smoke rises more than 60,000 feet into the air over the Japanese port of Nagasaki, the result of an atomic bomb, the second ever used in warfare, dropped on the industrial center August 9, 1945, from a U.S. B-29 </a:t>
            </a:r>
            <a:r>
              <a:rPr lang="en-US" sz="1800" dirty="0" err="1" smtClean="0"/>
              <a:t>Superfortress</a:t>
            </a:r>
            <a:r>
              <a:rPr lang="en-US" sz="1800" dirty="0" smtClean="0"/>
              <a:t>.</a:t>
            </a:r>
          </a:p>
        </p:txBody>
      </p:sp>
      <p:pic>
        <p:nvPicPr>
          <p:cNvPr id="20484" name="Picture 4" descr="nagasakicloud1"/>
          <p:cNvPicPr>
            <a:picLocks noGrp="1" noChangeAspect="1" noChangeArrowheads="1"/>
          </p:cNvPicPr>
          <p:nvPr>
            <p:ph sz="half" idx="2"/>
          </p:nvPr>
        </p:nvPicPr>
        <p:blipFill>
          <a:blip r:embed="rId2" cstate="print"/>
          <a:srcRect/>
          <a:stretch>
            <a:fillRect/>
          </a:stretch>
        </p:blipFill>
        <p:spPr>
          <a:xfrm>
            <a:off x="5364163" y="1219200"/>
            <a:ext cx="3322637" cy="4295775"/>
          </a:xfrm>
          <a:noFill/>
        </p:spPr>
      </p:pic>
      <p:sp>
        <p:nvSpPr>
          <p:cNvPr id="20486" name="Text Box 6"/>
          <p:cNvSpPr txBox="1">
            <a:spLocks noChangeArrowheads="1"/>
          </p:cNvSpPr>
          <p:nvPr/>
        </p:nvSpPr>
        <p:spPr bwMode="auto">
          <a:xfrm>
            <a:off x="419100" y="5591175"/>
            <a:ext cx="8305800" cy="1373188"/>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80000"/>
              <a:buFont typeface="Wingdings" pitchFamily="2" charset="2"/>
              <a:buNone/>
              <a:defRPr/>
            </a:pPr>
            <a:r>
              <a:rPr lang="en-US" sz="2800" b="1" dirty="0">
                <a:effectLst>
                  <a:outerShdw blurRad="38100" dist="38100" dir="2700000" algn="tl">
                    <a:srgbClr val="000000"/>
                  </a:outerShdw>
                </a:effectLst>
              </a:rPr>
              <a:t>With a population of </a:t>
            </a:r>
            <a:r>
              <a:rPr lang="en-US" sz="2800" b="1" dirty="0">
                <a:solidFill>
                  <a:srgbClr val="00B0F0"/>
                </a:solidFill>
                <a:effectLst>
                  <a:outerShdw blurRad="38100" dist="38100" dir="2700000" algn="tl">
                    <a:srgbClr val="000000"/>
                  </a:outerShdw>
                </a:effectLst>
              </a:rPr>
              <a:t>270,000</a:t>
            </a:r>
            <a:r>
              <a:rPr lang="en-US" sz="2800" b="1" dirty="0">
                <a:effectLst>
                  <a:outerShdw blurRad="38100" dist="38100" dir="2700000" algn="tl">
                    <a:srgbClr val="000000"/>
                  </a:outerShdw>
                </a:effectLst>
              </a:rPr>
              <a:t>, approximately </a:t>
            </a:r>
            <a:r>
              <a:rPr lang="en-US" sz="2800" b="1" dirty="0">
                <a:solidFill>
                  <a:srgbClr val="00B0F0"/>
                </a:solidFill>
                <a:effectLst>
                  <a:outerShdw blurRad="38100" dist="38100" dir="2700000" algn="tl">
                    <a:srgbClr val="000000"/>
                  </a:outerShdw>
                </a:effectLst>
              </a:rPr>
              <a:t>70,000</a:t>
            </a:r>
            <a:r>
              <a:rPr lang="en-US" sz="2800" b="1" dirty="0">
                <a:effectLst>
                  <a:outerShdw blurRad="38100" dist="38100" dir="2700000" algn="tl">
                    <a:srgbClr val="000000"/>
                  </a:outerShdw>
                </a:effectLst>
              </a:rPr>
              <a:t> people died by the end of the year.</a:t>
            </a:r>
            <a:r>
              <a:rPr lang="en-US" sz="2800" dirty="0">
                <a:effectLst>
                  <a:outerShdw blurRad="38100" dist="38100" dir="2700000" algn="tl">
                    <a:srgbClr val="000000"/>
                  </a:outerShdw>
                </a:effectLst>
              </a:rPr>
              <a:t> </a:t>
            </a:r>
          </a:p>
          <a:p>
            <a:pPr>
              <a:defRPr/>
            </a:pPr>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484"/>
                                        </p:tgtEl>
                                        <p:attrNameLst>
                                          <p:attrName>style.visibility</p:attrName>
                                        </p:attrNameLst>
                                      </p:cBhvr>
                                      <p:to>
                                        <p:strVal val="visible"/>
                                      </p:to>
                                    </p:set>
                                    <p:anim calcmode="lin" valueType="num">
                                      <p:cBhvr>
                                        <p:cTn id="7" dur="2000" fill="hold"/>
                                        <p:tgtEl>
                                          <p:spTgt spid="20484"/>
                                        </p:tgtEl>
                                        <p:attrNameLst>
                                          <p:attrName>ppt_w</p:attrName>
                                        </p:attrNameLst>
                                      </p:cBhvr>
                                      <p:tavLst>
                                        <p:tav tm="0">
                                          <p:val>
                                            <p:fltVal val="0"/>
                                          </p:val>
                                        </p:tav>
                                        <p:tav tm="100000">
                                          <p:val>
                                            <p:strVal val="#ppt_w"/>
                                          </p:val>
                                        </p:tav>
                                      </p:tavLst>
                                    </p:anim>
                                    <p:anim calcmode="lin" valueType="num">
                                      <p:cBhvr>
                                        <p:cTn id="8" dur="2000" fill="hold"/>
                                        <p:tgtEl>
                                          <p:spTgt spid="20484"/>
                                        </p:tgtEl>
                                        <p:attrNameLst>
                                          <p:attrName>ppt_h</p:attrName>
                                        </p:attrNameLst>
                                      </p:cBhvr>
                                      <p:tavLst>
                                        <p:tav tm="0">
                                          <p:val>
                                            <p:fltVal val="0"/>
                                          </p:val>
                                        </p:tav>
                                        <p:tav tm="100000">
                                          <p:val>
                                            <p:strVal val="#ppt_h"/>
                                          </p:val>
                                        </p:tav>
                                      </p:tavLst>
                                    </p:anim>
                                    <p:anim calcmode="lin" valueType="num">
                                      <p:cBhvr>
                                        <p:cTn id="9" dur="2000" fill="hold"/>
                                        <p:tgtEl>
                                          <p:spTgt spid="20484"/>
                                        </p:tgtEl>
                                        <p:attrNameLst>
                                          <p:attrName>style.rotation</p:attrName>
                                        </p:attrNameLst>
                                      </p:cBhvr>
                                      <p:tavLst>
                                        <p:tav tm="0">
                                          <p:val>
                                            <p:fltVal val="90"/>
                                          </p:val>
                                        </p:tav>
                                        <p:tav tm="100000">
                                          <p:val>
                                            <p:fltVal val="0"/>
                                          </p:val>
                                        </p:tav>
                                      </p:tavLst>
                                    </p:anim>
                                    <p:animEffect transition="in" filter="fade">
                                      <p:cBhvr>
                                        <p:cTn id="10"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Surrender</a:t>
            </a:r>
            <a:endParaRPr lang="en-US" dirty="0"/>
          </a:p>
        </p:txBody>
      </p:sp>
      <p:sp>
        <p:nvSpPr>
          <p:cNvPr id="3" name="Text Placeholder 2"/>
          <p:cNvSpPr>
            <a:spLocks noGrp="1"/>
          </p:cNvSpPr>
          <p:nvPr>
            <p:ph type="body" sz="half" idx="1"/>
          </p:nvPr>
        </p:nvSpPr>
        <p:spPr>
          <a:xfrm>
            <a:off x="434248" y="1676400"/>
            <a:ext cx="4038600" cy="4495800"/>
          </a:xfrm>
        </p:spPr>
        <p:txBody>
          <a:bodyPr/>
          <a:lstStyle/>
          <a:p>
            <a:pPr lvl="0"/>
            <a:r>
              <a:rPr lang="en-US" dirty="0" smtClean="0"/>
              <a:t>On </a:t>
            </a:r>
            <a:r>
              <a:rPr lang="en-US" dirty="0" smtClean="0">
                <a:solidFill>
                  <a:srgbClr val="00B0F0"/>
                </a:solidFill>
              </a:rPr>
              <a:t>August 14, 1945</a:t>
            </a:r>
            <a:r>
              <a:rPr lang="en-US" dirty="0" smtClean="0"/>
              <a:t>, Japan finally agreed to surrender.  This brought an end to </a:t>
            </a:r>
            <a:r>
              <a:rPr lang="en-US" dirty="0" smtClean="0">
                <a:solidFill>
                  <a:srgbClr val="00B0F0"/>
                </a:solidFill>
              </a:rPr>
              <a:t>6</a:t>
            </a:r>
            <a:r>
              <a:rPr lang="en-US" dirty="0" smtClean="0"/>
              <a:t> years of fighting and devastation across the </a:t>
            </a:r>
            <a:r>
              <a:rPr lang="en-US" dirty="0" smtClean="0">
                <a:solidFill>
                  <a:srgbClr val="00B0F0"/>
                </a:solidFill>
              </a:rPr>
              <a:t>globe</a:t>
            </a:r>
            <a:r>
              <a:rPr lang="en-US" dirty="0" smtClean="0"/>
              <a:t>.</a:t>
            </a:r>
          </a:p>
          <a:p>
            <a:pPr>
              <a:buNone/>
            </a:pPr>
            <a:endParaRPr lang="en-US" dirty="0"/>
          </a:p>
        </p:txBody>
      </p:sp>
      <p:pic>
        <p:nvPicPr>
          <p:cNvPr id="54274" name="Picture 2" descr="http://latimesphoto.files.wordpress.com/2010/09/la-fg-japan-surrender-06.jpg"/>
          <p:cNvPicPr>
            <a:picLocks noChangeAspect="1" noChangeArrowheads="1"/>
          </p:cNvPicPr>
          <p:nvPr/>
        </p:nvPicPr>
        <p:blipFill>
          <a:blip r:embed="rId2" cstate="print"/>
          <a:srcRect/>
          <a:stretch>
            <a:fillRect/>
          </a:stretch>
        </p:blipFill>
        <p:spPr bwMode="auto">
          <a:xfrm>
            <a:off x="4495800" y="1828800"/>
            <a:ext cx="4589111" cy="3581400"/>
          </a:xfrm>
          <a:prstGeom prst="rect">
            <a:avLst/>
          </a:prstGeom>
          <a:noFill/>
        </p:spPr>
      </p:pic>
      <p:sp>
        <p:nvSpPr>
          <p:cNvPr id="4" name="TextBox 3"/>
          <p:cNvSpPr txBox="1"/>
          <p:nvPr/>
        </p:nvSpPr>
        <p:spPr>
          <a:xfrm>
            <a:off x="434248" y="5867400"/>
            <a:ext cx="8023952" cy="677108"/>
          </a:xfrm>
          <a:prstGeom prst="rect">
            <a:avLst/>
          </a:prstGeom>
          <a:noFill/>
        </p:spPr>
        <p:txBody>
          <a:bodyPr wrap="square" rtlCol="0">
            <a:spAutoFit/>
          </a:bodyPr>
          <a:lstStyle/>
          <a:p>
            <a:r>
              <a:rPr lang="en-US" dirty="0">
                <a:hlinkClick r:id="rId3"/>
              </a:rPr>
              <a:t>http://</a:t>
            </a:r>
            <a:r>
              <a:rPr lang="en-US" dirty="0" smtClean="0">
                <a:hlinkClick r:id="rId3"/>
              </a:rPr>
              <a:t>www.history.com/topics/world-war-ii/world-war-ii-history/videos/atomic-bomb-ends-wwII</a:t>
            </a:r>
            <a:r>
              <a:rPr lang="en-US" dirty="0" smtClean="0"/>
              <a:t> </a:t>
            </a:r>
            <a:r>
              <a:rPr lang="en-US" sz="2000" b="1" dirty="0" smtClean="0"/>
              <a:t>(Atomic bombs ends WWII)</a:t>
            </a:r>
            <a:endParaRPr lang="en-US" sz="2000" b="1"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3657600"/>
            <a:ext cx="8229600" cy="2590800"/>
          </a:xfrm>
        </p:spPr>
        <p:txBody>
          <a:bodyPr/>
          <a:lstStyle/>
          <a:p>
            <a:pPr algn="ctr" eaLnBrk="1" hangingPunct="1">
              <a:lnSpc>
                <a:spcPct val="80000"/>
              </a:lnSpc>
              <a:buFont typeface="Wingdings" pitchFamily="2" charset="2"/>
              <a:buNone/>
              <a:defRPr/>
            </a:pPr>
            <a:r>
              <a:rPr lang="en-US" sz="2400" b="1" u="sng" dirty="0" smtClean="0"/>
              <a:t>Remembering History:</a:t>
            </a:r>
            <a:r>
              <a:rPr lang="en-US" sz="2000" b="1" dirty="0" smtClean="0"/>
              <a:t>	</a:t>
            </a:r>
          </a:p>
          <a:p>
            <a:pPr algn="ctr" eaLnBrk="1" hangingPunct="1">
              <a:lnSpc>
                <a:spcPct val="80000"/>
              </a:lnSpc>
              <a:buFont typeface="Wingdings" pitchFamily="2" charset="2"/>
              <a:buNone/>
              <a:defRPr/>
            </a:pPr>
            <a:r>
              <a:rPr lang="en-US" sz="2400" dirty="0" smtClean="0"/>
              <a:t>Each year on August 6</a:t>
            </a:r>
            <a:r>
              <a:rPr lang="en-US" sz="2400" baseline="30000" dirty="0" smtClean="0"/>
              <a:t>th</a:t>
            </a:r>
            <a:r>
              <a:rPr lang="en-US" sz="2400" dirty="0" smtClean="0"/>
              <a:t> the City of Hiroshima holds the Peace Memorial Ceremony.  People from across the world gather at the memorial and pray for the repose of the A-bomb fallen victims while calling out to the entire world for peace.</a:t>
            </a:r>
            <a:r>
              <a:rPr lang="en-US" sz="2400" b="1" dirty="0" smtClean="0"/>
              <a:t> </a:t>
            </a:r>
          </a:p>
          <a:p>
            <a:pPr algn="ctr" eaLnBrk="1" hangingPunct="1">
              <a:lnSpc>
                <a:spcPct val="80000"/>
              </a:lnSpc>
              <a:buFont typeface="Wingdings" pitchFamily="2" charset="2"/>
              <a:buNone/>
              <a:defRPr/>
            </a:pPr>
            <a:endParaRPr lang="en-US" sz="2400" b="1" dirty="0" smtClean="0"/>
          </a:p>
          <a:p>
            <a:pPr algn="ctr" eaLnBrk="1" hangingPunct="1">
              <a:lnSpc>
                <a:spcPct val="80000"/>
              </a:lnSpc>
              <a:buFont typeface="Wingdings" pitchFamily="2" charset="2"/>
              <a:buNone/>
              <a:defRPr/>
            </a:pPr>
            <a:r>
              <a:rPr lang="en-US" sz="2400" b="1" dirty="0" smtClean="0"/>
              <a:t>What lessons can we learn from this history?</a:t>
            </a:r>
          </a:p>
        </p:txBody>
      </p:sp>
      <p:pic>
        <p:nvPicPr>
          <p:cNvPr id="20483" name="Picture 4" descr="heiwa"/>
          <p:cNvPicPr>
            <a:picLocks noGrp="1" noChangeAspect="1" noChangeArrowheads="1"/>
          </p:cNvPicPr>
          <p:nvPr>
            <p:ph type="title"/>
          </p:nvPr>
        </p:nvPicPr>
        <p:blipFill>
          <a:blip r:embed="rId2" cstate="print"/>
          <a:srcRect/>
          <a:stretch>
            <a:fillRect/>
          </a:stretch>
        </p:blipFill>
        <p:spPr>
          <a:xfrm>
            <a:off x="2247900" y="457200"/>
            <a:ext cx="4495800" cy="2767013"/>
          </a:xfr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382962"/>
          </a:xfrm>
          <a:ln w="38100">
            <a:solidFill>
              <a:schemeClr val="tx2"/>
            </a:solidFill>
          </a:ln>
        </p:spPr>
        <p:txBody>
          <a:bodyPr/>
          <a:lstStyle/>
          <a:p>
            <a:pPr eaLnBrk="1" hangingPunct="1">
              <a:defRPr/>
            </a:pPr>
            <a:r>
              <a:rPr lang="en-US" b="1" dirty="0" smtClean="0"/>
              <a:t>“If we do not die together in war, we must live together in peace.” </a:t>
            </a:r>
            <a:r>
              <a:rPr lang="en-US" dirty="0" smtClean="0"/>
              <a:t/>
            </a:r>
            <a:br>
              <a:rPr lang="en-US" dirty="0" smtClean="0"/>
            </a:br>
            <a:r>
              <a:rPr lang="en-US" dirty="0" smtClean="0"/>
              <a:t/>
            </a:r>
            <a:br>
              <a:rPr lang="en-US" dirty="0" smtClean="0"/>
            </a:br>
            <a:r>
              <a:rPr lang="en-US" sz="2400" dirty="0" smtClean="0"/>
              <a:t>~President Truman</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Winning WWII</a:t>
            </a:r>
          </a:p>
        </p:txBody>
      </p:sp>
      <p:sp>
        <p:nvSpPr>
          <p:cNvPr id="6147" name="Rectangle 3"/>
          <p:cNvSpPr>
            <a:spLocks noGrp="1" noChangeArrowheads="1"/>
          </p:cNvSpPr>
          <p:nvPr>
            <p:ph type="body" idx="1"/>
          </p:nvPr>
        </p:nvSpPr>
        <p:spPr>
          <a:xfrm>
            <a:off x="457200" y="1417638"/>
            <a:ext cx="8229600" cy="5059362"/>
          </a:xfrm>
        </p:spPr>
        <p:txBody>
          <a:bodyPr/>
          <a:lstStyle/>
          <a:p>
            <a:pPr eaLnBrk="1" hangingPunct="1">
              <a:lnSpc>
                <a:spcPct val="90000"/>
              </a:lnSpc>
              <a:defRPr/>
            </a:pPr>
            <a:r>
              <a:rPr lang="en-US" sz="2800" dirty="0" smtClean="0"/>
              <a:t>The Allies, made up of </a:t>
            </a:r>
            <a:r>
              <a:rPr lang="en-US" sz="2800" dirty="0" smtClean="0">
                <a:solidFill>
                  <a:srgbClr val="00B0F0"/>
                </a:solidFill>
              </a:rPr>
              <a:t>26</a:t>
            </a:r>
            <a:r>
              <a:rPr lang="en-US" sz="2800" dirty="0" smtClean="0"/>
              <a:t> nations including </a:t>
            </a:r>
            <a:r>
              <a:rPr lang="en-US" sz="2800" dirty="0" smtClean="0">
                <a:solidFill>
                  <a:srgbClr val="00B0F0"/>
                </a:solidFill>
              </a:rPr>
              <a:t>America</a:t>
            </a:r>
            <a:r>
              <a:rPr lang="en-US" sz="2800" dirty="0" smtClean="0"/>
              <a:t>, decided to crush Germany, then Italy and </a:t>
            </a:r>
            <a:r>
              <a:rPr lang="en-US" sz="2800" dirty="0" smtClean="0">
                <a:solidFill>
                  <a:srgbClr val="00B0F0"/>
                </a:solidFill>
              </a:rPr>
              <a:t>Japan</a:t>
            </a:r>
            <a:r>
              <a:rPr lang="en-US" sz="2800" dirty="0" smtClean="0"/>
              <a:t>.</a:t>
            </a:r>
          </a:p>
          <a:p>
            <a:pPr eaLnBrk="1" hangingPunct="1">
              <a:lnSpc>
                <a:spcPct val="90000"/>
              </a:lnSpc>
              <a:defRPr/>
            </a:pPr>
            <a:r>
              <a:rPr lang="en-US" sz="2800" dirty="0" smtClean="0"/>
              <a:t>On </a:t>
            </a:r>
            <a:r>
              <a:rPr lang="en-US" sz="2800" dirty="0" smtClean="0">
                <a:solidFill>
                  <a:srgbClr val="00B0F0"/>
                </a:solidFill>
              </a:rPr>
              <a:t>June 6, 1944</a:t>
            </a:r>
            <a:r>
              <a:rPr lang="en-US" sz="2800" dirty="0" smtClean="0"/>
              <a:t>, the Allies launched a massive invasion on </a:t>
            </a:r>
            <a:r>
              <a:rPr lang="en-US" sz="2800" dirty="0" smtClean="0">
                <a:solidFill>
                  <a:srgbClr val="00B0F0"/>
                </a:solidFill>
              </a:rPr>
              <a:t>Nazi</a:t>
            </a:r>
            <a:r>
              <a:rPr lang="en-US" sz="2800" dirty="0" smtClean="0"/>
              <a:t> occupied Europe, known as </a:t>
            </a:r>
            <a:r>
              <a:rPr lang="en-US" sz="2800" dirty="0" smtClean="0">
                <a:solidFill>
                  <a:srgbClr val="00B0F0"/>
                </a:solidFill>
              </a:rPr>
              <a:t>D-Day. </a:t>
            </a:r>
          </a:p>
          <a:p>
            <a:pPr eaLnBrk="1" hangingPunct="1">
              <a:lnSpc>
                <a:spcPct val="90000"/>
              </a:lnSpc>
              <a:defRPr/>
            </a:pPr>
            <a:r>
              <a:rPr lang="en-US" sz="2800" dirty="0" smtClean="0"/>
              <a:t>US General </a:t>
            </a:r>
            <a:r>
              <a:rPr lang="en-US" sz="2800" dirty="0" smtClean="0">
                <a:solidFill>
                  <a:srgbClr val="00B0F0"/>
                </a:solidFill>
              </a:rPr>
              <a:t>Eisenhower</a:t>
            </a:r>
            <a:r>
              <a:rPr lang="en-US" sz="2800" dirty="0" smtClean="0"/>
              <a:t> landed on the beach of Normandy, France with over </a:t>
            </a:r>
            <a:r>
              <a:rPr lang="en-US" sz="2800" dirty="0" smtClean="0">
                <a:solidFill>
                  <a:srgbClr val="00B0F0"/>
                </a:solidFill>
              </a:rPr>
              <a:t>130,000</a:t>
            </a:r>
            <a:r>
              <a:rPr lang="en-US" sz="2800" dirty="0" smtClean="0"/>
              <a:t> allied soldiers.</a:t>
            </a:r>
          </a:p>
          <a:p>
            <a:pPr eaLnBrk="1" hangingPunct="1">
              <a:lnSpc>
                <a:spcPct val="90000"/>
              </a:lnSpc>
              <a:defRPr/>
            </a:pPr>
            <a:r>
              <a:rPr lang="en-US" sz="2800" dirty="0" smtClean="0"/>
              <a:t>From there, allies pushed on to </a:t>
            </a:r>
            <a:r>
              <a:rPr lang="en-US" sz="2800" dirty="0" smtClean="0">
                <a:solidFill>
                  <a:srgbClr val="00B0F0"/>
                </a:solidFill>
              </a:rPr>
              <a:t>Paris</a:t>
            </a:r>
            <a:r>
              <a:rPr lang="en-US" sz="2800" dirty="0" smtClean="0"/>
              <a:t> and then set their sights on </a:t>
            </a:r>
            <a:r>
              <a:rPr lang="en-US" sz="2800" dirty="0" smtClean="0">
                <a:solidFill>
                  <a:srgbClr val="00B0F0"/>
                </a:solidFill>
              </a:rPr>
              <a:t>Berlin</a:t>
            </a:r>
            <a:r>
              <a:rPr lang="en-US" sz="2800" dirty="0" smtClean="0"/>
              <a:t> to the east.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Sources</a:t>
            </a:r>
          </a:p>
        </p:txBody>
      </p:sp>
      <p:sp>
        <p:nvSpPr>
          <p:cNvPr id="54275" name="Rectangle 3"/>
          <p:cNvSpPr>
            <a:spLocks noGrp="1" noChangeArrowheads="1"/>
          </p:cNvSpPr>
          <p:nvPr>
            <p:ph type="body" idx="1"/>
          </p:nvPr>
        </p:nvSpPr>
        <p:spPr/>
        <p:txBody>
          <a:bodyPr/>
          <a:lstStyle/>
          <a:p>
            <a:pPr eaLnBrk="1" hangingPunct="1">
              <a:defRPr/>
            </a:pPr>
            <a:r>
              <a:rPr lang="en-US" sz="2000" smtClean="0">
                <a:hlinkClick r:id="rId2"/>
              </a:rPr>
              <a:t>http://www.city.hiroshima.jp/shimin/shimin/shikiten/shikiten-e.html</a:t>
            </a:r>
            <a:endParaRPr lang="en-US" sz="2000" smtClean="0"/>
          </a:p>
          <a:p>
            <a:pPr eaLnBrk="1" hangingPunct="1">
              <a:defRPr/>
            </a:pPr>
            <a:r>
              <a:rPr lang="en-US" sz="2000" smtClean="0">
                <a:hlinkClick r:id="rId3"/>
              </a:rPr>
              <a:t>http://history1900s.about.com/od/worldwarii/a/hiroshima.htm</a:t>
            </a:r>
            <a:endParaRPr lang="en-US" sz="2000" smtClean="0"/>
          </a:p>
          <a:p>
            <a:pPr eaLnBrk="1" hangingPunct="1">
              <a:defRPr/>
            </a:pPr>
            <a:r>
              <a:rPr lang="en-US" sz="2000" smtClean="0">
                <a:hlinkClick r:id="rId4"/>
              </a:rPr>
              <a:t>http://en.wikipedia.org</a:t>
            </a:r>
            <a:endParaRPr lang="en-US" sz="2000" smtClean="0"/>
          </a:p>
          <a:p>
            <a:pPr eaLnBrk="1" hangingPunct="1">
              <a:defRPr/>
            </a:pPr>
            <a:r>
              <a:rPr lang="en-US" sz="2000" smtClean="0"/>
              <a:t>http://www.mbe.doe.gov/me70/manhattan/hiroshima.htm</a:t>
            </a:r>
          </a:p>
          <a:p>
            <a:pPr eaLnBrk="1" hangingPunct="1">
              <a:defRPr/>
            </a:pPr>
            <a:endParaRPr lang="en-US" sz="2000" smtClean="0"/>
          </a:p>
          <a:p>
            <a:pPr eaLnBrk="1" hangingPunct="1">
              <a:buFont typeface="Wingdings" pitchFamily="2" charset="2"/>
              <a:buNone/>
              <a:defRPr/>
            </a:pPr>
            <a:endParaRPr lang="en-US" sz="200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the Bulge</a:t>
            </a:r>
            <a:endParaRPr lang="en-US" dirty="0"/>
          </a:p>
        </p:txBody>
      </p:sp>
      <p:sp>
        <p:nvSpPr>
          <p:cNvPr id="3" name="Content Placeholder 2"/>
          <p:cNvSpPr>
            <a:spLocks noGrp="1"/>
          </p:cNvSpPr>
          <p:nvPr>
            <p:ph idx="1"/>
          </p:nvPr>
        </p:nvSpPr>
        <p:spPr>
          <a:xfrm>
            <a:off x="457200" y="1295399"/>
            <a:ext cx="3657600" cy="4800600"/>
          </a:xfrm>
        </p:spPr>
        <p:txBody>
          <a:bodyPr/>
          <a:lstStyle/>
          <a:p>
            <a:r>
              <a:rPr lang="en-US" sz="2400" dirty="0" smtClean="0"/>
              <a:t>Dec 1944 - </a:t>
            </a:r>
            <a:r>
              <a:rPr lang="en-US" sz="2400" dirty="0" smtClean="0">
                <a:solidFill>
                  <a:srgbClr val="00B0F0"/>
                </a:solidFill>
              </a:rPr>
              <a:t>Jan 1945</a:t>
            </a:r>
          </a:p>
          <a:p>
            <a:r>
              <a:rPr lang="en-US" sz="2400" dirty="0" smtClean="0"/>
              <a:t>As the allies moved toward Germany, they were halted in </a:t>
            </a:r>
            <a:r>
              <a:rPr lang="en-US" sz="2400" dirty="0" smtClean="0">
                <a:solidFill>
                  <a:srgbClr val="00B0F0"/>
                </a:solidFill>
              </a:rPr>
              <a:t>Belgium</a:t>
            </a:r>
            <a:r>
              <a:rPr lang="en-US" sz="2400" dirty="0" smtClean="0"/>
              <a:t> and the Nazis created a </a:t>
            </a:r>
            <a:r>
              <a:rPr lang="en-US" sz="2400" dirty="0" smtClean="0">
                <a:solidFill>
                  <a:srgbClr val="00B0F0"/>
                </a:solidFill>
              </a:rPr>
              <a:t>dent</a:t>
            </a:r>
            <a:r>
              <a:rPr lang="en-US" sz="2400" dirty="0" smtClean="0"/>
              <a:t> in the allied lines.</a:t>
            </a:r>
          </a:p>
          <a:p>
            <a:r>
              <a:rPr lang="en-US" sz="2400" dirty="0" smtClean="0"/>
              <a:t>However, the allies </a:t>
            </a:r>
            <a:r>
              <a:rPr lang="en-US" sz="2400" dirty="0" smtClean="0">
                <a:solidFill>
                  <a:srgbClr val="00B0F0"/>
                </a:solidFill>
              </a:rPr>
              <a:t>recovered</a:t>
            </a:r>
            <a:r>
              <a:rPr lang="en-US" sz="2400" dirty="0" smtClean="0"/>
              <a:t> and continued on toward </a:t>
            </a:r>
            <a:r>
              <a:rPr lang="en-US" sz="2400" dirty="0" smtClean="0">
                <a:solidFill>
                  <a:srgbClr val="00B0F0"/>
                </a:solidFill>
              </a:rPr>
              <a:t>Hitler</a:t>
            </a:r>
            <a:r>
              <a:rPr lang="en-US" sz="2400" dirty="0" smtClean="0"/>
              <a:t>.</a:t>
            </a:r>
          </a:p>
          <a:p>
            <a:r>
              <a:rPr lang="en-US" sz="2400" dirty="0" smtClean="0"/>
              <a:t>This was the last major </a:t>
            </a:r>
            <a:r>
              <a:rPr lang="en-US" sz="2400" dirty="0" smtClean="0">
                <a:solidFill>
                  <a:srgbClr val="00B0F0"/>
                </a:solidFill>
              </a:rPr>
              <a:t>offensive</a:t>
            </a:r>
            <a:r>
              <a:rPr lang="en-US" sz="2400" dirty="0" smtClean="0"/>
              <a:t> by the </a:t>
            </a:r>
            <a:r>
              <a:rPr lang="en-US" sz="2400" dirty="0" smtClean="0">
                <a:solidFill>
                  <a:srgbClr val="00B0F0"/>
                </a:solidFill>
              </a:rPr>
              <a:t>Germans.</a:t>
            </a:r>
            <a:endParaRPr lang="en-US" sz="2400" dirty="0">
              <a:solidFill>
                <a:srgbClr val="00B0F0"/>
              </a:solidFill>
            </a:endParaRPr>
          </a:p>
        </p:txBody>
      </p:sp>
      <p:pic>
        <p:nvPicPr>
          <p:cNvPr id="50178" name="Picture 2" descr="http://historywarsweapons.com/wp-content/uploads/image/Battle_Of_Bulge_Map.JPG"/>
          <p:cNvPicPr>
            <a:picLocks noChangeAspect="1" noChangeArrowheads="1"/>
          </p:cNvPicPr>
          <p:nvPr/>
        </p:nvPicPr>
        <p:blipFill>
          <a:blip r:embed="rId2" cstate="print"/>
          <a:srcRect/>
          <a:stretch>
            <a:fillRect/>
          </a:stretch>
        </p:blipFill>
        <p:spPr bwMode="auto">
          <a:xfrm>
            <a:off x="4419600" y="1523999"/>
            <a:ext cx="4524375" cy="4343401"/>
          </a:xfrm>
          <a:prstGeom prst="rect">
            <a:avLst/>
          </a:prstGeom>
          <a:noFill/>
        </p:spPr>
      </p:pic>
      <p:sp>
        <p:nvSpPr>
          <p:cNvPr id="4" name="Rectangle 3"/>
          <p:cNvSpPr/>
          <p:nvPr/>
        </p:nvSpPr>
        <p:spPr>
          <a:xfrm>
            <a:off x="4543540" y="6095999"/>
            <a:ext cx="4572000" cy="369332"/>
          </a:xfrm>
          <a:prstGeom prst="rect">
            <a:avLst/>
          </a:prstGeom>
        </p:spPr>
        <p:txBody>
          <a:bodyPr>
            <a:spAutoFit/>
          </a:bodyPr>
          <a:lstStyle/>
          <a:p>
            <a:pPr algn="ctr"/>
            <a:r>
              <a:rPr lang="en-US" dirty="0" smtClean="0">
                <a:hlinkClick r:id="rId3"/>
              </a:rPr>
              <a:t>Battle of the Bulge</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3581400" cy="5486400"/>
          </a:xfrm>
        </p:spPr>
        <p:txBody>
          <a:bodyPr/>
          <a:lstStyle/>
          <a:p>
            <a:pPr marL="0" indent="0" algn="ctr">
              <a:buNone/>
            </a:pPr>
            <a:r>
              <a:rPr lang="en-US" dirty="0" smtClean="0"/>
              <a:t>With allies closing in from both the east (</a:t>
            </a:r>
            <a:r>
              <a:rPr lang="en-US" dirty="0" smtClean="0">
                <a:solidFill>
                  <a:srgbClr val="00B0F0"/>
                </a:solidFill>
              </a:rPr>
              <a:t>Soviets</a:t>
            </a:r>
            <a:r>
              <a:rPr lang="en-US" dirty="0" smtClean="0"/>
              <a:t>) and west (British/ </a:t>
            </a:r>
            <a:r>
              <a:rPr lang="en-US" dirty="0" smtClean="0">
                <a:solidFill>
                  <a:srgbClr val="00B0F0"/>
                </a:solidFill>
              </a:rPr>
              <a:t>Americans</a:t>
            </a:r>
            <a:r>
              <a:rPr lang="en-US" dirty="0" smtClean="0"/>
              <a:t>), Hitler committed </a:t>
            </a:r>
            <a:r>
              <a:rPr lang="en-US" dirty="0" smtClean="0">
                <a:solidFill>
                  <a:srgbClr val="00B0F0"/>
                </a:solidFill>
              </a:rPr>
              <a:t>suicide</a:t>
            </a:r>
            <a:r>
              <a:rPr lang="en-US" dirty="0" smtClean="0"/>
              <a:t> on April 30, </a:t>
            </a:r>
            <a:r>
              <a:rPr lang="en-US" dirty="0" smtClean="0">
                <a:solidFill>
                  <a:srgbClr val="00B0F0"/>
                </a:solidFill>
              </a:rPr>
              <a:t>1945</a:t>
            </a:r>
            <a:r>
              <a:rPr lang="en-US" dirty="0" smtClean="0"/>
              <a:t> in his underground </a:t>
            </a:r>
            <a:r>
              <a:rPr lang="en-US" dirty="0" smtClean="0">
                <a:solidFill>
                  <a:srgbClr val="00B0F0"/>
                </a:solidFill>
              </a:rPr>
              <a:t>bunker</a:t>
            </a:r>
            <a:r>
              <a:rPr lang="en-US" dirty="0" smtClean="0"/>
              <a:t>.</a:t>
            </a:r>
          </a:p>
          <a:p>
            <a:endParaRPr lang="en-US" dirty="0"/>
          </a:p>
        </p:txBody>
      </p:sp>
      <p:pic>
        <p:nvPicPr>
          <p:cNvPr id="51202" name="Picture 2" descr="http://skepticism-images.s3-website-us-east-1.amazonaws.com/images/jreviews/1945-newspaper-hitler-dead.jpg"/>
          <p:cNvPicPr>
            <a:picLocks noChangeAspect="1" noChangeArrowheads="1"/>
          </p:cNvPicPr>
          <p:nvPr/>
        </p:nvPicPr>
        <p:blipFill>
          <a:blip r:embed="rId2" cstate="print"/>
          <a:srcRect/>
          <a:stretch>
            <a:fillRect/>
          </a:stretch>
        </p:blipFill>
        <p:spPr bwMode="auto">
          <a:xfrm>
            <a:off x="4182872" y="609600"/>
            <a:ext cx="4490720" cy="6096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Soviets Take Berlin</a:t>
            </a:r>
            <a:endParaRPr lang="en-US" dirty="0"/>
          </a:p>
        </p:txBody>
      </p:sp>
      <p:sp>
        <p:nvSpPr>
          <p:cNvPr id="3" name="Content Placeholder 2"/>
          <p:cNvSpPr>
            <a:spLocks noGrp="1"/>
          </p:cNvSpPr>
          <p:nvPr>
            <p:ph idx="1"/>
          </p:nvPr>
        </p:nvSpPr>
        <p:spPr>
          <a:xfrm>
            <a:off x="457200" y="1442426"/>
            <a:ext cx="8229600" cy="4495800"/>
          </a:xfrm>
        </p:spPr>
        <p:txBody>
          <a:bodyPr/>
          <a:lstStyle/>
          <a:p>
            <a:r>
              <a:rPr lang="en-US" dirty="0" smtClean="0"/>
              <a:t>The </a:t>
            </a:r>
            <a:r>
              <a:rPr lang="en-US" dirty="0" smtClean="0">
                <a:solidFill>
                  <a:srgbClr val="00B0F0"/>
                </a:solidFill>
              </a:rPr>
              <a:t>Soviets</a:t>
            </a:r>
            <a:r>
              <a:rPr lang="en-US" dirty="0" smtClean="0"/>
              <a:t> were the first to reach Berlin and flew their flag from the top of the </a:t>
            </a:r>
            <a:r>
              <a:rPr lang="en-US" dirty="0" smtClean="0">
                <a:solidFill>
                  <a:srgbClr val="00B0F0"/>
                </a:solidFill>
              </a:rPr>
              <a:t>Reichstag</a:t>
            </a:r>
            <a:r>
              <a:rPr lang="en-US" dirty="0" smtClean="0"/>
              <a:t>.</a:t>
            </a:r>
            <a:endParaRPr lang="en-US" dirty="0"/>
          </a:p>
        </p:txBody>
      </p:sp>
      <p:pic>
        <p:nvPicPr>
          <p:cNvPr id="35842" name="Picture 2" descr="http://default.media.ipcdigital.co.uk/11134/000001b7e/dc3e/Raising-a-flag-over-the-Reichstag.jpg"/>
          <p:cNvPicPr>
            <a:picLocks noChangeAspect="1" noChangeArrowheads="1"/>
          </p:cNvPicPr>
          <p:nvPr/>
        </p:nvPicPr>
        <p:blipFill>
          <a:blip r:embed="rId3" cstate="print"/>
          <a:srcRect/>
          <a:stretch>
            <a:fillRect/>
          </a:stretch>
        </p:blipFill>
        <p:spPr bwMode="auto">
          <a:xfrm>
            <a:off x="2949155" y="2743200"/>
            <a:ext cx="5740399" cy="387477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Camps</a:t>
            </a:r>
            <a:endParaRPr lang="en-US" dirty="0"/>
          </a:p>
        </p:txBody>
      </p:sp>
      <p:sp>
        <p:nvSpPr>
          <p:cNvPr id="3" name="Content Placeholder 2"/>
          <p:cNvSpPr>
            <a:spLocks noGrp="1"/>
          </p:cNvSpPr>
          <p:nvPr>
            <p:ph idx="1"/>
          </p:nvPr>
        </p:nvSpPr>
        <p:spPr/>
        <p:txBody>
          <a:bodyPr/>
          <a:lstStyle/>
          <a:p>
            <a:r>
              <a:rPr lang="en-US" dirty="0" smtClean="0"/>
              <a:t>Allied soldiers discovered evidence of the </a:t>
            </a:r>
            <a:r>
              <a:rPr lang="en-US" dirty="0" smtClean="0">
                <a:solidFill>
                  <a:srgbClr val="00B0F0"/>
                </a:solidFill>
              </a:rPr>
              <a:t>Holocaust</a:t>
            </a:r>
            <a:r>
              <a:rPr lang="en-US" dirty="0" smtClean="0"/>
              <a:t> and liberated </a:t>
            </a:r>
            <a:r>
              <a:rPr lang="en-US" dirty="0" smtClean="0">
                <a:solidFill>
                  <a:srgbClr val="00B0F0"/>
                </a:solidFill>
              </a:rPr>
              <a:t>concentration</a:t>
            </a:r>
            <a:r>
              <a:rPr lang="en-US" dirty="0" smtClean="0"/>
              <a:t> camps.</a:t>
            </a:r>
            <a:endParaRPr lang="en-US" dirty="0"/>
          </a:p>
        </p:txBody>
      </p:sp>
      <p:pic>
        <p:nvPicPr>
          <p:cNvPr id="49154" name="Picture 2" descr="http://www.ushmm.org/m/img/74456-700x335.jpg"/>
          <p:cNvPicPr>
            <a:picLocks noChangeAspect="1" noChangeArrowheads="1"/>
          </p:cNvPicPr>
          <p:nvPr/>
        </p:nvPicPr>
        <p:blipFill>
          <a:blip r:embed="rId2" cstate="print"/>
          <a:srcRect/>
          <a:stretch>
            <a:fillRect/>
          </a:stretch>
        </p:blipFill>
        <p:spPr bwMode="auto">
          <a:xfrm>
            <a:off x="1524000" y="3200400"/>
            <a:ext cx="6667500" cy="3190876"/>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 Day (</a:t>
            </a:r>
            <a:r>
              <a:rPr lang="en-US" dirty="0" smtClean="0">
                <a:solidFill>
                  <a:srgbClr val="00B0F0"/>
                </a:solidFill>
              </a:rPr>
              <a:t>May 8, 1945</a:t>
            </a:r>
            <a:r>
              <a:rPr lang="en-US" dirty="0" smtClean="0"/>
              <a:t>)</a:t>
            </a:r>
            <a:endParaRPr lang="en-US" dirty="0"/>
          </a:p>
        </p:txBody>
      </p:sp>
      <p:sp>
        <p:nvSpPr>
          <p:cNvPr id="3" name="Content Placeholder 2"/>
          <p:cNvSpPr>
            <a:spLocks noGrp="1"/>
          </p:cNvSpPr>
          <p:nvPr>
            <p:ph idx="1"/>
          </p:nvPr>
        </p:nvSpPr>
        <p:spPr>
          <a:xfrm>
            <a:off x="5334000" y="1810373"/>
            <a:ext cx="3352800" cy="4495800"/>
          </a:xfrm>
        </p:spPr>
        <p:txBody>
          <a:bodyPr/>
          <a:lstStyle/>
          <a:p>
            <a:pPr marL="0" indent="0" algn="ctr">
              <a:buNone/>
            </a:pPr>
            <a:endParaRPr lang="en-US" dirty="0" smtClean="0"/>
          </a:p>
          <a:p>
            <a:pPr marL="0" indent="0" algn="ctr">
              <a:buNone/>
            </a:pPr>
            <a:endParaRPr lang="en-US" dirty="0"/>
          </a:p>
          <a:p>
            <a:pPr marL="0" indent="0" algn="ctr">
              <a:buNone/>
            </a:pPr>
            <a:r>
              <a:rPr lang="en-US" dirty="0" smtClean="0"/>
              <a:t>The Allies celebrate the end of the war in </a:t>
            </a:r>
            <a:r>
              <a:rPr lang="en-US" dirty="0" smtClean="0">
                <a:solidFill>
                  <a:srgbClr val="00B0F0"/>
                </a:solidFill>
              </a:rPr>
              <a:t>Europe</a:t>
            </a:r>
            <a:r>
              <a:rPr lang="en-US" dirty="0" smtClean="0"/>
              <a:t>.</a:t>
            </a:r>
            <a:endParaRPr lang="en-US" dirty="0"/>
          </a:p>
        </p:txBody>
      </p:sp>
      <p:pic>
        <p:nvPicPr>
          <p:cNvPr id="52226" name="Picture 2" descr="https://decoratorsnotebook.files.wordpress.com/2012/08/vj-day-sailor-kissing.jpg"/>
          <p:cNvPicPr>
            <a:picLocks noChangeAspect="1" noChangeArrowheads="1"/>
          </p:cNvPicPr>
          <p:nvPr/>
        </p:nvPicPr>
        <p:blipFill>
          <a:blip r:embed="rId2" cstate="print"/>
          <a:srcRect/>
          <a:stretch>
            <a:fillRect/>
          </a:stretch>
        </p:blipFill>
        <p:spPr bwMode="auto">
          <a:xfrm>
            <a:off x="1219200" y="1447800"/>
            <a:ext cx="3810000" cy="5220946"/>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Summer 1945</a:t>
            </a:r>
          </a:p>
        </p:txBody>
      </p:sp>
      <p:sp>
        <p:nvSpPr>
          <p:cNvPr id="7171" name="Rectangle 3"/>
          <p:cNvSpPr>
            <a:spLocks noGrp="1" noChangeArrowheads="1"/>
          </p:cNvSpPr>
          <p:nvPr>
            <p:ph type="body" idx="1"/>
          </p:nvPr>
        </p:nvSpPr>
        <p:spPr/>
        <p:txBody>
          <a:bodyPr/>
          <a:lstStyle/>
          <a:p>
            <a:pPr eaLnBrk="1" hangingPunct="1">
              <a:defRPr/>
            </a:pPr>
            <a:r>
              <a:rPr lang="en-US" sz="2800" dirty="0" smtClean="0"/>
              <a:t>Although the war against </a:t>
            </a:r>
            <a:r>
              <a:rPr lang="en-US" sz="2800" dirty="0" smtClean="0">
                <a:solidFill>
                  <a:srgbClr val="00B0F0"/>
                </a:solidFill>
              </a:rPr>
              <a:t>Germany</a:t>
            </a:r>
            <a:r>
              <a:rPr lang="en-US" sz="2800" dirty="0" smtClean="0"/>
              <a:t> was won, most of Europe was in ruins.  Thus, it was up to the United States to defeat </a:t>
            </a:r>
            <a:r>
              <a:rPr lang="en-US" sz="2800" dirty="0" smtClean="0">
                <a:solidFill>
                  <a:srgbClr val="00B0F0"/>
                </a:solidFill>
              </a:rPr>
              <a:t>Japan</a:t>
            </a:r>
            <a:r>
              <a:rPr lang="en-US" sz="2800" dirty="0" smtClean="0"/>
              <a:t>, who refused to </a:t>
            </a:r>
            <a:r>
              <a:rPr lang="en-US" sz="2800" dirty="0" smtClean="0">
                <a:solidFill>
                  <a:srgbClr val="00B0F0"/>
                </a:solidFill>
              </a:rPr>
              <a:t>surrender</a:t>
            </a:r>
            <a:r>
              <a:rPr lang="en-US" sz="2800" dirty="0" smtClean="0"/>
              <a:t>.</a:t>
            </a:r>
          </a:p>
          <a:p>
            <a:pPr eaLnBrk="1" hangingPunct="1">
              <a:buFont typeface="Wingdings" pitchFamily="2" charset="2"/>
              <a:buNone/>
              <a:defRPr/>
            </a:pPr>
            <a:endParaRPr lang="en-US" sz="2800" dirty="0" smtClean="0"/>
          </a:p>
        </p:txBody>
      </p:sp>
      <p:pic>
        <p:nvPicPr>
          <p:cNvPr id="12295" name="Picture 7" descr="http://www.monumentsmen.com/blog/wp-content/uploads/2009/08/WWII-Destruction-300x225.jpg"/>
          <p:cNvPicPr>
            <a:picLocks noChangeAspect="1" noChangeArrowheads="1"/>
          </p:cNvPicPr>
          <p:nvPr/>
        </p:nvPicPr>
        <p:blipFill>
          <a:blip r:embed="rId2" cstate="print"/>
          <a:srcRect/>
          <a:stretch>
            <a:fillRect/>
          </a:stretch>
        </p:blipFill>
        <p:spPr bwMode="auto">
          <a:xfrm>
            <a:off x="304800" y="3453765"/>
            <a:ext cx="4132580" cy="3227070"/>
          </a:xfrm>
          <a:prstGeom prst="rect">
            <a:avLst/>
          </a:prstGeom>
          <a:noFill/>
        </p:spPr>
      </p:pic>
      <p:pic>
        <p:nvPicPr>
          <p:cNvPr id="12297" name="Picture 9" descr="http://www.onlinemilitaryeducation.org/wp-content/uploads/2012/02/7.-Pforzheim.jpg"/>
          <p:cNvPicPr>
            <a:picLocks noChangeAspect="1" noChangeArrowheads="1"/>
          </p:cNvPicPr>
          <p:nvPr/>
        </p:nvPicPr>
        <p:blipFill>
          <a:blip r:embed="rId3" cstate="print"/>
          <a:srcRect/>
          <a:stretch>
            <a:fillRect/>
          </a:stretch>
        </p:blipFill>
        <p:spPr bwMode="auto">
          <a:xfrm>
            <a:off x="4648200" y="3453765"/>
            <a:ext cx="4305300" cy="3227070"/>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066800"/>
            <a:ext cx="8534400" cy="5105400"/>
          </a:xfrm>
        </p:spPr>
        <p:txBody>
          <a:bodyPr/>
          <a:lstStyle/>
          <a:p>
            <a:pPr algn="ctr" eaLnBrk="1" hangingPunct="1">
              <a:buNone/>
              <a:defRPr/>
            </a:pPr>
            <a:r>
              <a:rPr lang="en-US" i="1" dirty="0" smtClean="0"/>
              <a:t>President </a:t>
            </a:r>
            <a:r>
              <a:rPr lang="en-US" i="1" dirty="0" smtClean="0">
                <a:solidFill>
                  <a:srgbClr val="00B0F0"/>
                </a:solidFill>
              </a:rPr>
              <a:t>Harry Truman </a:t>
            </a:r>
            <a:r>
              <a:rPr lang="en-US" i="1" dirty="0" smtClean="0"/>
              <a:t>(who took over when Roosevelt died on </a:t>
            </a:r>
            <a:r>
              <a:rPr lang="en-US" i="1" dirty="0" smtClean="0">
                <a:solidFill>
                  <a:srgbClr val="00B0F0"/>
                </a:solidFill>
              </a:rPr>
              <a:t>April 12</a:t>
            </a:r>
            <a:r>
              <a:rPr lang="en-US" i="1" baseline="30000" dirty="0" smtClean="0">
                <a:solidFill>
                  <a:srgbClr val="00B0F0"/>
                </a:solidFill>
              </a:rPr>
              <a:t>th</a:t>
            </a:r>
            <a:r>
              <a:rPr lang="en-US" i="1" dirty="0" smtClean="0">
                <a:solidFill>
                  <a:srgbClr val="00B0F0"/>
                </a:solidFill>
              </a:rPr>
              <a:t>1945</a:t>
            </a:r>
            <a:r>
              <a:rPr lang="en-US" i="1" dirty="0" smtClean="0"/>
              <a:t>) faced a difficult decision…</a:t>
            </a:r>
          </a:p>
          <a:p>
            <a:pPr algn="ctr" eaLnBrk="1" hangingPunct="1">
              <a:buFont typeface="Wingdings" pitchFamily="2" charset="2"/>
              <a:buNone/>
              <a:defRPr/>
            </a:pPr>
            <a:r>
              <a:rPr lang="en-US" dirty="0" smtClean="0"/>
              <a:t>	</a:t>
            </a:r>
          </a:p>
          <a:p>
            <a:pPr algn="ctr" eaLnBrk="1" hangingPunct="1">
              <a:buFont typeface="Wingdings" pitchFamily="2" charset="2"/>
              <a:buNone/>
              <a:defRPr/>
            </a:pPr>
            <a:r>
              <a:rPr lang="en-US" dirty="0" smtClean="0"/>
              <a:t>Should the United States fight on with </a:t>
            </a:r>
            <a:r>
              <a:rPr lang="en-US" dirty="0" smtClean="0">
                <a:solidFill>
                  <a:srgbClr val="00B0F0"/>
                </a:solidFill>
              </a:rPr>
              <a:t>Japan</a:t>
            </a:r>
            <a:r>
              <a:rPr lang="en-US" dirty="0" smtClean="0"/>
              <a:t> in the </a:t>
            </a:r>
            <a:r>
              <a:rPr lang="en-US" dirty="0" smtClean="0">
                <a:solidFill>
                  <a:srgbClr val="00B0F0"/>
                </a:solidFill>
              </a:rPr>
              <a:t>Pacific</a:t>
            </a:r>
            <a:r>
              <a:rPr lang="en-US" dirty="0" smtClean="0"/>
              <a:t>?</a:t>
            </a:r>
            <a:br>
              <a:rPr lang="en-US" dirty="0" smtClean="0"/>
            </a:br>
            <a:r>
              <a:rPr lang="en-US" b="1" dirty="0" smtClean="0"/>
              <a:t>OR</a:t>
            </a:r>
            <a:r>
              <a:rPr lang="en-US" dirty="0" smtClean="0"/>
              <a:t/>
            </a:r>
            <a:br>
              <a:rPr lang="en-US" dirty="0" smtClean="0"/>
            </a:br>
            <a:r>
              <a:rPr lang="en-US" dirty="0" smtClean="0"/>
              <a:t>Should Truman order the </a:t>
            </a:r>
            <a:r>
              <a:rPr lang="en-US" dirty="0" smtClean="0">
                <a:solidFill>
                  <a:srgbClr val="00B0F0"/>
                </a:solidFill>
              </a:rPr>
              <a:t>atomic bomb </a:t>
            </a:r>
            <a:r>
              <a:rPr lang="en-US" dirty="0" smtClean="0"/>
              <a:t>to be dropped on Japan?</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1486</TotalTime>
  <Words>775</Words>
  <Application>Microsoft Office PowerPoint</Application>
  <PresentationFormat>On-screen Show (4:3)</PresentationFormat>
  <Paragraphs>72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Tahoma</vt:lpstr>
      <vt:lpstr>Wingdings</vt:lpstr>
      <vt:lpstr>Slit</vt:lpstr>
      <vt:lpstr>The End of WWII </vt:lpstr>
      <vt:lpstr>Winning WWII</vt:lpstr>
      <vt:lpstr>The Battle of the Bulge</vt:lpstr>
      <vt:lpstr>PowerPoint Presentation</vt:lpstr>
      <vt:lpstr>Soviets Take Berlin</vt:lpstr>
      <vt:lpstr>Concentration Camps</vt:lpstr>
      <vt:lpstr>V-E Day (May 8, 1945)</vt:lpstr>
      <vt:lpstr>Summer 1945</vt:lpstr>
      <vt:lpstr>PowerPoint Presentation</vt:lpstr>
      <vt:lpstr>A Decision is Made</vt:lpstr>
      <vt:lpstr>August 6th, 1945</vt:lpstr>
      <vt:lpstr>Hiroshima, Japan</vt:lpstr>
      <vt:lpstr>Hiroshima, Japan</vt:lpstr>
      <vt:lpstr>PowerPoint Presentation</vt:lpstr>
      <vt:lpstr>Hiroshima, Japan</vt:lpstr>
      <vt:lpstr>Nagasaki</vt:lpstr>
      <vt:lpstr>A Final Surrender</vt:lpstr>
      <vt:lpstr>PowerPoint Presentation</vt:lpstr>
      <vt:lpstr>“If we do not die together in war, we must live together in peace.”   ~President Truman</vt:lpstr>
      <vt:lpstr>Sources</vt:lpstr>
    </vt:vector>
  </TitlesOfParts>
  <Company>DPS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 Bomb</dc:title>
  <dc:creator>Christie Hinson</dc:creator>
  <cp:lastModifiedBy>swilliams7</cp:lastModifiedBy>
  <cp:revision>31</cp:revision>
  <dcterms:created xsi:type="dcterms:W3CDTF">2005-05-03T17:17:17Z</dcterms:created>
  <dcterms:modified xsi:type="dcterms:W3CDTF">2015-05-01T19:17:21Z</dcterms:modified>
</cp:coreProperties>
</file>