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  <p:sldMasterId id="2147483734" r:id="rId2"/>
  </p:sldMasterIdLst>
  <p:notesMasterIdLst>
    <p:notesMasterId r:id="rId39"/>
  </p:notesMasterIdLst>
  <p:handoutMasterIdLst>
    <p:handoutMasterId r:id="rId40"/>
  </p:handoutMasterIdLst>
  <p:sldIdLst>
    <p:sldId id="256" r:id="rId3"/>
    <p:sldId id="257" r:id="rId4"/>
    <p:sldId id="283" r:id="rId5"/>
    <p:sldId id="258" r:id="rId6"/>
    <p:sldId id="286" r:id="rId7"/>
    <p:sldId id="260" r:id="rId8"/>
    <p:sldId id="266" r:id="rId9"/>
    <p:sldId id="261" r:id="rId10"/>
    <p:sldId id="262" r:id="rId11"/>
    <p:sldId id="284" r:id="rId12"/>
    <p:sldId id="278" r:id="rId13"/>
    <p:sldId id="285" r:id="rId14"/>
    <p:sldId id="263" r:id="rId15"/>
    <p:sldId id="264" r:id="rId16"/>
    <p:sldId id="270" r:id="rId17"/>
    <p:sldId id="287" r:id="rId18"/>
    <p:sldId id="290" r:id="rId19"/>
    <p:sldId id="289" r:id="rId20"/>
    <p:sldId id="288" r:id="rId21"/>
    <p:sldId id="291" r:id="rId22"/>
    <p:sldId id="269" r:id="rId23"/>
    <p:sldId id="297" r:id="rId24"/>
    <p:sldId id="282" r:id="rId25"/>
    <p:sldId id="296" r:id="rId26"/>
    <p:sldId id="292" r:id="rId27"/>
    <p:sldId id="271" r:id="rId28"/>
    <p:sldId id="298" r:id="rId29"/>
    <p:sldId id="299" r:id="rId30"/>
    <p:sldId id="295" r:id="rId31"/>
    <p:sldId id="294" r:id="rId32"/>
    <p:sldId id="300" r:id="rId33"/>
    <p:sldId id="273" r:id="rId34"/>
    <p:sldId id="301" r:id="rId35"/>
    <p:sldId id="302" r:id="rId36"/>
    <p:sldId id="303" r:id="rId37"/>
    <p:sldId id="277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3010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1" autoAdjust="0"/>
  </p:normalViewPr>
  <p:slideViewPr>
    <p:cSldViewPr>
      <p:cViewPr varScale="1">
        <p:scale>
          <a:sx n="71" d="100"/>
          <a:sy n="71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8226AA-C1BD-4B00-A621-09953DC18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6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6DE42D-906E-4023-B83E-0D9D600119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1A68F-E1B5-4B50-9BD7-2C9A8EE8ABB1}" type="slidenum">
              <a:rPr lang="en-US"/>
              <a:pPr/>
              <a:t>1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9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Causes of the Great Depression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1C4DD-9190-4A3D-BA14-6DF7001E6B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Causes of the Great Depression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41705-F97C-47A9-8AAD-650D74BE4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Causes of the Great Depression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A1A96-252C-4608-AC97-97B783C1D8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Causes of the Great Depression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3D12-49A7-40D7-B701-6A1646645D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801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Causes of the Great Depression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894F-07FC-4F9B-B91B-71B058E40D6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299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Causes of the Great Depression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BF01-0C06-4154-8918-28B9810344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279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Causes of the Great Depression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E5A6-4E5E-4117-A924-5D1C0A0323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087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Causes of the Great Depression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E83-AE5D-4C08-9B38-F7AC24721BB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999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Causes of the Great Depression</a:t>
            </a: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C61F-C287-43E8-AE50-5BC642D66E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608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Causes of the Great Depression</a:t>
            </a:r>
            <a:endParaRPr lang="en-US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1C6C-73C3-4E07-A15F-D361F4DA42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152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Causes of the Great Depression</a:t>
            </a:r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538F-6C1C-497B-809F-CBC8CC2B095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28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Causes of the Great Depression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804CF-C510-4B7B-8F43-8372AF12C8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Causes of the Great Depression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C5B6-7FFA-472E-8EAF-F17EAC6D49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154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Causes of the Great Depression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18FF-575B-44F2-8B28-D6E76FA810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04638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Causes of the Great Depression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18FF-575B-44F2-8B28-D6E76FA810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085526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Causes of the Great Depression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18FF-575B-44F2-8B28-D6E76FA8105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5963460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Causes of the Great Depression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18FF-575B-44F2-8B28-D6E76FA810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81115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Causes of the Great Depression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18FF-575B-44F2-8B28-D6E76FA810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13020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Causes of the Great Depression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18FF-575B-44F2-8B28-D6E76FA810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452869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Causes of the Great Depression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D8FD-47E3-48A4-B2FB-6F415D8E12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477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Causes of the Great Depression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AFE6-0135-47EA-BBEE-8B52D98BBA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877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Causes of the Great Depression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D4CFCF9-89CA-4552-B63B-3B8F934BE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86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Causes of the Great Depression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511C6-7DED-45B8-BCEA-61C2B47E1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Causes of the Great Depression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AD51985-ABA4-42B1-B755-DFC8795D90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23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Causes of the Great Depression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B2A15-CE2C-45C1-9DDD-8F2D69158E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Causes of the Great Depression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F772F-0E3D-4D44-B149-3B4BC0395F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Causes of the Great Depression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ADECC-F562-4F96-A5B8-2983A8CE4F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Causes of the Great Depression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E7630-A4BD-4878-88C3-3F88893167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Causes of the Great Depression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7FC01-4B17-4867-9221-AF82AEA545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Causes of the Great Depression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F8578-4D46-462D-8278-25F30EEB6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Causes of the Great Depression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D91726-E1DF-40E2-8400-A0294AFC9A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altLang="en-US" smtClean="0"/>
              <a:t>Causes of the Great Depression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18FF-575B-44F2-8B28-D6E76FA810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825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</p:sldLayoutIdLst>
  <p:hf hd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dust-bowl" TargetMode="Externa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houghtonmifflinbooks.com/images/089919379X.gif" TargetMode="Externa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://www.history.com/topics/great-depression/video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371600"/>
            <a:ext cx="6620968" cy="2872381"/>
          </a:xfrm>
        </p:spPr>
        <p:txBody>
          <a:bodyPr/>
          <a:lstStyle/>
          <a:p>
            <a:pPr algn="ctr"/>
            <a:r>
              <a:rPr lang="en-US" dirty="0">
                <a:latin typeface="Maiandra GD" panose="020E0502030308020204" pitchFamily="34" charset="0"/>
              </a:rPr>
              <a:t>THE GREAT DEPRESSION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1684" y="4419600"/>
            <a:ext cx="6248400" cy="12192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Maiandra GD" panose="020E0502030308020204" pitchFamily="34" charset="0"/>
              </a:rPr>
              <a:t>CAUSES OF</a:t>
            </a:r>
          </a:p>
          <a:p>
            <a:pPr algn="ctr"/>
            <a:r>
              <a:rPr lang="en-US" sz="2400" dirty="0">
                <a:latin typeface="Maiandra GD" panose="020E0502030308020204" pitchFamily="34" charset="0"/>
              </a:rPr>
              <a:t>THE GREAT DEPRESSION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0" y="1804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5417" name="Picture 9" descr="First Penny Au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9" y="457200"/>
            <a:ext cx="9021762" cy="5791200"/>
          </a:xfrm>
          <a:prstGeom prst="rect">
            <a:avLst/>
          </a:prstGeom>
          <a:noFill/>
        </p:spPr>
      </p:pic>
      <p:pic>
        <p:nvPicPr>
          <p:cNvPr id="145420" name="Picture 12" descr="quote_b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38" y="4702175"/>
            <a:ext cx="47625" cy="95250"/>
          </a:xfrm>
          <a:prstGeom prst="rect">
            <a:avLst/>
          </a:prstGeom>
          <a:noFill/>
        </p:spPr>
      </p:pic>
      <p:pic>
        <p:nvPicPr>
          <p:cNvPr id="145422" name="Picture 14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4825" y="4702175"/>
            <a:ext cx="9525" cy="9525"/>
          </a:xfrm>
          <a:prstGeom prst="rect">
            <a:avLst/>
          </a:prstGeom>
          <a:noFill/>
        </p:spPr>
      </p:pic>
      <p:pic>
        <p:nvPicPr>
          <p:cNvPr id="145424" name="Picture 16" descr="quote_b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9300" y="4702175"/>
            <a:ext cx="95250" cy="9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055380" cy="1400530"/>
          </a:xfrm>
        </p:spPr>
        <p:txBody>
          <a:bodyPr/>
          <a:lstStyle/>
          <a:p>
            <a:pPr algn="ctr"/>
            <a:r>
              <a:rPr lang="en-US" sz="5400" dirty="0">
                <a:latin typeface="Maiandra GD" panose="020E0502030308020204" pitchFamily="34" charset="0"/>
              </a:rPr>
              <a:t>$.10 FARM SALE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077200" cy="4419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Maiandra GD" panose="020E0502030308020204" pitchFamily="34" charset="0"/>
              </a:rPr>
              <a:t>When a farmer could no longer pay his bills, the bank seized the assets (house, barns, tractors, cows, horses, etc.) and sold them at auction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Maiandra GD" panose="020E0502030308020204" pitchFamily="34" charset="0"/>
              </a:rPr>
              <a:t>Neighboring farmers and the auctioneer, joined together against the bank, in defense of the indebted farmer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Maiandra GD" panose="020E0502030308020204" pitchFamily="34" charset="0"/>
              </a:rPr>
              <a:t>At the auction, farmers would gather and bid $.10 for items and no more.  The auctioneer would yell, “SOLD!” and the buyer would pay $.10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Maiandra GD" panose="020E0502030308020204" pitchFamily="34" charset="0"/>
              </a:rPr>
              <a:t>At the end of the auction, the buyers would give the items, back to the farmer. This way he kept his farm.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8200" y="1231135"/>
            <a:ext cx="4495800" cy="471246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4800" dirty="0">
                <a:latin typeface="Maiandra GD" panose="020E0502030308020204" pitchFamily="34" charset="0"/>
              </a:rPr>
              <a:t>When debts weren’t paid, creditors (banks, brokers, stores) also suffered.</a:t>
            </a:r>
          </a:p>
        </p:txBody>
      </p:sp>
      <p:pic>
        <p:nvPicPr>
          <p:cNvPr id="146437" name="Picture 5" descr="Bank Closing 19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17" y="685800"/>
            <a:ext cx="4572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055380" cy="140053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Maiandra GD" panose="020E0502030308020204" pitchFamily="34" charset="0"/>
              </a:rPr>
              <a:t>Little/no governmental regulation of banks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1497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Maiandra GD" panose="020E0502030308020204" pitchFamily="34" charset="0"/>
              </a:rPr>
              <a:t>Banks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loaned</a:t>
            </a:r>
            <a:r>
              <a:rPr lang="en-US" sz="3600" dirty="0">
                <a:latin typeface="Maiandra GD" panose="020E0502030308020204" pitchFamily="34" charset="0"/>
              </a:rPr>
              <a:t> out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too much money</a:t>
            </a:r>
          </a:p>
          <a:p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Borrowers</a:t>
            </a:r>
            <a:r>
              <a:rPr lang="en-US" sz="3600" dirty="0">
                <a:latin typeface="Maiandra GD" panose="020E0502030308020204" pitchFamily="34" charset="0"/>
              </a:rPr>
              <a:t> could not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repay loans</a:t>
            </a:r>
          </a:p>
          <a:p>
            <a:r>
              <a:rPr lang="en-US" sz="3600" dirty="0">
                <a:latin typeface="Maiandra GD" panose="020E0502030308020204" pitchFamily="34" charset="0"/>
              </a:rPr>
              <a:t>“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Runs on the bank</a:t>
            </a:r>
            <a:r>
              <a:rPr lang="en-US" sz="3600" dirty="0">
                <a:latin typeface="Maiandra GD" panose="020E0502030308020204" pitchFamily="34" charset="0"/>
              </a:rPr>
              <a:t>,” where everyone panicked and rushed to get their money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out</a:t>
            </a:r>
            <a:r>
              <a:rPr lang="en-US" sz="3600" dirty="0">
                <a:latin typeface="Maiandra GD" panose="020E0502030308020204" pitchFamily="34" charset="0"/>
              </a:rPr>
              <a:t>.</a:t>
            </a:r>
          </a:p>
          <a:p>
            <a:r>
              <a:rPr lang="en-US" sz="3600" dirty="0">
                <a:latin typeface="Maiandra GD" panose="020E0502030308020204" pitchFamily="34" charset="0"/>
              </a:rPr>
              <a:t>Banks had to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close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942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7782" y="304800"/>
            <a:ext cx="7211490" cy="140053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Maiandra GD" panose="020E0502030308020204" pitchFamily="34" charset="0"/>
              </a:rPr>
              <a:t>HIGH TARIFFS (TAXES) DISCOURAGED TRADE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577782" y="2052925"/>
            <a:ext cx="8032818" cy="419548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aiandra GD" panose="020E0502030308020204" pitchFamily="34" charset="0"/>
              </a:rPr>
              <a:t>US government increased 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tariffs</a:t>
            </a:r>
            <a:r>
              <a:rPr lang="en-US" sz="2800" dirty="0">
                <a:latin typeface="Maiandra GD" panose="020E0502030308020204" pitchFamily="34" charset="0"/>
              </a:rPr>
              <a:t> on foreign 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imports</a:t>
            </a:r>
            <a:r>
              <a:rPr lang="en-US" sz="2800" dirty="0">
                <a:latin typeface="Maiandra GD" panose="020E0502030308020204" pitchFamily="34" charset="0"/>
              </a:rPr>
              <a:t>, hoping to 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increase</a:t>
            </a:r>
            <a:r>
              <a:rPr lang="en-US" sz="2800" dirty="0">
                <a:latin typeface="Maiandra GD" panose="020E0502030308020204" pitchFamily="34" charset="0"/>
              </a:rPr>
              <a:t> the sales of 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domestic</a:t>
            </a:r>
            <a:r>
              <a:rPr lang="en-US" sz="2800" dirty="0">
                <a:latin typeface="Maiandra GD" panose="020E0502030308020204" pitchFamily="34" charset="0"/>
              </a:rPr>
              <a:t> goods (</a:t>
            </a:r>
            <a:r>
              <a:rPr lang="en-US" sz="2800" dirty="0">
                <a:solidFill>
                  <a:srgbClr val="FFFF00"/>
                </a:solidFill>
                <a:latin typeface="Maiandra GD" panose="020E0502030308020204" pitchFamily="34" charset="0"/>
              </a:rPr>
              <a:t>Smoot-Hawley Act</a:t>
            </a:r>
            <a:r>
              <a:rPr lang="en-US" sz="2800" dirty="0">
                <a:latin typeface="Maiandra GD" panose="020E0502030308020204" pitchFamily="34" charset="0"/>
              </a:rPr>
              <a:t>).</a:t>
            </a:r>
          </a:p>
          <a:p>
            <a:r>
              <a:rPr lang="en-US" sz="2800" dirty="0">
                <a:latin typeface="Maiandra GD" panose="020E0502030308020204" pitchFamily="34" charset="0"/>
              </a:rPr>
              <a:t>When the US increased tariffs on foreign goods, 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foreign</a:t>
            </a:r>
            <a:r>
              <a:rPr lang="en-US" sz="2800" dirty="0">
                <a:latin typeface="Maiandra GD" panose="020E0502030308020204" pitchFamily="34" charset="0"/>
              </a:rPr>
              <a:t> countries increased their 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tariffs</a:t>
            </a:r>
            <a:r>
              <a:rPr lang="en-US" sz="2800" dirty="0">
                <a:latin typeface="Maiandra GD" panose="020E0502030308020204" pitchFamily="34" charset="0"/>
              </a:rPr>
              <a:t> on 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American</a:t>
            </a:r>
            <a:r>
              <a:rPr lang="en-US" sz="2800" dirty="0">
                <a:latin typeface="Maiandra GD" panose="020E0502030308020204" pitchFamily="34" charset="0"/>
              </a:rPr>
              <a:t> goods.</a:t>
            </a:r>
          </a:p>
          <a:p>
            <a:r>
              <a:rPr lang="en-US" sz="2800" dirty="0">
                <a:latin typeface="Maiandra GD" panose="020E0502030308020204" pitchFamily="34" charset="0"/>
              </a:rPr>
              <a:t>Overall result? 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Trade decreased</a:t>
            </a:r>
            <a:r>
              <a:rPr lang="en-US" sz="2800" dirty="0">
                <a:latin typeface="Maiandra GD" panose="020E0502030308020204" pitchFamily="34" charset="0"/>
              </a:rPr>
              <a:t>.  This was not good for American or European business.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4" grpId="1"/>
      <p:bldP spid="95234" grpId="2"/>
      <p:bldP spid="95235" grpId="0" build="p"/>
      <p:bldP spid="95235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0659"/>
            <a:ext cx="7055380" cy="1400530"/>
          </a:xfrm>
        </p:spPr>
        <p:txBody>
          <a:bodyPr/>
          <a:lstStyle/>
          <a:p>
            <a:pPr algn="ctr"/>
            <a:r>
              <a:rPr lang="en-US" sz="5400" dirty="0">
                <a:latin typeface="Maiandra GD" panose="020E0502030308020204" pitchFamily="34" charset="0"/>
              </a:rPr>
              <a:t>THE DUST BOWL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33400" y="1741189"/>
            <a:ext cx="8361218" cy="45307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3600" dirty="0" smtClean="0">
                <a:latin typeface="Maiandra GD" panose="020E0502030308020204" pitchFamily="34" charset="0"/>
              </a:rPr>
              <a:t>Great Plains states suffered through years of </a:t>
            </a:r>
            <a:r>
              <a:rPr lang="en-US" sz="3600" b="1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drought</a:t>
            </a:r>
            <a:r>
              <a:rPr lang="en-US" sz="3600" dirty="0" smtClean="0">
                <a:latin typeface="Maiandra GD" panose="020E0502030308020204" pitchFamily="34" charset="0"/>
              </a:rPr>
              <a:t>, which turned farmland into </a:t>
            </a:r>
            <a:r>
              <a:rPr lang="en-US" sz="3600" b="1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desert</a:t>
            </a:r>
            <a:r>
              <a:rPr lang="en-US" sz="3600" dirty="0" smtClean="0">
                <a:latin typeface="Maiandra GD" panose="020E0502030308020204" pitchFamily="34" charset="0"/>
              </a:rPr>
              <a:t>.</a:t>
            </a:r>
            <a:endParaRPr lang="en-US" sz="3600" dirty="0">
              <a:latin typeface="Maiandra GD" panose="020E0502030308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600" dirty="0" smtClean="0">
                <a:latin typeface="Maiandra GD" panose="020E0502030308020204" pitchFamily="34" charset="0"/>
              </a:rPr>
              <a:t>Many </a:t>
            </a:r>
            <a:r>
              <a:rPr lang="en-US" sz="3600" dirty="0">
                <a:latin typeface="Maiandra GD" panose="020E0502030308020204" pitchFamily="34" charset="0"/>
              </a:rPr>
              <a:t>farmers lost their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homes</a:t>
            </a:r>
            <a:r>
              <a:rPr lang="en-US" sz="3600" dirty="0">
                <a:latin typeface="Maiandra GD" panose="020E0502030308020204" pitchFamily="34" charset="0"/>
              </a:rPr>
              <a:t> and moved to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California</a:t>
            </a:r>
            <a:r>
              <a:rPr lang="en-US" sz="3600" dirty="0">
                <a:latin typeface="Maiandra GD" panose="020E0502030308020204" pitchFamily="34" charset="0"/>
              </a:rPr>
              <a:t>, in search of </a:t>
            </a:r>
            <a:r>
              <a:rPr lang="en-US" sz="3600" dirty="0" smtClean="0">
                <a:latin typeface="Maiandra GD" panose="020E0502030308020204" pitchFamily="34" charset="0"/>
              </a:rPr>
              <a:t>jobs.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latin typeface="Maiandra GD" panose="020E0502030308020204" pitchFamily="34" charset="0"/>
              </a:rPr>
              <a:t>Became </a:t>
            </a:r>
            <a:r>
              <a:rPr lang="en-US" sz="3600" dirty="0">
                <a:latin typeface="Maiandra GD" panose="020E0502030308020204" pitchFamily="34" charset="0"/>
              </a:rPr>
              <a:t>known by the derogatory term of “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Okies</a:t>
            </a:r>
            <a:r>
              <a:rPr lang="en-US" sz="3600" dirty="0">
                <a:latin typeface="Maiandra GD" panose="020E0502030308020204" pitchFamily="34" charset="0"/>
              </a:rPr>
              <a:t>” and “</a:t>
            </a:r>
            <a:r>
              <a:rPr lang="en-US" sz="3600" dirty="0" err="1">
                <a:latin typeface="Maiandra GD" panose="020E0502030308020204" pitchFamily="34" charset="0"/>
              </a:rPr>
              <a:t>Arkies</a:t>
            </a:r>
            <a:r>
              <a:rPr lang="en-US" sz="3600" dirty="0" smtClean="0">
                <a:latin typeface="Maiandra GD" panose="020E0502030308020204" pitchFamily="34" charset="0"/>
              </a:rPr>
              <a:t>”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hlinkClick r:id="rId2"/>
              </a:rPr>
              <a:t>http://www.history.com/topics/dust-bowl</a:t>
            </a:r>
            <a:endParaRPr lang="en-US" sz="2800" dirty="0">
              <a:latin typeface="Maiandra GD" panose="020E0502030308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Causes of the Great Depression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40723" y="1094904"/>
            <a:ext cx="893445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dirty="0">
                <a:latin typeface="Maiandra GD" panose="020E0502030308020204" pitchFamily="34" charset="0"/>
              </a:rPr>
              <a:t>Plains states suffered through years of drought, which turned farmland . . 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Causes of the Great Depression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2743200" y="4816475"/>
            <a:ext cx="437651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600" dirty="0">
                <a:latin typeface="Maiandra GD" panose="020E0502030308020204" pitchFamily="34" charset="0"/>
              </a:rPr>
              <a:t>into desert.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C883-B21E-4C7B-BEFA-060E7FCF0ADD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Causes of the Great Depression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685800" y="5867400"/>
            <a:ext cx="7889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bg2"/>
                </a:solidFill>
                <a:latin typeface="Century Gothic" pitchFamily="34" charset="0"/>
              </a:rPr>
              <a:t>More than just crops were affected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ntent Placeholder 76808"/>
          <p:cNvGrpSpPr>
            <a:grpSpLocks noChangeAspect="1"/>
          </p:cNvGrpSpPr>
          <p:nvPr/>
        </p:nvGrpSpPr>
        <p:grpSpPr bwMode="auto">
          <a:xfrm>
            <a:off x="762000" y="304800"/>
            <a:ext cx="7924800" cy="6553200"/>
            <a:chOff x="715" y="210"/>
            <a:chExt cx="4416" cy="4128"/>
          </a:xfrm>
        </p:grpSpPr>
        <p:sp>
          <p:nvSpPr>
            <p:cNvPr id="3" name="_s76820"/>
            <p:cNvSpPr>
              <a:spLocks noChangeShapeType="1"/>
            </p:cNvSpPr>
            <p:nvPr/>
          </p:nvSpPr>
          <p:spPr bwMode="auto">
            <a:xfrm flipH="1">
              <a:off x="1723" y="2064"/>
              <a:ext cx="725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_s76819"/>
            <p:cNvSpPr>
              <a:spLocks noChangeArrowheads="1"/>
            </p:cNvSpPr>
            <p:nvPr/>
          </p:nvSpPr>
          <p:spPr bwMode="auto">
            <a:xfrm>
              <a:off x="715" y="1410"/>
              <a:ext cx="1111" cy="104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High tariffs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discouraged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trade</a:t>
              </a:r>
            </a:p>
          </p:txBody>
        </p:sp>
        <p:sp>
          <p:nvSpPr>
            <p:cNvPr id="7" name="_s76816"/>
            <p:cNvSpPr>
              <a:spLocks noChangeShapeType="1"/>
            </p:cNvSpPr>
            <p:nvPr/>
          </p:nvSpPr>
          <p:spPr bwMode="auto">
            <a:xfrm>
              <a:off x="2880" y="2496"/>
              <a:ext cx="1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_s76815"/>
            <p:cNvSpPr>
              <a:spLocks noChangeArrowheads="1"/>
            </p:cNvSpPr>
            <p:nvPr/>
          </p:nvSpPr>
          <p:spPr bwMode="auto">
            <a:xfrm>
              <a:off x="2251" y="2928"/>
              <a:ext cx="1296" cy="112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Little governmental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intervention</a:t>
              </a:r>
            </a:p>
          </p:txBody>
        </p:sp>
        <p:sp>
          <p:nvSpPr>
            <p:cNvPr id="9" name="_s76814"/>
            <p:cNvSpPr>
              <a:spLocks noChangeShapeType="1"/>
            </p:cNvSpPr>
            <p:nvPr/>
          </p:nvSpPr>
          <p:spPr bwMode="auto">
            <a:xfrm flipV="1">
              <a:off x="3264" y="1968"/>
              <a:ext cx="46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_s76813"/>
            <p:cNvSpPr>
              <a:spLocks noChangeArrowheads="1"/>
            </p:cNvSpPr>
            <p:nvPr/>
          </p:nvSpPr>
          <p:spPr bwMode="auto">
            <a:xfrm>
              <a:off x="3696" y="1410"/>
              <a:ext cx="1387" cy="1296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Too much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debt/buying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on the margin</a:t>
              </a:r>
            </a:p>
          </p:txBody>
        </p:sp>
        <p:sp>
          <p:nvSpPr>
            <p:cNvPr id="11" name="_s76812"/>
            <p:cNvSpPr>
              <a:spLocks noChangeShapeType="1"/>
            </p:cNvSpPr>
            <p:nvPr/>
          </p:nvSpPr>
          <p:spPr bwMode="auto">
            <a:xfrm flipV="1">
              <a:off x="2875" y="1122"/>
              <a:ext cx="1" cy="4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_s76811"/>
            <p:cNvSpPr>
              <a:spLocks noChangeArrowheads="1"/>
            </p:cNvSpPr>
            <p:nvPr/>
          </p:nvSpPr>
          <p:spPr bwMode="auto">
            <a:xfrm>
              <a:off x="2447" y="276"/>
              <a:ext cx="866" cy="866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Overproduction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created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lower prices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_s76810"/>
            <p:cNvSpPr>
              <a:spLocks noChangeArrowheads="1"/>
            </p:cNvSpPr>
            <p:nvPr/>
          </p:nvSpPr>
          <p:spPr bwMode="auto">
            <a:xfrm>
              <a:off x="2447" y="1576"/>
              <a:ext cx="866" cy="86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The Great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Depression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6D16-1110-4E8A-8519-4E8D1292A202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682" y="228600"/>
            <a:ext cx="7287690" cy="1400530"/>
          </a:xfrm>
        </p:spPr>
        <p:txBody>
          <a:bodyPr/>
          <a:lstStyle/>
          <a:p>
            <a:pPr algn="ctr"/>
            <a:r>
              <a:rPr lang="en-US" sz="3800" dirty="0">
                <a:solidFill>
                  <a:srgbClr val="FFFF00"/>
                </a:solidFill>
                <a:latin typeface="Maiandra GD" panose="020E0502030308020204" pitchFamily="34" charset="0"/>
              </a:rPr>
              <a:t>PRESIDENT HERBERT HOOVER</a:t>
            </a:r>
            <a:r>
              <a:rPr lang="en-US" sz="3800" dirty="0">
                <a:latin typeface="Maiandra GD" panose="020E0502030308020204" pitchFamily="34" charset="0"/>
              </a:rPr>
              <a:t/>
            </a:r>
            <a:br>
              <a:rPr lang="en-US" sz="3800" dirty="0">
                <a:latin typeface="Maiandra GD" panose="020E0502030308020204" pitchFamily="34" charset="0"/>
              </a:rPr>
            </a:br>
            <a:r>
              <a:rPr lang="en-US" sz="3800" dirty="0">
                <a:latin typeface="Maiandra GD" panose="020E0502030308020204" pitchFamily="34" charset="0"/>
              </a:rPr>
              <a:t>(</a:t>
            </a:r>
            <a:r>
              <a:rPr lang="en-US" sz="3200" dirty="0">
                <a:latin typeface="Maiandra GD" panose="020E0502030308020204" pitchFamily="34" charset="0"/>
              </a:rPr>
              <a:t>1929 – 1933)</a:t>
            </a:r>
            <a:endParaRPr lang="en-US" sz="3800" dirty="0">
              <a:latin typeface="Maiandra GD" panose="020E0502030308020204" pitchFamily="34" charset="0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382000" cy="4347881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Maiandra GD" panose="020E0502030308020204" pitchFamily="34" charset="0"/>
              </a:rPr>
              <a:t>Practiced the economic theory of “</a:t>
            </a:r>
            <a:r>
              <a:rPr lang="en-US" sz="2600" b="1" dirty="0">
                <a:solidFill>
                  <a:srgbClr val="FFFF00"/>
                </a:solidFill>
                <a:latin typeface="Maiandra GD" panose="020E0502030308020204" pitchFamily="34" charset="0"/>
              </a:rPr>
              <a:t>laissez-faire</a:t>
            </a:r>
            <a:r>
              <a:rPr lang="en-US" sz="2600" dirty="0">
                <a:latin typeface="Maiandra GD" panose="020E0502030308020204" pitchFamily="34" charset="0"/>
              </a:rPr>
              <a:t>” = “</a:t>
            </a:r>
            <a:r>
              <a:rPr lang="en-US" sz="2600" b="1" dirty="0">
                <a:solidFill>
                  <a:srgbClr val="FFFF00"/>
                </a:solidFill>
                <a:latin typeface="Maiandra GD" panose="020E0502030308020204" pitchFamily="34" charset="0"/>
              </a:rPr>
              <a:t>hands off</a:t>
            </a:r>
            <a:r>
              <a:rPr lang="en-US" sz="2600" dirty="0">
                <a:latin typeface="Maiandra GD" panose="020E0502030308020204" pitchFamily="34" charset="0"/>
              </a:rPr>
              <a:t>”; gov’t should </a:t>
            </a:r>
            <a:r>
              <a:rPr lang="en-US" sz="2600" b="1" dirty="0">
                <a:solidFill>
                  <a:srgbClr val="FFFF00"/>
                </a:solidFill>
                <a:latin typeface="Maiandra GD" panose="020E0502030308020204" pitchFamily="34" charset="0"/>
              </a:rPr>
              <a:t>not</a:t>
            </a:r>
            <a:r>
              <a:rPr lang="en-US" sz="2600" dirty="0">
                <a:latin typeface="Maiandra GD" panose="020E0502030308020204" pitchFamily="34" charset="0"/>
              </a:rPr>
              <a:t> be involved in </a:t>
            </a:r>
            <a:r>
              <a:rPr lang="en-US" sz="2600" b="1" dirty="0">
                <a:solidFill>
                  <a:srgbClr val="FFFF00"/>
                </a:solidFill>
                <a:latin typeface="Maiandra GD" panose="020E0502030308020204" pitchFamily="34" charset="0"/>
              </a:rPr>
              <a:t>economic</a:t>
            </a:r>
            <a:r>
              <a:rPr lang="en-US" sz="2600" dirty="0">
                <a:latin typeface="Maiandra GD" panose="020E0502030308020204" pitchFamily="34" charset="0"/>
              </a:rPr>
              <a:t> affairs</a:t>
            </a:r>
          </a:p>
          <a:p>
            <a:r>
              <a:rPr lang="en-US" sz="2600" dirty="0">
                <a:latin typeface="Maiandra GD" panose="020E0502030308020204" pitchFamily="34" charset="0"/>
              </a:rPr>
              <a:t>He did try to introduce some </a:t>
            </a:r>
            <a:r>
              <a:rPr lang="en-US" sz="2600" b="1" dirty="0">
                <a:solidFill>
                  <a:srgbClr val="FFFF00"/>
                </a:solidFill>
                <a:latin typeface="Maiandra GD" panose="020E0502030308020204" pitchFamily="34" charset="0"/>
              </a:rPr>
              <a:t>public works</a:t>
            </a:r>
            <a:r>
              <a:rPr lang="en-US" sz="2600" dirty="0">
                <a:latin typeface="Maiandra GD" panose="020E0502030308020204" pitchFamily="34" charset="0"/>
              </a:rPr>
              <a:t>, where the gov’t </a:t>
            </a:r>
            <a:r>
              <a:rPr lang="en-US" sz="2600" b="1" dirty="0">
                <a:solidFill>
                  <a:srgbClr val="FFFF00"/>
                </a:solidFill>
                <a:latin typeface="Maiandra GD" panose="020E0502030308020204" pitchFamily="34" charset="0"/>
              </a:rPr>
              <a:t>hired</a:t>
            </a:r>
            <a:r>
              <a:rPr lang="en-US" sz="2600" dirty="0">
                <a:latin typeface="Maiandra GD" panose="020E0502030308020204" pitchFamily="34" charset="0"/>
              </a:rPr>
              <a:t> people for jobs (building roads, schools, dams, bridges, etc.), but it was “too </a:t>
            </a:r>
            <a:r>
              <a:rPr lang="en-US" sz="2600" b="1" dirty="0">
                <a:solidFill>
                  <a:srgbClr val="FFFF00"/>
                </a:solidFill>
                <a:latin typeface="Maiandra GD" panose="020E0502030308020204" pitchFamily="34" charset="0"/>
              </a:rPr>
              <a:t>little</a:t>
            </a:r>
            <a:r>
              <a:rPr lang="en-US" sz="2600" dirty="0">
                <a:latin typeface="Maiandra GD" panose="020E0502030308020204" pitchFamily="34" charset="0"/>
              </a:rPr>
              <a:t>, too </a:t>
            </a:r>
            <a:r>
              <a:rPr lang="en-US" sz="2600" b="1" dirty="0">
                <a:solidFill>
                  <a:srgbClr val="FFFF00"/>
                </a:solidFill>
                <a:latin typeface="Maiandra GD" panose="020E0502030308020204" pitchFamily="34" charset="0"/>
              </a:rPr>
              <a:t>late</a:t>
            </a:r>
            <a:r>
              <a:rPr lang="en-US" sz="2600" dirty="0">
                <a:latin typeface="Maiandra GD" panose="020E0502030308020204" pitchFamily="34" charset="0"/>
              </a:rPr>
              <a:t>.”</a:t>
            </a:r>
          </a:p>
          <a:p>
            <a:r>
              <a:rPr lang="en-US" sz="2600" dirty="0">
                <a:latin typeface="Maiandra GD" panose="020E0502030308020204" pitchFamily="34" charset="0"/>
              </a:rPr>
              <a:t>Many Americans </a:t>
            </a:r>
            <a:r>
              <a:rPr lang="en-US" sz="2600" b="1" dirty="0">
                <a:solidFill>
                  <a:srgbClr val="FFFF00"/>
                </a:solidFill>
                <a:latin typeface="Maiandra GD" panose="020E0502030308020204" pitchFamily="34" charset="0"/>
              </a:rPr>
              <a:t>blamed</a:t>
            </a:r>
            <a:r>
              <a:rPr lang="en-US" sz="2600" dirty="0">
                <a:latin typeface="Maiandra GD" panose="020E0502030308020204" pitchFamily="34" charset="0"/>
              </a:rPr>
              <a:t> Hoover for not doing anything.  Having </a:t>
            </a:r>
            <a:r>
              <a:rPr lang="en-US" sz="2600" b="1" dirty="0" err="1">
                <a:solidFill>
                  <a:srgbClr val="FFFF00"/>
                </a:solidFill>
                <a:latin typeface="Maiandra GD" panose="020E0502030308020204" pitchFamily="34" charset="0"/>
              </a:rPr>
              <a:t>Hoovervilles</a:t>
            </a:r>
            <a:r>
              <a:rPr lang="en-US" sz="2600" dirty="0">
                <a:latin typeface="Maiandra GD" panose="020E0502030308020204" pitchFamily="34" charset="0"/>
              </a:rPr>
              <a:t>, Hoover flags, </a:t>
            </a:r>
            <a:r>
              <a:rPr lang="en-US" sz="2600" dirty="0">
                <a:solidFill>
                  <a:srgbClr val="FFFF00"/>
                </a:solidFill>
                <a:latin typeface="Maiandra GD" panose="020E0502030308020204" pitchFamily="34" charset="0"/>
              </a:rPr>
              <a:t>Hoover blankets</a:t>
            </a:r>
            <a:r>
              <a:rPr lang="en-US" sz="2600" dirty="0">
                <a:latin typeface="Maiandra GD" panose="020E0502030308020204" pitchFamily="34" charset="0"/>
              </a:rPr>
              <a:t> named after him was </a:t>
            </a:r>
            <a:r>
              <a:rPr lang="en-US" sz="2600" b="1" dirty="0">
                <a:solidFill>
                  <a:srgbClr val="FFFF00"/>
                </a:solidFill>
                <a:latin typeface="Maiandra GD" panose="020E0502030308020204" pitchFamily="34" charset="0"/>
              </a:rPr>
              <a:t>NOT</a:t>
            </a:r>
            <a:r>
              <a:rPr lang="en-US" sz="2600" dirty="0">
                <a:latin typeface="Maiandra GD" panose="020E0502030308020204" pitchFamily="34" charset="0"/>
              </a:rPr>
              <a:t> a compliment.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85" y="295736"/>
            <a:ext cx="7055380" cy="92346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Maiandra GD" panose="020E0502030308020204" pitchFamily="34" charset="0"/>
              </a:rPr>
              <a:t>BONUS ARMY</a:t>
            </a:r>
            <a:r>
              <a:rPr lang="en-US" dirty="0">
                <a:latin typeface="Maiandra GD" panose="020E0502030308020204" pitchFamily="34" charset="0"/>
              </a:rPr>
              <a:t> 1932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553112" y="1524000"/>
            <a:ext cx="8229600" cy="4530725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20,000</a:t>
            </a:r>
            <a:r>
              <a:rPr lang="en-US" sz="3600" dirty="0">
                <a:latin typeface="Maiandra GD" panose="020E0502030308020204" pitchFamily="34" charset="0"/>
              </a:rPr>
              <a:t> World War I veterans marched on Washington DC</a:t>
            </a:r>
          </a:p>
          <a:p>
            <a:r>
              <a:rPr lang="en-US" sz="3600" dirty="0">
                <a:latin typeface="Maiandra GD" panose="020E0502030308020204" pitchFamily="34" charset="0"/>
              </a:rPr>
              <a:t>Demanded a “bonus”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promised</a:t>
            </a:r>
            <a:r>
              <a:rPr lang="en-US" sz="3600" dirty="0">
                <a:latin typeface="Maiandra GD" panose="020E0502030308020204" pitchFamily="34" charset="0"/>
              </a:rPr>
              <a:t> to them in 1924 by the gov’t for their service in WWI, but not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payable</a:t>
            </a:r>
            <a:r>
              <a:rPr lang="en-US" sz="3600" dirty="0">
                <a:latin typeface="Maiandra GD" panose="020E0502030308020204" pitchFamily="34" charset="0"/>
              </a:rPr>
              <a:t> </a:t>
            </a:r>
            <a:r>
              <a:rPr lang="en-US" sz="3600" dirty="0" smtClean="0">
                <a:latin typeface="Maiandra GD" panose="020E0502030308020204" pitchFamily="34" charset="0"/>
              </a:rPr>
              <a:t>until </a:t>
            </a:r>
            <a:r>
              <a:rPr lang="en-US" sz="3600" b="1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1945</a:t>
            </a:r>
            <a:endParaRPr lang="en-US" sz="3600" b="1" dirty="0">
              <a:solidFill>
                <a:srgbClr val="FFFF00"/>
              </a:solidFill>
              <a:latin typeface="Maiandra GD" panose="020E0502030308020204" pitchFamily="34" charset="0"/>
            </a:endParaRPr>
          </a:p>
          <a:p>
            <a:r>
              <a:rPr lang="en-US" sz="3600" dirty="0">
                <a:latin typeface="Maiandra GD" panose="020E0502030308020204" pitchFamily="34" charset="0"/>
              </a:rPr>
              <a:t>Senate and Hoover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denied</a:t>
            </a:r>
            <a:r>
              <a:rPr lang="en-US" sz="3600" b="1" dirty="0">
                <a:latin typeface="Maiandra GD" panose="020E0502030308020204" pitchFamily="34" charset="0"/>
              </a:rPr>
              <a:t> </a:t>
            </a:r>
            <a:r>
              <a:rPr lang="en-US" sz="3600" dirty="0">
                <a:latin typeface="Maiandra GD" panose="020E0502030308020204" pitchFamily="34" charset="0"/>
              </a:rPr>
              <a:t>their request for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early</a:t>
            </a:r>
            <a:r>
              <a:rPr lang="en-US" sz="3600" dirty="0">
                <a:latin typeface="Maiandra GD" panose="020E0502030308020204" pitchFamily="34" charset="0"/>
              </a:rPr>
              <a:t> payment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3F02-F48A-4211-B1A7-05B0A5234D40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62CF-F849-4776-84C3-71F3F1C67B32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9989"/>
            <a:ext cx="7162800" cy="1139825"/>
          </a:xfrm>
        </p:spPr>
        <p:txBody>
          <a:bodyPr/>
          <a:lstStyle/>
          <a:p>
            <a:pPr algn="ctr"/>
            <a:r>
              <a:rPr lang="en-US" sz="3800" dirty="0">
                <a:latin typeface="Maiandra GD" panose="020E0502030308020204" pitchFamily="34" charset="0"/>
              </a:rPr>
              <a:t>PRESIDENT FRANKLIN</a:t>
            </a:r>
            <a:br>
              <a:rPr lang="en-US" sz="3800" dirty="0">
                <a:latin typeface="Maiandra GD" panose="020E0502030308020204" pitchFamily="34" charset="0"/>
              </a:rPr>
            </a:br>
            <a:r>
              <a:rPr lang="en-US" sz="3800" dirty="0">
                <a:latin typeface="Maiandra GD" panose="020E0502030308020204" pitchFamily="34" charset="0"/>
              </a:rPr>
              <a:t>DELANO ROOSEVELT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343400" cy="4530725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Maiandra GD" panose="020E0502030308020204" pitchFamily="34" charset="0"/>
              </a:rPr>
              <a:t>Elected in </a:t>
            </a:r>
            <a:r>
              <a:rPr lang="en-US" sz="2200" b="1" dirty="0">
                <a:solidFill>
                  <a:srgbClr val="FFFF00"/>
                </a:solidFill>
                <a:latin typeface="Maiandra GD" panose="020E0502030308020204" pitchFamily="34" charset="0"/>
              </a:rPr>
              <a:t>1932</a:t>
            </a:r>
            <a:r>
              <a:rPr lang="en-US" sz="2200" dirty="0">
                <a:latin typeface="Maiandra GD" panose="020E0502030308020204" pitchFamily="34" charset="0"/>
              </a:rPr>
              <a:t>, defeating </a:t>
            </a:r>
            <a:r>
              <a:rPr lang="en-US" sz="2200" b="1" dirty="0">
                <a:solidFill>
                  <a:srgbClr val="FFFF00"/>
                </a:solidFill>
                <a:latin typeface="Maiandra GD" panose="020E0502030308020204" pitchFamily="34" charset="0"/>
              </a:rPr>
              <a:t>incumbent</a:t>
            </a:r>
            <a:r>
              <a:rPr lang="en-US" sz="2200" dirty="0">
                <a:latin typeface="Maiandra GD" panose="020E0502030308020204" pitchFamily="34" charset="0"/>
              </a:rPr>
              <a:t> President Herbert </a:t>
            </a:r>
            <a:r>
              <a:rPr lang="en-US" sz="2200" b="1" dirty="0">
                <a:solidFill>
                  <a:srgbClr val="FFFF00"/>
                </a:solidFill>
                <a:latin typeface="Maiandra GD" panose="020E0502030308020204" pitchFamily="34" charset="0"/>
              </a:rPr>
              <a:t>Hoover</a:t>
            </a:r>
          </a:p>
          <a:p>
            <a:r>
              <a:rPr lang="en-US" sz="2200" dirty="0">
                <a:latin typeface="Maiandra GD" panose="020E0502030308020204" pitchFamily="34" charset="0"/>
              </a:rPr>
              <a:t>Elected </a:t>
            </a:r>
            <a:r>
              <a:rPr lang="en-US" sz="2200" b="1" dirty="0">
                <a:solidFill>
                  <a:srgbClr val="FFFF00"/>
                </a:solidFill>
                <a:latin typeface="Maiandra GD" panose="020E0502030308020204" pitchFamily="34" charset="0"/>
              </a:rPr>
              <a:t>4</a:t>
            </a:r>
            <a:r>
              <a:rPr lang="en-US" sz="2200" dirty="0">
                <a:latin typeface="Maiandra GD" panose="020E0502030308020204" pitchFamily="34" charset="0"/>
              </a:rPr>
              <a:t> times, the most of any American President (obviously before the 22</a:t>
            </a:r>
            <a:r>
              <a:rPr lang="en-US" sz="2200" baseline="30000" dirty="0">
                <a:latin typeface="Maiandra GD" panose="020E0502030308020204" pitchFamily="34" charset="0"/>
              </a:rPr>
              <a:t>nd </a:t>
            </a:r>
            <a:r>
              <a:rPr lang="en-US" sz="2200" dirty="0">
                <a:latin typeface="Maiandra GD" panose="020E0502030308020204" pitchFamily="34" charset="0"/>
              </a:rPr>
              <a:t> Amendment, ratified in 1951)</a:t>
            </a:r>
          </a:p>
          <a:p>
            <a:r>
              <a:rPr lang="en-US" sz="2200" dirty="0">
                <a:latin typeface="Maiandra GD" panose="020E0502030308020204" pitchFamily="34" charset="0"/>
              </a:rPr>
              <a:t>Handicapped with </a:t>
            </a:r>
            <a:r>
              <a:rPr lang="en-US" sz="2200" b="1" dirty="0">
                <a:solidFill>
                  <a:srgbClr val="FFFF00"/>
                </a:solidFill>
                <a:latin typeface="Maiandra GD" panose="020E0502030308020204" pitchFamily="34" charset="0"/>
              </a:rPr>
              <a:t>polio</a:t>
            </a:r>
          </a:p>
          <a:p>
            <a:r>
              <a:rPr lang="en-US" sz="2200" dirty="0">
                <a:latin typeface="Maiandra GD" panose="020E0502030308020204" pitchFamily="34" charset="0"/>
              </a:rPr>
              <a:t>Led America through the Great Depression and most of World War II</a:t>
            </a:r>
          </a:p>
        </p:txBody>
      </p:sp>
      <p:pic>
        <p:nvPicPr>
          <p:cNvPr id="112647" name="Picture 7" descr="089919379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73407"/>
            <a:ext cx="3276600" cy="35814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64127" y="58077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Maiandra GD" panose="020E0502030308020204" pitchFamily="34" charset="0"/>
                <a:hlinkClick r:id="rId4"/>
              </a:rPr>
              <a:t>http://www.history.com/topics/great-depression/videos</a:t>
            </a:r>
            <a:endParaRPr lang="en-US" dirty="0">
              <a:solidFill>
                <a:srgbClr val="FFFF00"/>
              </a:solidFill>
              <a:latin typeface="Maiandra GD" panose="020E0502030308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5" name="Picture 5" descr="FDR%20Memo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6705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Causes of the Great Depression</a:t>
            </a:r>
          </a:p>
        </p:txBody>
      </p:sp>
      <p:pic>
        <p:nvPicPr>
          <p:cNvPr id="142341" name="Picture 5" descr="unemploy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48801"/>
            <a:ext cx="81534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5CBF-DBA5-4588-A019-37CC0159E6CB}" type="slidenum">
              <a:rPr lang="en-US"/>
              <a:pPr/>
              <a:t>30</a:t>
            </a:fld>
            <a:endParaRPr lang="en-US"/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573950" y="76200"/>
            <a:ext cx="7996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“Fireside </a:t>
            </a:r>
            <a:r>
              <a:rPr lang="en-US" sz="4800" dirty="0">
                <a:solidFill>
                  <a:srgbClr val="FFFF00"/>
                </a:solidFill>
              </a:rPr>
              <a:t>C</a:t>
            </a:r>
            <a:r>
              <a:rPr lang="en-US" sz="4800" dirty="0" smtClean="0">
                <a:solidFill>
                  <a:srgbClr val="FFFF00"/>
                </a:solidFill>
              </a:rPr>
              <a:t>hats</a:t>
            </a:r>
            <a:r>
              <a:rPr lang="en-US" sz="4800" dirty="0">
                <a:solidFill>
                  <a:srgbClr val="FFFF00"/>
                </a:solidFill>
              </a:rPr>
              <a:t>” on the radio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457200" y="769164"/>
            <a:ext cx="80772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r>
              <a:rPr lang="en-US" sz="3200" dirty="0">
                <a:latin typeface="Maiandra GD" panose="020E0502030308020204" pitchFamily="34" charset="0"/>
              </a:rPr>
              <a:t>In 1932, in his acceptance speech for the Democratic Presidential nomination Franklin Delano Roosevelt said: </a:t>
            </a:r>
          </a:p>
          <a:p>
            <a:r>
              <a:rPr lang="en-US" sz="3200" dirty="0">
                <a:latin typeface="Maiandra GD" panose="020E0502030308020204" pitchFamily="34" charset="0"/>
              </a:rPr>
              <a:t>"I pledge you, I pledge </a:t>
            </a:r>
          </a:p>
          <a:p>
            <a:r>
              <a:rPr lang="en-US" sz="3200" dirty="0">
                <a:latin typeface="Maiandra GD" panose="020E0502030308020204" pitchFamily="34" charset="0"/>
              </a:rPr>
              <a:t>myself, to </a:t>
            </a:r>
            <a:r>
              <a:rPr lang="en-US" sz="3200" b="1" u="sng" dirty="0">
                <a:latin typeface="Maiandra GD" panose="020E0502030308020204" pitchFamily="34" charset="0"/>
              </a:rPr>
              <a:t>a new deal </a:t>
            </a:r>
          </a:p>
          <a:p>
            <a:r>
              <a:rPr lang="en-US" sz="3200" dirty="0">
                <a:latin typeface="Maiandra GD" panose="020E0502030308020204" pitchFamily="34" charset="0"/>
              </a:rPr>
              <a:t>for the American people . . . </a:t>
            </a:r>
          </a:p>
          <a:p>
            <a:r>
              <a:rPr lang="en-US" sz="3200" dirty="0">
                <a:latin typeface="Maiandra GD" panose="020E0502030308020204" pitchFamily="34" charset="0"/>
              </a:rPr>
              <a:t>it is a call to arms. </a:t>
            </a:r>
          </a:p>
          <a:p>
            <a:r>
              <a:rPr lang="en-US" sz="3200" dirty="0">
                <a:latin typeface="Maiandra GD" panose="020E0502030308020204" pitchFamily="34" charset="0"/>
              </a:rPr>
              <a:t>Give me your help, </a:t>
            </a:r>
          </a:p>
          <a:p>
            <a:r>
              <a:rPr lang="en-US" sz="3200" dirty="0">
                <a:latin typeface="Maiandra GD" panose="020E0502030308020204" pitchFamily="34" charset="0"/>
              </a:rPr>
              <a:t>not to win votes alone, </a:t>
            </a:r>
          </a:p>
          <a:p>
            <a:r>
              <a:rPr lang="en-US" sz="3200" dirty="0">
                <a:latin typeface="Maiandra GD" panose="020E0502030308020204" pitchFamily="34" charset="0"/>
              </a:rPr>
              <a:t>but to win in this crusade</a:t>
            </a:r>
          </a:p>
          <a:p>
            <a:r>
              <a:rPr lang="en-US" sz="3200" dirty="0">
                <a:latin typeface="Maiandra GD" panose="020E0502030308020204" pitchFamily="34" charset="0"/>
              </a:rPr>
              <a:t> to restore America to its own people."</a:t>
            </a:r>
            <a:r>
              <a:rPr lang="en-US" sz="3600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57702" name="Picture 6" descr="f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828800"/>
            <a:ext cx="2647950" cy="393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ntent Placeholder 115716"/>
          <p:cNvGrpSpPr>
            <a:grpSpLocks noChangeAspect="1"/>
          </p:cNvGrpSpPr>
          <p:nvPr/>
        </p:nvGrpSpPr>
        <p:grpSpPr bwMode="auto">
          <a:xfrm>
            <a:off x="685800" y="609600"/>
            <a:ext cx="8196263" cy="5349932"/>
            <a:chOff x="265" y="-92"/>
            <a:chExt cx="4596" cy="2934"/>
          </a:xfrm>
        </p:grpSpPr>
        <p:cxnSp>
          <p:nvCxnSpPr>
            <p:cNvPr id="115738" name="_s115738"/>
            <p:cNvCxnSpPr>
              <a:cxnSpLocks noChangeShapeType="1"/>
              <a:stCxn id="14" idx="1"/>
              <a:endCxn id="12" idx="2"/>
            </p:cNvCxnSpPr>
            <p:nvPr/>
          </p:nvCxnSpPr>
          <p:spPr bwMode="auto">
            <a:xfrm rot="10800000">
              <a:off x="3525" y="1567"/>
              <a:ext cx="137" cy="1027"/>
            </a:xfrm>
            <a:prstGeom prst="bentConnector2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736" name="_s115736"/>
            <p:cNvCxnSpPr>
              <a:cxnSpLocks noChangeShapeType="1"/>
              <a:stCxn id="13" idx="1"/>
              <a:endCxn id="12" idx="2"/>
            </p:cNvCxnSpPr>
            <p:nvPr/>
          </p:nvCxnSpPr>
          <p:spPr bwMode="auto">
            <a:xfrm rot="10800000">
              <a:off x="3525" y="1567"/>
              <a:ext cx="137" cy="386"/>
            </a:xfrm>
            <a:prstGeom prst="bentConnector2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734" name="_s115734"/>
            <p:cNvCxnSpPr>
              <a:cxnSpLocks noChangeShapeType="1"/>
              <a:stCxn id="12" idx="0"/>
              <a:endCxn id="8" idx="2"/>
            </p:cNvCxnSpPr>
            <p:nvPr/>
          </p:nvCxnSpPr>
          <p:spPr bwMode="auto">
            <a:xfrm rot="16200000">
              <a:off x="3461" y="1103"/>
              <a:ext cx="130" cy="1"/>
            </a:xfrm>
            <a:prstGeom prst="bentConnector3">
              <a:avLst>
                <a:gd name="adj1" fmla="val 42106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732" name="_s115732"/>
            <p:cNvCxnSpPr>
              <a:cxnSpLocks noChangeShapeType="1"/>
              <a:stCxn id="11" idx="0"/>
              <a:endCxn id="7" idx="2"/>
            </p:cNvCxnSpPr>
            <p:nvPr/>
          </p:nvCxnSpPr>
          <p:spPr bwMode="auto">
            <a:xfrm rot="16200000">
              <a:off x="2128" y="1103"/>
              <a:ext cx="130" cy="1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730" name="_s115730"/>
            <p:cNvCxnSpPr>
              <a:cxnSpLocks noChangeShapeType="1"/>
              <a:stCxn id="10" idx="1"/>
              <a:endCxn id="9" idx="2"/>
            </p:cNvCxnSpPr>
            <p:nvPr/>
          </p:nvCxnSpPr>
          <p:spPr bwMode="auto">
            <a:xfrm rot="10800000">
              <a:off x="859" y="1567"/>
              <a:ext cx="137" cy="386"/>
            </a:xfrm>
            <a:prstGeom prst="bentConnector2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728" name="_s115728"/>
            <p:cNvCxnSpPr>
              <a:cxnSpLocks noChangeShapeType="1"/>
              <a:stCxn id="9" idx="0"/>
              <a:endCxn id="6" idx="2"/>
            </p:cNvCxnSpPr>
            <p:nvPr/>
          </p:nvCxnSpPr>
          <p:spPr bwMode="auto">
            <a:xfrm rot="16200000">
              <a:off x="795" y="1103"/>
              <a:ext cx="130" cy="1"/>
            </a:xfrm>
            <a:prstGeom prst="bentConnector3">
              <a:avLst>
                <a:gd name="adj1" fmla="val 42106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724" name="_s115724"/>
            <p:cNvCxnSpPr>
              <a:cxnSpLocks noChangeShapeType="1"/>
              <a:stCxn id="8" idx="0"/>
              <a:endCxn id="3" idx="2"/>
            </p:cNvCxnSpPr>
            <p:nvPr/>
          </p:nvCxnSpPr>
          <p:spPr bwMode="auto">
            <a:xfrm rot="5400000" flipH="1">
              <a:off x="2794" y="-308"/>
              <a:ext cx="130" cy="1334"/>
            </a:xfrm>
            <a:prstGeom prst="bentConnector3">
              <a:avLst>
                <a:gd name="adj1" fmla="val 42352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723" name="_s115723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16200000">
              <a:off x="2128" y="358"/>
              <a:ext cx="130" cy="1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722" name="_s115722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>
              <a:off x="1461" y="-307"/>
              <a:ext cx="130" cy="1332"/>
            </a:xfrm>
            <a:prstGeom prst="bentConnector3">
              <a:avLst>
                <a:gd name="adj1" fmla="val 42352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15718"/>
            <p:cNvSpPr>
              <a:spLocks noChangeArrowheads="1"/>
            </p:cNvSpPr>
            <p:nvPr/>
          </p:nvSpPr>
          <p:spPr bwMode="auto">
            <a:xfrm>
              <a:off x="731" y="-92"/>
              <a:ext cx="2922" cy="37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66482" tIns="33242" rIns="66482" bIns="3324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President Franklin Delano Roosevelt</a:t>
              </a:r>
            </a:p>
          </p:txBody>
        </p:sp>
        <p:sp>
          <p:nvSpPr>
            <p:cNvPr id="6" name="_s115719"/>
            <p:cNvSpPr>
              <a:spLocks noChangeArrowheads="1"/>
            </p:cNvSpPr>
            <p:nvPr/>
          </p:nvSpPr>
          <p:spPr bwMode="auto">
            <a:xfrm>
              <a:off x="265" y="431"/>
              <a:ext cx="1189" cy="601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66482" tIns="33242" rIns="66482" bIns="3324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100 Days</a:t>
              </a:r>
            </a:p>
          </p:txBody>
        </p:sp>
        <p:sp>
          <p:nvSpPr>
            <p:cNvPr id="7" name="_s115720"/>
            <p:cNvSpPr>
              <a:spLocks noChangeArrowheads="1"/>
            </p:cNvSpPr>
            <p:nvPr/>
          </p:nvSpPr>
          <p:spPr bwMode="auto">
            <a:xfrm>
              <a:off x="1598" y="431"/>
              <a:ext cx="1189" cy="601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66482" tIns="33242" rIns="66482" bIns="3324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Radio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Fireside Chats</a:t>
              </a:r>
            </a:p>
          </p:txBody>
        </p:sp>
        <p:sp>
          <p:nvSpPr>
            <p:cNvPr id="8" name="_s115721"/>
            <p:cNvSpPr>
              <a:spLocks noChangeArrowheads="1"/>
            </p:cNvSpPr>
            <p:nvPr/>
          </p:nvSpPr>
          <p:spPr bwMode="auto">
            <a:xfrm>
              <a:off x="2931" y="431"/>
              <a:ext cx="1189" cy="601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66482" tIns="33242" rIns="66482" bIns="3324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New Deal</a:t>
              </a:r>
            </a:p>
          </p:txBody>
        </p:sp>
        <p:sp>
          <p:nvSpPr>
            <p:cNvPr id="9" name="_s115727"/>
            <p:cNvSpPr>
              <a:spLocks noChangeArrowheads="1"/>
            </p:cNvSpPr>
            <p:nvPr/>
          </p:nvSpPr>
          <p:spPr bwMode="auto">
            <a:xfrm>
              <a:off x="309" y="1176"/>
              <a:ext cx="1100" cy="38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66482" tIns="33242" rIns="66482" bIns="3324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“</a:t>
              </a: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Bank holiday</a:t>
              </a: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”</a:t>
              </a:r>
            </a:p>
          </p:txBody>
        </p:sp>
        <p:sp>
          <p:nvSpPr>
            <p:cNvPr id="10" name="_s115729"/>
            <p:cNvSpPr>
              <a:spLocks noChangeArrowheads="1"/>
            </p:cNvSpPr>
            <p:nvPr/>
          </p:nvSpPr>
          <p:spPr bwMode="auto">
            <a:xfrm>
              <a:off x="1003" y="1704"/>
              <a:ext cx="1192" cy="497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66482" tIns="33242" rIns="66482" bIns="3324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Closed, then opened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banks, with regulations</a:t>
              </a:r>
            </a:p>
          </p:txBody>
        </p:sp>
        <p:sp>
          <p:nvSpPr>
            <p:cNvPr id="11" name="_s115731"/>
            <p:cNvSpPr>
              <a:spLocks noChangeArrowheads="1"/>
            </p:cNvSpPr>
            <p:nvPr/>
          </p:nvSpPr>
          <p:spPr bwMode="auto">
            <a:xfrm>
              <a:off x="1642" y="1176"/>
              <a:ext cx="1100" cy="38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66482" tIns="33242" rIns="66482" bIns="3324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Americans believed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FDR “felt their pain.”</a:t>
              </a:r>
            </a:p>
          </p:txBody>
        </p:sp>
        <p:sp>
          <p:nvSpPr>
            <p:cNvPr id="12" name="_s115733"/>
            <p:cNvSpPr>
              <a:spLocks noChangeArrowheads="1"/>
            </p:cNvSpPr>
            <p:nvPr/>
          </p:nvSpPr>
          <p:spPr bwMode="auto">
            <a:xfrm>
              <a:off x="2975" y="1176"/>
              <a:ext cx="1100" cy="38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68526" tIns="34264" rIns="68526" bIns="3426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“Relief, Recovery, Reform”</a:t>
              </a:r>
            </a:p>
          </p:txBody>
        </p:sp>
        <p:sp>
          <p:nvSpPr>
            <p:cNvPr id="13" name="_s115735"/>
            <p:cNvSpPr>
              <a:spLocks noChangeArrowheads="1"/>
            </p:cNvSpPr>
            <p:nvPr/>
          </p:nvSpPr>
          <p:spPr bwMode="auto">
            <a:xfrm>
              <a:off x="3669" y="1704"/>
              <a:ext cx="1192" cy="497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80373" tIns="40187" rIns="80373" bIns="4018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Government paid Americans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to work</a:t>
              </a:r>
            </a:p>
          </p:txBody>
        </p:sp>
        <p:sp>
          <p:nvSpPr>
            <p:cNvPr id="14" name="_s115737"/>
            <p:cNvSpPr>
              <a:spLocks noChangeArrowheads="1"/>
            </p:cNvSpPr>
            <p:nvPr/>
          </p:nvSpPr>
          <p:spPr bwMode="auto">
            <a:xfrm>
              <a:off x="3669" y="2345"/>
              <a:ext cx="1192" cy="497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104381" tIns="52191" rIns="104381" bIns="5219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IT WORKED, but it introduced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America to “deficit spending”</a:t>
              </a: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"/>
          <p:cNvGrpSpPr>
            <a:grpSpLocks noChangeAspect="1"/>
          </p:cNvGrpSpPr>
          <p:nvPr/>
        </p:nvGrpSpPr>
        <p:grpSpPr bwMode="auto">
          <a:xfrm>
            <a:off x="152400" y="855806"/>
            <a:ext cx="9144000" cy="6019800"/>
            <a:chOff x="48" y="-80"/>
            <a:chExt cx="5760" cy="3888"/>
          </a:xfrm>
        </p:grpSpPr>
        <p:sp>
          <p:nvSpPr>
            <p:cNvPr id="3" name="_s145412"/>
            <p:cNvSpPr>
              <a:spLocks noChangeShapeType="1"/>
            </p:cNvSpPr>
            <p:nvPr/>
          </p:nvSpPr>
          <p:spPr bwMode="auto">
            <a:xfrm flipH="1" flipV="1">
              <a:off x="2468" y="1064"/>
              <a:ext cx="351" cy="6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_s145413"/>
            <p:cNvSpPr>
              <a:spLocks noChangeArrowheads="1"/>
            </p:cNvSpPr>
            <p:nvPr/>
          </p:nvSpPr>
          <p:spPr bwMode="auto">
            <a:xfrm>
              <a:off x="2132" y="649"/>
              <a:ext cx="444" cy="4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TVA</a:t>
              </a:r>
            </a:p>
          </p:txBody>
        </p:sp>
        <p:sp>
          <p:nvSpPr>
            <p:cNvPr id="7" name="_s145414"/>
            <p:cNvSpPr>
              <a:spLocks noChangeShapeType="1"/>
            </p:cNvSpPr>
            <p:nvPr/>
          </p:nvSpPr>
          <p:spPr bwMode="auto">
            <a:xfrm flipH="1" flipV="1">
              <a:off x="2130" y="1401"/>
              <a:ext cx="608" cy="3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_s145415"/>
            <p:cNvSpPr>
              <a:spLocks noChangeArrowheads="1"/>
            </p:cNvSpPr>
            <p:nvPr/>
          </p:nvSpPr>
          <p:spPr bwMode="auto">
            <a:xfrm>
              <a:off x="1713" y="1069"/>
              <a:ext cx="444" cy="4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CCC</a:t>
              </a:r>
            </a:p>
          </p:txBody>
        </p:sp>
        <p:sp>
          <p:nvSpPr>
            <p:cNvPr id="9" name="_s145416"/>
            <p:cNvSpPr>
              <a:spLocks noChangeShapeType="1"/>
            </p:cNvSpPr>
            <p:nvPr/>
          </p:nvSpPr>
          <p:spPr bwMode="auto">
            <a:xfrm flipH="1">
              <a:off x="2006" y="1862"/>
              <a:ext cx="7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_s145417"/>
            <p:cNvSpPr>
              <a:spLocks noChangeArrowheads="1"/>
            </p:cNvSpPr>
            <p:nvPr/>
          </p:nvSpPr>
          <p:spPr bwMode="auto">
            <a:xfrm>
              <a:off x="1560" y="1642"/>
              <a:ext cx="444" cy="4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AAA</a:t>
              </a:r>
            </a:p>
          </p:txBody>
        </p:sp>
        <p:sp>
          <p:nvSpPr>
            <p:cNvPr id="11" name="_s145418"/>
            <p:cNvSpPr>
              <a:spLocks noChangeShapeType="1"/>
            </p:cNvSpPr>
            <p:nvPr/>
          </p:nvSpPr>
          <p:spPr bwMode="auto">
            <a:xfrm flipH="1">
              <a:off x="2129" y="1973"/>
              <a:ext cx="608" cy="3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_s145419"/>
            <p:cNvSpPr>
              <a:spLocks noChangeArrowheads="1"/>
            </p:cNvSpPr>
            <p:nvPr/>
          </p:nvSpPr>
          <p:spPr bwMode="auto">
            <a:xfrm>
              <a:off x="1714" y="2215"/>
              <a:ext cx="444" cy="4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NRA</a:t>
              </a:r>
            </a:p>
          </p:txBody>
        </p:sp>
        <p:sp>
          <p:nvSpPr>
            <p:cNvPr id="13" name="_s145420"/>
            <p:cNvSpPr>
              <a:spLocks noChangeShapeType="1"/>
            </p:cNvSpPr>
            <p:nvPr/>
          </p:nvSpPr>
          <p:spPr bwMode="auto">
            <a:xfrm flipH="1">
              <a:off x="2467" y="2054"/>
              <a:ext cx="351" cy="6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_s145421"/>
            <p:cNvSpPr>
              <a:spLocks noChangeArrowheads="1"/>
            </p:cNvSpPr>
            <p:nvPr/>
          </p:nvSpPr>
          <p:spPr bwMode="auto">
            <a:xfrm>
              <a:off x="2134" y="2634"/>
              <a:ext cx="444" cy="4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PWA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_s145422"/>
            <p:cNvSpPr>
              <a:spLocks noChangeShapeType="1"/>
            </p:cNvSpPr>
            <p:nvPr/>
          </p:nvSpPr>
          <p:spPr bwMode="auto">
            <a:xfrm>
              <a:off x="2928" y="2084"/>
              <a:ext cx="0" cy="7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_s145423"/>
            <p:cNvSpPr>
              <a:spLocks noChangeArrowheads="1"/>
            </p:cNvSpPr>
            <p:nvPr/>
          </p:nvSpPr>
          <p:spPr bwMode="auto">
            <a:xfrm>
              <a:off x="2707" y="2787"/>
              <a:ext cx="444" cy="4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FDIC</a:t>
              </a:r>
            </a:p>
          </p:txBody>
        </p:sp>
        <p:sp>
          <p:nvSpPr>
            <p:cNvPr id="17" name="_s145424"/>
            <p:cNvSpPr>
              <a:spLocks noChangeShapeType="1"/>
            </p:cNvSpPr>
            <p:nvPr/>
          </p:nvSpPr>
          <p:spPr bwMode="auto">
            <a:xfrm>
              <a:off x="3039" y="2055"/>
              <a:ext cx="351" cy="6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_s145425"/>
            <p:cNvSpPr>
              <a:spLocks noChangeArrowheads="1"/>
            </p:cNvSpPr>
            <p:nvPr/>
          </p:nvSpPr>
          <p:spPr bwMode="auto">
            <a:xfrm>
              <a:off x="3280" y="2633"/>
              <a:ext cx="444" cy="4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SSA</a:t>
              </a:r>
            </a:p>
          </p:txBody>
        </p:sp>
        <p:sp>
          <p:nvSpPr>
            <p:cNvPr id="19" name="_s145426"/>
            <p:cNvSpPr>
              <a:spLocks noChangeShapeType="1"/>
            </p:cNvSpPr>
            <p:nvPr/>
          </p:nvSpPr>
          <p:spPr bwMode="auto">
            <a:xfrm>
              <a:off x="3120" y="1974"/>
              <a:ext cx="608" cy="3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_s145427"/>
            <p:cNvSpPr>
              <a:spLocks noChangeArrowheads="1"/>
            </p:cNvSpPr>
            <p:nvPr/>
          </p:nvSpPr>
          <p:spPr bwMode="auto">
            <a:xfrm>
              <a:off x="3699" y="2213"/>
              <a:ext cx="444" cy="4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SEC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_s145428"/>
            <p:cNvSpPr>
              <a:spLocks noChangeShapeType="1"/>
            </p:cNvSpPr>
            <p:nvPr/>
          </p:nvSpPr>
          <p:spPr bwMode="auto">
            <a:xfrm>
              <a:off x="3150" y="1863"/>
              <a:ext cx="7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_s145429"/>
            <p:cNvSpPr>
              <a:spLocks noChangeArrowheads="1"/>
            </p:cNvSpPr>
            <p:nvPr/>
          </p:nvSpPr>
          <p:spPr bwMode="auto">
            <a:xfrm>
              <a:off x="3852" y="1640"/>
              <a:ext cx="444" cy="4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FHA</a:t>
              </a:r>
            </a:p>
          </p:txBody>
        </p:sp>
        <p:sp>
          <p:nvSpPr>
            <p:cNvPr id="23" name="_s145430"/>
            <p:cNvSpPr>
              <a:spLocks noChangeShapeType="1"/>
            </p:cNvSpPr>
            <p:nvPr/>
          </p:nvSpPr>
          <p:spPr bwMode="auto">
            <a:xfrm flipV="1">
              <a:off x="3120" y="1401"/>
              <a:ext cx="608" cy="3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_s145431"/>
            <p:cNvSpPr>
              <a:spLocks noChangeArrowheads="1"/>
            </p:cNvSpPr>
            <p:nvPr/>
          </p:nvSpPr>
          <p:spPr bwMode="auto">
            <a:xfrm>
              <a:off x="3698" y="1068"/>
              <a:ext cx="444" cy="4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REA</a:t>
              </a:r>
            </a:p>
          </p:txBody>
        </p:sp>
        <p:sp>
          <p:nvSpPr>
            <p:cNvPr id="25" name="_s145432"/>
            <p:cNvSpPr>
              <a:spLocks noChangeShapeType="1"/>
            </p:cNvSpPr>
            <p:nvPr/>
          </p:nvSpPr>
          <p:spPr bwMode="auto">
            <a:xfrm flipV="1">
              <a:off x="3039" y="1063"/>
              <a:ext cx="351" cy="6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_s145433"/>
            <p:cNvSpPr>
              <a:spLocks noChangeArrowheads="1"/>
            </p:cNvSpPr>
            <p:nvPr/>
          </p:nvSpPr>
          <p:spPr bwMode="auto">
            <a:xfrm>
              <a:off x="3279" y="649"/>
              <a:ext cx="444" cy="4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WPA</a:t>
              </a:r>
            </a:p>
          </p:txBody>
        </p:sp>
        <p:sp>
          <p:nvSpPr>
            <p:cNvPr id="27" name="_s145434"/>
            <p:cNvSpPr>
              <a:spLocks noChangeShapeType="1"/>
            </p:cNvSpPr>
            <p:nvPr/>
          </p:nvSpPr>
          <p:spPr bwMode="auto">
            <a:xfrm flipV="1">
              <a:off x="2928" y="940"/>
              <a:ext cx="0" cy="7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_s145435"/>
            <p:cNvSpPr>
              <a:spLocks noChangeArrowheads="1"/>
            </p:cNvSpPr>
            <p:nvPr/>
          </p:nvSpPr>
          <p:spPr bwMode="auto">
            <a:xfrm>
              <a:off x="2706" y="496"/>
              <a:ext cx="444" cy="4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FERA</a:t>
              </a:r>
            </a:p>
          </p:txBody>
        </p:sp>
        <p:sp>
          <p:nvSpPr>
            <p:cNvPr id="29" name="_s145436"/>
            <p:cNvSpPr>
              <a:spLocks noChangeArrowheads="1"/>
            </p:cNvSpPr>
            <p:nvPr/>
          </p:nvSpPr>
          <p:spPr bwMode="auto">
            <a:xfrm>
              <a:off x="2706" y="1642"/>
              <a:ext cx="444" cy="4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FDR’S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NEW DEAL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56469" y="297301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Maiandra GD" panose="020E0502030308020204" pitchFamily="34" charset="0"/>
              </a:rPr>
              <a:t>FDR’s New Deal </a:t>
            </a:r>
            <a:endParaRPr lang="en-US" sz="4400" dirty="0">
              <a:latin typeface="Maiandra GD" panose="020E0502030308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2666" y="295736"/>
            <a:ext cx="7281721" cy="1400530"/>
          </a:xfrm>
        </p:spPr>
        <p:txBody>
          <a:bodyPr/>
          <a:lstStyle/>
          <a:p>
            <a:pPr algn="ctr"/>
            <a:r>
              <a:rPr lang="en-US" sz="3800" dirty="0">
                <a:latin typeface="Maiandra GD" panose="020E0502030308020204" pitchFamily="34" charset="0"/>
              </a:rPr>
              <a:t>NEW DEAL PROGRAMS </a:t>
            </a:r>
            <a:br>
              <a:rPr lang="en-US" sz="3800" dirty="0">
                <a:latin typeface="Maiandra GD" panose="020E0502030308020204" pitchFamily="34" charset="0"/>
              </a:rPr>
            </a:br>
            <a:r>
              <a:rPr lang="en-US" sz="3800" dirty="0">
                <a:latin typeface="Maiandra GD" panose="020E0502030308020204" pitchFamily="34" charset="0"/>
              </a:rPr>
              <a:t>STILL WITH US TODAY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542666" y="1696266"/>
            <a:ext cx="8067934" cy="45521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Maiandra GD" panose="020E0502030308020204" pitchFamily="34" charset="0"/>
              </a:rPr>
              <a:t>FHA (Federal Housing Administration) – </a:t>
            </a:r>
            <a:r>
              <a:rPr lang="en-US" sz="2800" dirty="0" err="1">
                <a:latin typeface="Maiandra GD" panose="020E0502030308020204" pitchFamily="34" charset="0"/>
              </a:rPr>
              <a:t>gov’t</a:t>
            </a:r>
            <a:r>
              <a:rPr lang="en-US" sz="2800" dirty="0">
                <a:latin typeface="Maiandra GD" panose="020E0502030308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housing</a:t>
            </a:r>
            <a:r>
              <a:rPr lang="en-US" sz="2800" dirty="0">
                <a:latin typeface="Maiandra GD" panose="020E0502030308020204" pitchFamily="34" charset="0"/>
              </a:rPr>
              <a:t> loans, at a reduced 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interest rate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Maiandra GD" panose="020E0502030308020204" pitchFamily="34" charset="0"/>
              </a:rPr>
              <a:t>SEC (Securities and Exchange Commission)– regulates the 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stock market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Maiandra GD" panose="020E0502030308020204" pitchFamily="34" charset="0"/>
              </a:rPr>
              <a:t>SSA (Social Security Administration) – provides money for the 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elderly, unemployed, disabled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Maiandra GD" panose="020E0502030308020204" pitchFamily="34" charset="0"/>
              </a:rPr>
              <a:t>FDIC (Federal Deposit Insurance Corporation) – guarantees that your money in the 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bank is safe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516290" cy="1400530"/>
          </a:xfrm>
        </p:spPr>
        <p:txBody>
          <a:bodyPr/>
          <a:lstStyle/>
          <a:p>
            <a:pPr algn="ctr"/>
            <a:r>
              <a:rPr lang="en-US" sz="3800" dirty="0">
                <a:latin typeface="Maiandra GD" panose="020E0502030308020204" pitchFamily="34" charset="0"/>
              </a:rPr>
              <a:t>LASTING RESULTS OF </a:t>
            </a:r>
            <a:br>
              <a:rPr lang="en-US" sz="3800" dirty="0">
                <a:latin typeface="Maiandra GD" panose="020E0502030308020204" pitchFamily="34" charset="0"/>
              </a:rPr>
            </a:br>
            <a:r>
              <a:rPr lang="en-US" sz="3800" dirty="0">
                <a:latin typeface="Maiandra GD" panose="020E0502030308020204" pitchFamily="34" charset="0"/>
              </a:rPr>
              <a:t>THE NEW DEAL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267200"/>
          </a:xfrm>
        </p:spPr>
        <p:txBody>
          <a:bodyPr>
            <a:noAutofit/>
          </a:bodyPr>
          <a:lstStyle/>
          <a:p>
            <a:r>
              <a:rPr lang="en-US" sz="2800" dirty="0"/>
              <a:t>Americans </a:t>
            </a:r>
            <a:r>
              <a:rPr lang="en-US" sz="2800" b="1" dirty="0">
                <a:solidFill>
                  <a:srgbClr val="FFFF00"/>
                </a:solidFill>
              </a:rPr>
              <a:t>still benefit </a:t>
            </a:r>
            <a:r>
              <a:rPr lang="en-US" sz="2800" dirty="0"/>
              <a:t>from some New Deal programs</a:t>
            </a:r>
          </a:p>
          <a:p>
            <a:r>
              <a:rPr lang="en-US" sz="2800" dirty="0"/>
              <a:t>It </a:t>
            </a:r>
            <a:r>
              <a:rPr lang="en-US" sz="2800" b="1" dirty="0">
                <a:solidFill>
                  <a:srgbClr val="FFFF00"/>
                </a:solidFill>
              </a:rPr>
              <a:t>extended</a:t>
            </a:r>
            <a:r>
              <a:rPr lang="en-US" sz="2800" dirty="0"/>
              <a:t> the power of the </a:t>
            </a:r>
            <a:r>
              <a:rPr lang="en-US" sz="2800" b="1" dirty="0">
                <a:solidFill>
                  <a:srgbClr val="FFFF00"/>
                </a:solidFill>
              </a:rPr>
              <a:t>President</a:t>
            </a:r>
          </a:p>
          <a:p>
            <a:r>
              <a:rPr lang="en-US" sz="2800" dirty="0"/>
              <a:t>It introduced </a:t>
            </a:r>
            <a:r>
              <a:rPr lang="en-US" sz="2800" b="1" dirty="0">
                <a:solidFill>
                  <a:srgbClr val="FFFF00"/>
                </a:solidFill>
              </a:rPr>
              <a:t>“deficit spending,” </a:t>
            </a:r>
            <a:r>
              <a:rPr lang="en-US" sz="2800" dirty="0"/>
              <a:t>where the government is in </a:t>
            </a:r>
            <a:r>
              <a:rPr lang="en-US" sz="2800" b="1" dirty="0">
                <a:solidFill>
                  <a:srgbClr val="FFFF00"/>
                </a:solidFill>
              </a:rPr>
              <a:t>debt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FF00"/>
                </a:solidFill>
              </a:rPr>
              <a:t>to fund </a:t>
            </a:r>
            <a:r>
              <a:rPr lang="en-US" sz="2800" dirty="0"/>
              <a:t>its programs.  It spends </a:t>
            </a:r>
            <a:r>
              <a:rPr lang="en-US" sz="2800" b="1" dirty="0">
                <a:solidFill>
                  <a:srgbClr val="FFFF00"/>
                </a:solidFill>
              </a:rPr>
              <a:t>more</a:t>
            </a:r>
            <a:r>
              <a:rPr lang="en-US" sz="2800" dirty="0"/>
              <a:t> than it </a:t>
            </a:r>
            <a:r>
              <a:rPr lang="en-US" sz="2800" b="1" dirty="0">
                <a:solidFill>
                  <a:srgbClr val="FFFF00"/>
                </a:solidFill>
              </a:rPr>
              <a:t>collects</a:t>
            </a:r>
            <a:r>
              <a:rPr lang="en-US" sz="2800" dirty="0"/>
              <a:t> in taxes.</a:t>
            </a:r>
          </a:p>
          <a:p>
            <a:r>
              <a:rPr lang="en-US" sz="2800" dirty="0"/>
              <a:t>Continued the Progressive Era idea that the </a:t>
            </a:r>
            <a:r>
              <a:rPr lang="en-US" sz="2800" b="1" dirty="0">
                <a:solidFill>
                  <a:srgbClr val="FFFF00"/>
                </a:solidFill>
              </a:rPr>
              <a:t>government should take care of its citizens.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285" y="381000"/>
            <a:ext cx="7055380" cy="1400530"/>
          </a:xfrm>
        </p:spPr>
        <p:txBody>
          <a:bodyPr/>
          <a:lstStyle/>
          <a:p>
            <a:pPr algn="ctr"/>
            <a:r>
              <a:rPr lang="en-US" sz="3800" dirty="0">
                <a:latin typeface="Maiandra GD" panose="020E0502030308020204" pitchFamily="34" charset="0"/>
              </a:rPr>
              <a:t>FUN FACTS ABOUT THE </a:t>
            </a:r>
            <a:br>
              <a:rPr lang="en-US" sz="3800" dirty="0">
                <a:latin typeface="Maiandra GD" panose="020E0502030308020204" pitchFamily="34" charset="0"/>
              </a:rPr>
            </a:br>
            <a:r>
              <a:rPr lang="en-US" sz="3800" dirty="0">
                <a:latin typeface="Maiandra GD" panose="020E0502030308020204" pitchFamily="34" charset="0"/>
              </a:rPr>
              <a:t>1930’S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38200" y="1781530"/>
            <a:ext cx="3298113" cy="4195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Maiandra GD" panose="020E0502030308020204" pitchFamily="34" charset="0"/>
              </a:rPr>
              <a:t>Not everyone loved FDR.  An assassin’s bullet missed him and hit the mayor of Chicago instead (1933)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Maiandra GD" panose="020E0502030308020204" pitchFamily="34" charset="0"/>
              </a:rPr>
              <a:t>Movies cost $.25 and provided an escape from the Depression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Maiandra GD" panose="020E0502030308020204" pitchFamily="34" charset="0"/>
              </a:rPr>
              <a:t>Cigarette smoking increased with no awareness of cancer.</a:t>
            </a:r>
          </a:p>
          <a:p>
            <a:pPr>
              <a:lnSpc>
                <a:spcPct val="90000"/>
              </a:lnSpc>
            </a:pPr>
            <a:endParaRPr lang="en-US" sz="2600" dirty="0"/>
          </a:p>
        </p:txBody>
      </p:sp>
      <p:sp>
        <p:nvSpPr>
          <p:cNvPr id="12902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905000"/>
            <a:ext cx="3298115" cy="420024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Maiandra GD" panose="020E0502030308020204" pitchFamily="34" charset="0"/>
              </a:rPr>
              <a:t>Sweatshops employed 15 year olds for $2.78/week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Maiandra GD" panose="020E0502030308020204" pitchFamily="34" charset="0"/>
              </a:rPr>
              <a:t>There was no </a:t>
            </a:r>
            <a:r>
              <a:rPr lang="en-US" sz="2600" dirty="0" smtClean="0">
                <a:latin typeface="Maiandra GD" panose="020E0502030308020204" pitchFamily="34" charset="0"/>
              </a:rPr>
              <a:t>Novocain, </a:t>
            </a:r>
            <a:r>
              <a:rPr lang="en-US" sz="2600" dirty="0">
                <a:latin typeface="Maiandra GD" panose="020E0502030308020204" pitchFamily="34" charset="0"/>
              </a:rPr>
              <a:t>no penicillin, no antibiotics. OUCH!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Maiandra GD" panose="020E0502030308020204" pitchFamily="34" charset="0"/>
              </a:rPr>
              <a:t>Divorce decreased.  It was too expensive to break up.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12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500"/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500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6" grpId="1"/>
      <p:bldP spid="129028" grpId="0" build="p"/>
      <p:bldP spid="129028" grpId="1" build="allAtOnce"/>
      <p:bldP spid="129029" grpId="0" build="p"/>
      <p:bldP spid="129029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10" name="Rectangle 14"/>
          <p:cNvSpPr>
            <a:spLocks noGrp="1" noChangeArrowheads="1"/>
          </p:cNvSpPr>
          <p:nvPr>
            <p:ph type="title"/>
          </p:nvPr>
        </p:nvSpPr>
        <p:spPr>
          <a:xfrm>
            <a:off x="304800" y="296941"/>
            <a:ext cx="7592490" cy="766482"/>
          </a:xfrm>
        </p:spPr>
        <p:txBody>
          <a:bodyPr/>
          <a:lstStyle/>
          <a:p>
            <a:r>
              <a:rPr lang="en-US" sz="3800" b="1" dirty="0">
                <a:solidFill>
                  <a:srgbClr val="FFFF00"/>
                </a:solidFill>
                <a:latin typeface="Maiandra GD" panose="020E0502030308020204" pitchFamily="34" charset="0"/>
              </a:rPr>
              <a:t>OVERPRODUCTION OF GOODS</a:t>
            </a:r>
          </a:p>
        </p:txBody>
      </p:sp>
      <p:sp>
        <p:nvSpPr>
          <p:cNvPr id="80911" name="Rectangle 15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839200" cy="50641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Maiandra GD" panose="020E0502030308020204" pitchFamily="34" charset="0"/>
              </a:rPr>
              <a:t>Farmers and manufacturers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overproduced</a:t>
            </a:r>
            <a:r>
              <a:rPr lang="en-US" sz="3600" dirty="0">
                <a:solidFill>
                  <a:srgbClr val="FFFF00"/>
                </a:solidFill>
                <a:latin typeface="Maiandra GD" panose="020E0502030308020204" pitchFamily="34" charset="0"/>
              </a:rPr>
              <a:t> </a:t>
            </a:r>
            <a:r>
              <a:rPr lang="en-US" sz="3600" dirty="0">
                <a:latin typeface="Maiandra GD" panose="020E0502030308020204" pitchFamily="34" charset="0"/>
              </a:rPr>
              <a:t>goods which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increased</a:t>
            </a:r>
            <a:r>
              <a:rPr lang="en-US" sz="3600" dirty="0">
                <a:solidFill>
                  <a:srgbClr val="FFFF00"/>
                </a:solidFill>
                <a:latin typeface="Maiandra GD" panose="020E0502030308020204" pitchFamily="34" charset="0"/>
              </a:rPr>
              <a:t> </a:t>
            </a:r>
            <a:r>
              <a:rPr lang="en-US" sz="3600" dirty="0">
                <a:latin typeface="Maiandra GD" panose="020E0502030308020204" pitchFamily="34" charset="0"/>
              </a:rPr>
              <a:t>the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supply</a:t>
            </a:r>
            <a:r>
              <a:rPr lang="en-US" sz="3600" dirty="0">
                <a:latin typeface="Maiandra GD" panose="020E0502030308020204" pitchFamily="34" charset="0"/>
              </a:rPr>
              <a:t>.  </a:t>
            </a:r>
          </a:p>
          <a:p>
            <a:r>
              <a:rPr lang="en-US" sz="3600" dirty="0">
                <a:latin typeface="Maiandra GD" panose="020E0502030308020204" pitchFamily="34" charset="0"/>
              </a:rPr>
              <a:t>Increased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supply</a:t>
            </a:r>
            <a:r>
              <a:rPr lang="en-US" sz="3600" dirty="0">
                <a:latin typeface="Maiandra GD" panose="020E0502030308020204" pitchFamily="34" charset="0"/>
              </a:rPr>
              <a:t>, drove prices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down</a:t>
            </a:r>
            <a:r>
              <a:rPr lang="en-US" sz="3600" b="1" dirty="0">
                <a:latin typeface="Maiandra GD" panose="020E0502030308020204" pitchFamily="34" charset="0"/>
              </a:rPr>
              <a:t>.  </a:t>
            </a:r>
          </a:p>
          <a:p>
            <a:r>
              <a:rPr lang="en-US" sz="3600" dirty="0">
                <a:latin typeface="Maiandra GD" panose="020E0502030308020204" pitchFamily="34" charset="0"/>
              </a:rPr>
              <a:t>When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prices</a:t>
            </a:r>
            <a:r>
              <a:rPr lang="en-US" sz="3600" dirty="0">
                <a:latin typeface="Maiandra GD" panose="020E0502030308020204" pitchFamily="34" charset="0"/>
              </a:rPr>
              <a:t> were down,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profits</a:t>
            </a:r>
            <a:r>
              <a:rPr lang="en-US" sz="3600" dirty="0">
                <a:latin typeface="Maiandra GD" panose="020E0502030308020204" pitchFamily="34" charset="0"/>
              </a:rPr>
              <a:t> went down.</a:t>
            </a:r>
          </a:p>
          <a:p>
            <a:r>
              <a:rPr lang="en-US" sz="3600" dirty="0">
                <a:latin typeface="Maiandra GD" panose="020E0502030308020204" pitchFamily="34" charset="0"/>
              </a:rPr>
              <a:t>When profits went down, farmers &amp; manufacturers started to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fire</a:t>
            </a:r>
            <a:r>
              <a:rPr lang="en-US" sz="3600" dirty="0">
                <a:latin typeface="Maiandra GD" panose="020E0502030308020204" pitchFamily="34" charset="0"/>
              </a:rPr>
              <a:t> workers.</a:t>
            </a:r>
          </a:p>
          <a:p>
            <a:r>
              <a:rPr lang="en-US" sz="3600" dirty="0">
                <a:latin typeface="Maiandra GD" panose="020E0502030308020204" pitchFamily="34" charset="0"/>
              </a:rPr>
              <a:t>Many farms/businesses went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bankrupt</a:t>
            </a:r>
            <a:r>
              <a:rPr lang="en-US" sz="3600" dirty="0">
                <a:latin typeface="Maiandra GD" panose="020E0502030308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0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0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0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0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0" grpId="0"/>
      <p:bldP spid="809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52400" y="657999"/>
            <a:ext cx="81534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Maiandra GD" panose="020E0502030308020204" pitchFamily="34" charset="0"/>
              </a:rPr>
              <a:t>In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1925</a:t>
            </a:r>
            <a:r>
              <a:rPr lang="en-US" sz="3600" dirty="0">
                <a:latin typeface="Maiandra GD" panose="020E0502030308020204" pitchFamily="34" charset="0"/>
              </a:rPr>
              <a:t>, corn had sold at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$1.07 </a:t>
            </a:r>
            <a:r>
              <a:rPr lang="en-US" sz="3600" dirty="0">
                <a:latin typeface="Maiandra GD" panose="020E0502030308020204" pitchFamily="34" charset="0"/>
              </a:rPr>
              <a:t>per</a:t>
            </a:r>
            <a:r>
              <a:rPr lang="en-US" sz="3600" dirty="0">
                <a:solidFill>
                  <a:schemeClr val="accent1"/>
                </a:solidFill>
                <a:latin typeface="Maiandra GD" panose="020E0502030308020204" pitchFamily="34" charset="0"/>
              </a:rPr>
              <a:t> </a:t>
            </a:r>
            <a:r>
              <a:rPr lang="en-US" sz="3600" dirty="0">
                <a:latin typeface="Maiandra GD" panose="020E0502030308020204" pitchFamily="34" charset="0"/>
              </a:rPr>
              <a:t>bushel. </a:t>
            </a:r>
            <a:endParaRPr lang="en-US" sz="3600" dirty="0" smtClean="0">
              <a:latin typeface="Maiandra GD" panose="020E0502030308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Maiandra GD" panose="020E0502030308020204" pitchFamily="34" charset="0"/>
              </a:rPr>
              <a:t>By the end of </a:t>
            </a:r>
            <a:r>
              <a:rPr lang="en-US" sz="3600" b="1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1932</a:t>
            </a:r>
            <a:r>
              <a:rPr lang="en-US" sz="3600" dirty="0">
                <a:latin typeface="Maiandra GD" panose="020E0502030308020204" pitchFamily="34" charset="0"/>
              </a:rPr>
              <a:t>, corn was </a:t>
            </a:r>
            <a:r>
              <a:rPr lang="en-US" sz="3600" dirty="0" smtClean="0">
                <a:latin typeface="Maiandra GD" panose="020E0502030308020204" pitchFamily="34" charset="0"/>
              </a:rPr>
              <a:t>selling for </a:t>
            </a:r>
            <a:r>
              <a:rPr lang="en-US" sz="3600" dirty="0">
                <a:latin typeface="Maiandra GD" panose="020E0502030308020204" pitchFamily="34" charset="0"/>
              </a:rPr>
              <a:t>only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13</a:t>
            </a:r>
            <a:r>
              <a:rPr lang="en-US" sz="3600" dirty="0">
                <a:latin typeface="Maiandra GD" panose="020E0502030308020204" pitchFamily="34" charset="0"/>
              </a:rPr>
              <a:t>-cents per bushel.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Maiandra GD" panose="020E0502030308020204" pitchFamily="34" charset="0"/>
              </a:rPr>
              <a:t>M</a:t>
            </a:r>
            <a:r>
              <a:rPr lang="en-US" sz="3600" dirty="0" smtClean="0">
                <a:latin typeface="Maiandra GD" panose="020E0502030308020204" pitchFamily="34" charset="0"/>
              </a:rPr>
              <a:t>ost </a:t>
            </a:r>
            <a:r>
              <a:rPr lang="en-US" sz="3600" dirty="0">
                <a:latin typeface="Maiandra GD" panose="020E0502030308020204" pitchFamily="34" charset="0"/>
              </a:rPr>
              <a:t>homes were </a:t>
            </a:r>
            <a:r>
              <a:rPr lang="en-US" sz="3600" dirty="0" smtClean="0">
                <a:latin typeface="Maiandra GD" panose="020E0502030308020204" pitchFamily="34" charset="0"/>
              </a:rPr>
              <a:t>heated, </a:t>
            </a:r>
            <a:r>
              <a:rPr lang="en-US" sz="3600" dirty="0">
                <a:latin typeface="Maiandra GD" panose="020E0502030308020204" pitchFamily="34" charset="0"/>
              </a:rPr>
              <a:t>and food </a:t>
            </a:r>
            <a:r>
              <a:rPr lang="en-US" sz="3600" dirty="0" smtClean="0">
                <a:latin typeface="Maiandra GD" panose="020E0502030308020204" pitchFamily="34" charset="0"/>
              </a:rPr>
              <a:t>cooked, </a:t>
            </a:r>
            <a:r>
              <a:rPr lang="en-US" sz="3600" dirty="0">
                <a:latin typeface="Maiandra GD" panose="020E0502030308020204" pitchFamily="34" charset="0"/>
              </a:rPr>
              <a:t>by coal. But by 1932, corn was actually</a:t>
            </a:r>
            <a:r>
              <a:rPr lang="en-US" sz="3600" dirty="0">
                <a:solidFill>
                  <a:schemeClr val="accent1"/>
                </a:solidFill>
                <a:latin typeface="Maiandra GD" panose="020E0502030308020204" pitchFamily="34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cheaper</a:t>
            </a:r>
            <a:r>
              <a:rPr lang="en-US" sz="3600" dirty="0">
                <a:solidFill>
                  <a:schemeClr val="accent1"/>
                </a:solidFill>
                <a:latin typeface="Maiandra GD" panose="020E0502030308020204" pitchFamily="34" charset="0"/>
              </a:rPr>
              <a:t> </a:t>
            </a:r>
            <a:r>
              <a:rPr lang="en-US" sz="3600" dirty="0">
                <a:latin typeface="Maiandra GD" panose="020E0502030308020204" pitchFamily="34" charset="0"/>
              </a:rPr>
              <a:t>than coal. So, farmers began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burning</a:t>
            </a:r>
            <a:r>
              <a:rPr lang="en-US" sz="3600" dirty="0">
                <a:latin typeface="Maiandra GD" panose="020E0502030308020204" pitchFamily="34" charset="0"/>
              </a:rPr>
              <a:t> their harvest rather than </a:t>
            </a:r>
            <a:r>
              <a:rPr lang="en-US" sz="3600" b="1" dirty="0">
                <a:solidFill>
                  <a:srgbClr val="FFFF00"/>
                </a:solidFill>
                <a:latin typeface="Maiandra GD" panose="020E0502030308020204" pitchFamily="34" charset="0"/>
              </a:rPr>
              <a:t>selling</a:t>
            </a:r>
            <a:r>
              <a:rPr lang="en-US" sz="3600" dirty="0">
                <a:latin typeface="Maiandra GD" panose="020E0502030308020204" pitchFamily="34" charset="0"/>
              </a:rPr>
              <a:t> it.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301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Oval 4"/>
          <p:cNvSpPr>
            <a:spLocks noChangeArrowheads="1"/>
          </p:cNvSpPr>
          <p:nvPr/>
        </p:nvSpPr>
        <p:spPr bwMode="auto">
          <a:xfrm>
            <a:off x="838200" y="762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Farmers &amp; </a:t>
            </a:r>
          </a:p>
          <a:p>
            <a:pPr algn="ctr"/>
            <a:r>
              <a:rPr lang="en-US" sz="2400" dirty="0"/>
              <a:t>manufacturers</a:t>
            </a:r>
          </a:p>
          <a:p>
            <a:pPr algn="ctr"/>
            <a:r>
              <a:rPr lang="en-US" sz="2400" dirty="0"/>
              <a:t>overproduce</a:t>
            </a:r>
          </a:p>
          <a:p>
            <a:pPr algn="ctr"/>
            <a:r>
              <a:rPr lang="en-US" sz="2400" dirty="0"/>
              <a:t>goods</a:t>
            </a:r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auto">
          <a:xfrm>
            <a:off x="5943600" y="3810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Decreasing</a:t>
            </a:r>
          </a:p>
          <a:p>
            <a:pPr algn="ctr"/>
            <a:r>
              <a:rPr lang="en-US" sz="2400"/>
              <a:t>prices,</a:t>
            </a:r>
          </a:p>
          <a:p>
            <a:pPr algn="ctr"/>
            <a:r>
              <a:rPr lang="en-US" sz="2400"/>
              <a:t>decreases</a:t>
            </a:r>
          </a:p>
          <a:p>
            <a:pPr algn="ctr"/>
            <a:r>
              <a:rPr lang="en-US" sz="2400"/>
              <a:t>profit</a:t>
            </a:r>
          </a:p>
        </p:txBody>
      </p:sp>
      <p:sp>
        <p:nvSpPr>
          <p:cNvPr id="89100" name="AutoShape 12"/>
          <p:cNvSpPr>
            <a:spLocks noChangeArrowheads="1"/>
          </p:cNvSpPr>
          <p:nvPr/>
        </p:nvSpPr>
        <p:spPr bwMode="auto">
          <a:xfrm rot="2123637">
            <a:off x="3454400" y="2595563"/>
            <a:ext cx="762000" cy="48577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1" name="AutoShape 13"/>
          <p:cNvSpPr>
            <a:spLocks noChangeArrowheads="1"/>
          </p:cNvSpPr>
          <p:nvPr/>
        </p:nvSpPr>
        <p:spPr bwMode="auto">
          <a:xfrm rot="1907181">
            <a:off x="5170488" y="3482975"/>
            <a:ext cx="625475" cy="485775"/>
          </a:xfrm>
          <a:prstGeom prst="rightArrow">
            <a:avLst>
              <a:gd name="adj1" fmla="val 50000"/>
              <a:gd name="adj2" fmla="val 321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2" name="AutoShape 14"/>
          <p:cNvSpPr>
            <a:spLocks noChangeArrowheads="1"/>
          </p:cNvSpPr>
          <p:nvPr/>
        </p:nvSpPr>
        <p:spPr bwMode="auto">
          <a:xfrm rot="1837855">
            <a:off x="6934200" y="4572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3" name="AutoShape 15"/>
          <p:cNvSpPr>
            <a:spLocks noChangeArrowheads="1"/>
          </p:cNvSpPr>
          <p:nvPr/>
        </p:nvSpPr>
        <p:spPr bwMode="auto">
          <a:xfrm rot="1757020">
            <a:off x="1752600" y="1447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Oval 7"/>
          <p:cNvSpPr>
            <a:spLocks noChangeArrowheads="1"/>
          </p:cNvSpPr>
          <p:nvPr/>
        </p:nvSpPr>
        <p:spPr bwMode="auto">
          <a:xfrm>
            <a:off x="2667000" y="18288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Overproduction</a:t>
            </a:r>
          </a:p>
          <a:p>
            <a:pPr algn="ctr"/>
            <a:r>
              <a:rPr lang="en-US" sz="2400"/>
              <a:t>increases </a:t>
            </a:r>
          </a:p>
          <a:p>
            <a:pPr algn="ctr"/>
            <a:r>
              <a:rPr lang="en-US" sz="2400"/>
              <a:t>supply</a:t>
            </a:r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auto">
          <a:xfrm>
            <a:off x="4267200" y="2743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An increase in </a:t>
            </a:r>
          </a:p>
          <a:p>
            <a:pPr algn="ctr"/>
            <a:r>
              <a:rPr lang="en-US" sz="2400"/>
              <a:t>supply, </a:t>
            </a:r>
          </a:p>
          <a:p>
            <a:pPr algn="ctr"/>
            <a:r>
              <a:rPr lang="en-US" sz="2400"/>
              <a:t>decreases</a:t>
            </a:r>
          </a:p>
          <a:p>
            <a:pPr algn="ctr"/>
            <a:r>
              <a:rPr lang="en-US" sz="2400"/>
              <a:t>price</a:t>
            </a:r>
          </a:p>
        </p:txBody>
      </p:sp>
      <p:sp>
        <p:nvSpPr>
          <p:cNvPr id="89098" name="Oval 10"/>
          <p:cNvSpPr>
            <a:spLocks noChangeArrowheads="1"/>
          </p:cNvSpPr>
          <p:nvPr/>
        </p:nvSpPr>
        <p:spPr bwMode="auto">
          <a:xfrm>
            <a:off x="7696200" y="5029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Decreasing </a:t>
            </a:r>
          </a:p>
          <a:p>
            <a:pPr algn="ctr"/>
            <a:r>
              <a:rPr lang="en-US" sz="2400"/>
              <a:t>profit,</a:t>
            </a:r>
          </a:p>
          <a:p>
            <a:pPr algn="ctr"/>
            <a:r>
              <a:rPr lang="en-US" sz="2400"/>
              <a:t>requires</a:t>
            </a:r>
          </a:p>
          <a:p>
            <a:pPr algn="ctr"/>
            <a:r>
              <a:rPr lang="en-US" sz="2400"/>
              <a:t>increasing</a:t>
            </a:r>
          </a:p>
          <a:p>
            <a:pPr algn="ctr"/>
            <a:r>
              <a:rPr lang="en-US" sz="2400"/>
              <a:t>unemployment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6125" y="228600"/>
            <a:ext cx="7055380" cy="6858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Maiandra GD" panose="020E0502030308020204" pitchFamily="34" charset="0"/>
              </a:rPr>
              <a:t>STOCKS WERE OVERVALUED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Speculation</a:t>
            </a:r>
            <a:r>
              <a:rPr lang="en-US" sz="2800" dirty="0">
                <a:solidFill>
                  <a:srgbClr val="FFFF00"/>
                </a:solidFill>
                <a:latin typeface="Maiandra GD" panose="020E0502030308020204" pitchFamily="34" charset="0"/>
              </a:rPr>
              <a:t> </a:t>
            </a:r>
            <a:r>
              <a:rPr lang="en-US" sz="2800" dirty="0">
                <a:latin typeface="Maiandra GD" panose="020E0502030308020204" pitchFamily="34" charset="0"/>
              </a:rPr>
              <a:t>is investing in 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risky</a:t>
            </a:r>
            <a:r>
              <a:rPr lang="en-US" sz="2800" dirty="0">
                <a:latin typeface="Maiandra GD" panose="020E0502030308020204" pitchFamily="34" charset="0"/>
              </a:rPr>
              <a:t> deals and often 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borrowing</a:t>
            </a:r>
            <a:r>
              <a:rPr lang="en-US" sz="2800" dirty="0">
                <a:latin typeface="Maiandra GD" panose="020E0502030308020204" pitchFamily="34" charset="0"/>
              </a:rPr>
              <a:t> money to do it. 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“Rags to riches” </a:t>
            </a:r>
            <a:r>
              <a:rPr lang="en-US" sz="2800" dirty="0">
                <a:latin typeface="Maiandra GD" panose="020E0502030308020204" pitchFamily="34" charset="0"/>
              </a:rPr>
              <a:t>stories encouraged many Americans to speculate and try their luck at the stock market.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Maiandra GD" panose="020E0502030308020204" pitchFamily="34" charset="0"/>
              </a:rPr>
              <a:t>Since so many were </a:t>
            </a:r>
            <a:r>
              <a:rPr lang="en-US" sz="2800" dirty="0" smtClean="0">
                <a:latin typeface="Maiandra GD" panose="020E0502030308020204" pitchFamily="34" charset="0"/>
              </a:rPr>
              <a:t>investing, </a:t>
            </a:r>
            <a:r>
              <a:rPr lang="en-US" sz="2800" b="1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demand</a:t>
            </a:r>
            <a:r>
              <a:rPr lang="en-US" sz="2800" dirty="0" smtClean="0">
                <a:latin typeface="Maiandra GD" panose="020E0502030308020204" pitchFamily="34" charset="0"/>
              </a:rPr>
              <a:t> </a:t>
            </a:r>
            <a:r>
              <a:rPr lang="en-US" sz="2800" dirty="0">
                <a:latin typeface="Maiandra GD" panose="020E0502030308020204" pitchFamily="34" charset="0"/>
              </a:rPr>
              <a:t>for stocks went 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up</a:t>
            </a:r>
            <a:r>
              <a:rPr lang="en-US" sz="2800" dirty="0">
                <a:latin typeface="Maiandra GD" panose="020E0502030308020204" pitchFamily="34" charset="0"/>
              </a:rPr>
              <a:t>.  So did the 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price</a:t>
            </a:r>
            <a:r>
              <a:rPr lang="en-US" sz="2800" dirty="0">
                <a:latin typeface="Maiandra GD" panose="020E0502030308020204" pitchFamily="34" charset="0"/>
              </a:rPr>
              <a:t> of stocks </a:t>
            </a:r>
            <a:r>
              <a:rPr lang="en-US" sz="2800" dirty="0" smtClean="0">
                <a:latin typeface="Maiandra GD" panose="020E0502030308020204" pitchFamily="34" charset="0"/>
              </a:rPr>
              <a:t>(Often </a:t>
            </a:r>
            <a:r>
              <a:rPr lang="en-US" sz="2800" dirty="0">
                <a:latin typeface="Maiandra GD" panose="020E0502030308020204" pitchFamily="34" charset="0"/>
              </a:rPr>
              <a:t>as demand goes up, so does the price). 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Maiandra GD" panose="020E0502030308020204" pitchFamily="34" charset="0"/>
              </a:rPr>
              <a:t>Eventually, just before October, 1929, most stocks were selling for 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much more </a:t>
            </a:r>
            <a:r>
              <a:rPr lang="en-US" sz="2800" dirty="0">
                <a:latin typeface="Maiandra GD" panose="020E0502030308020204" pitchFamily="34" charset="0"/>
              </a:rPr>
              <a:t>than they were 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worth</a:t>
            </a:r>
            <a:r>
              <a:rPr lang="en-US" sz="2800" b="1" dirty="0">
                <a:latin typeface="Maiandra GD" panose="020E0502030308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682" y="381000"/>
            <a:ext cx="7287690" cy="140053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Maiandra GD" panose="020E0502030308020204" pitchFamily="34" charset="0"/>
              </a:rPr>
              <a:t>Too much debt and “buying on the margin”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557125" y="1811826"/>
            <a:ext cx="8001000" cy="436037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Maiandra GD" panose="020E0502030308020204" pitchFamily="34" charset="0"/>
              </a:rPr>
              <a:t>Many 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farmers</a:t>
            </a:r>
            <a:r>
              <a:rPr lang="en-US" sz="2800" dirty="0">
                <a:latin typeface="Maiandra GD" panose="020E0502030308020204" pitchFamily="34" charset="0"/>
              </a:rPr>
              <a:t> were in debt and could not 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pay it off</a:t>
            </a:r>
            <a:r>
              <a:rPr lang="en-US" sz="2800" dirty="0">
                <a:latin typeface="Maiandra GD" panose="020E0502030308020204" pitchFamily="34" charset="0"/>
              </a:rPr>
              <a:t> during the </a:t>
            </a:r>
            <a:r>
              <a:rPr lang="en-US" sz="2800" dirty="0" smtClean="0">
                <a:latin typeface="Maiandra GD" panose="020E0502030308020204" pitchFamily="34" charset="0"/>
              </a:rPr>
              <a:t>1920’s.</a:t>
            </a:r>
          </a:p>
          <a:p>
            <a:r>
              <a:rPr lang="en-US" sz="2800" dirty="0">
                <a:latin typeface="Maiandra GD" panose="020E0502030308020204" pitchFamily="34" charset="0"/>
              </a:rPr>
              <a:t>M</a:t>
            </a:r>
            <a:r>
              <a:rPr lang="en-US" sz="2800" dirty="0" smtClean="0">
                <a:latin typeface="Maiandra GD" panose="020E0502030308020204" pitchFamily="34" charset="0"/>
              </a:rPr>
              <a:t>any </a:t>
            </a:r>
            <a:r>
              <a:rPr lang="en-US" sz="2800" dirty="0">
                <a:latin typeface="Maiandra GD" panose="020E0502030308020204" pitchFamily="34" charset="0"/>
              </a:rPr>
              <a:t>Americans went into 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debt</a:t>
            </a:r>
            <a:r>
              <a:rPr lang="en-US" sz="2800" dirty="0">
                <a:latin typeface="Maiandra GD" panose="020E0502030308020204" pitchFamily="34" charset="0"/>
              </a:rPr>
              <a:t> to buy 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cars</a:t>
            </a:r>
            <a:r>
              <a:rPr lang="en-US" sz="2800" dirty="0">
                <a:latin typeface="Maiandra GD" panose="020E0502030308020204" pitchFamily="34" charset="0"/>
              </a:rPr>
              <a:t>, stoves, sewing machines, etc. </a:t>
            </a:r>
          </a:p>
          <a:p>
            <a:r>
              <a:rPr lang="en-US" sz="2800" dirty="0" smtClean="0">
                <a:latin typeface="Maiandra GD" panose="020E0502030308020204" pitchFamily="34" charset="0"/>
              </a:rPr>
              <a:t>Many 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investors</a:t>
            </a:r>
            <a:r>
              <a:rPr lang="en-US" sz="2800" dirty="0">
                <a:latin typeface="Maiandra GD" panose="020E0502030308020204" pitchFamily="34" charset="0"/>
              </a:rPr>
              <a:t> went into debt and bought stocks “</a:t>
            </a:r>
            <a:r>
              <a:rPr lang="en-US" sz="2800" b="1" dirty="0">
                <a:solidFill>
                  <a:srgbClr val="FFFF00"/>
                </a:solidFill>
                <a:latin typeface="Maiandra GD" panose="020E0502030308020204" pitchFamily="34" charset="0"/>
              </a:rPr>
              <a:t>on the margin</a:t>
            </a:r>
            <a:r>
              <a:rPr lang="en-US" sz="2800" dirty="0">
                <a:latin typeface="Maiandra GD" panose="020E0502030308020204" pitchFamily="34" charset="0"/>
              </a:rPr>
              <a:t>,” putting 10% down, and promising to pay the 90% later.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Causes of the Great Depression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425067" y="1324621"/>
            <a:ext cx="4495800" cy="3886200"/>
          </a:xfrm>
        </p:spPr>
        <p:txBody>
          <a:bodyPr/>
          <a:lstStyle/>
          <a:p>
            <a:pPr algn="ctr"/>
            <a:r>
              <a:rPr lang="en-US" sz="5000" dirty="0">
                <a:latin typeface="Maiandra GD" panose="020E0502030308020204" pitchFamily="34" charset="0"/>
              </a:rPr>
              <a:t>When hard times hit, </a:t>
            </a:r>
            <a:r>
              <a:rPr lang="en-US" sz="5000" b="1" dirty="0">
                <a:solidFill>
                  <a:srgbClr val="FFFF00"/>
                </a:solidFill>
                <a:latin typeface="Maiandra GD" panose="020E0502030308020204" pitchFamily="34" charset="0"/>
              </a:rPr>
              <a:t>debts</a:t>
            </a:r>
            <a:r>
              <a:rPr lang="en-US" sz="5000" dirty="0">
                <a:latin typeface="Maiandra GD" panose="020E0502030308020204" pitchFamily="34" charset="0"/>
              </a:rPr>
              <a:t> could not be </a:t>
            </a:r>
            <a:r>
              <a:rPr lang="en-US" sz="5000" b="1" dirty="0">
                <a:solidFill>
                  <a:srgbClr val="FFFF00"/>
                </a:solidFill>
                <a:latin typeface="Maiandra GD" panose="020E0502030308020204" pitchFamily="34" charset="0"/>
              </a:rPr>
              <a:t>paid</a:t>
            </a:r>
            <a:r>
              <a:rPr lang="en-US" sz="5000" dirty="0">
                <a:latin typeface="Maiandra GD" panose="020E0502030308020204" pitchFamily="34" charset="0"/>
              </a:rPr>
              <a:t> off.</a:t>
            </a:r>
          </a:p>
        </p:txBody>
      </p:sp>
      <p:pic>
        <p:nvPicPr>
          <p:cNvPr id="91144" name="Picture 8" descr="money09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90742"/>
            <a:ext cx="3848100" cy="5553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2418</TotalTime>
  <Words>1192</Words>
  <Application>Microsoft Office PowerPoint</Application>
  <PresentationFormat>On-screen Show (4:3)</PresentationFormat>
  <Paragraphs>163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Century Gothic</vt:lpstr>
      <vt:lpstr>Maiandra GD</vt:lpstr>
      <vt:lpstr>Wingdings</vt:lpstr>
      <vt:lpstr>Wingdings 3</vt:lpstr>
      <vt:lpstr>Default Design</vt:lpstr>
      <vt:lpstr>Ion</vt:lpstr>
      <vt:lpstr>THE GREAT DEPRESSION</vt:lpstr>
      <vt:lpstr>PowerPoint Presentation</vt:lpstr>
      <vt:lpstr>PowerPoint Presentation</vt:lpstr>
      <vt:lpstr>OVERPRODUCTION OF GOODS</vt:lpstr>
      <vt:lpstr>PowerPoint Presentation</vt:lpstr>
      <vt:lpstr>PowerPoint Presentation</vt:lpstr>
      <vt:lpstr>STOCKS WERE OVERVALUED</vt:lpstr>
      <vt:lpstr>Too much debt and “buying on the margin”</vt:lpstr>
      <vt:lpstr>When hard times hit, debts could not be paid off.</vt:lpstr>
      <vt:lpstr>PowerPoint Presentation</vt:lpstr>
      <vt:lpstr>$.10 FARM SALE</vt:lpstr>
      <vt:lpstr>PowerPoint Presentation</vt:lpstr>
      <vt:lpstr>Little/no governmental regulation of banks</vt:lpstr>
      <vt:lpstr>HIGH TARIFFS (TAXES) DISCOURAGED TRADE</vt:lpstr>
      <vt:lpstr>THE DUST BOWL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PRESIDENT HERBERT HOOVER (1929 – 1933)</vt:lpstr>
      <vt:lpstr>PowerPoint Presentation</vt:lpstr>
      <vt:lpstr>BONUS ARMY 1932</vt:lpstr>
      <vt:lpstr>PowerPoint Presentation</vt:lpstr>
      <vt:lpstr>PowerPoint Presentation</vt:lpstr>
      <vt:lpstr>PRESIDENT FRANKLIN DELANO ROOSEVELT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DEAL PROGRAMS  STILL WITH US TODAY</vt:lpstr>
      <vt:lpstr>LASTING RESULTS OF  THE NEW DEAL</vt:lpstr>
      <vt:lpstr>FUN FACTS ABOUT THE  1930’S</vt:lpstr>
    </vt:vector>
  </TitlesOfParts>
  <Company>BHBL 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</dc:title>
  <dc:creator>O'Rourke MS</dc:creator>
  <cp:lastModifiedBy>mdyer2</cp:lastModifiedBy>
  <cp:revision>85</cp:revision>
  <dcterms:created xsi:type="dcterms:W3CDTF">2004-02-02T21:57:12Z</dcterms:created>
  <dcterms:modified xsi:type="dcterms:W3CDTF">2016-03-11T16:29:57Z</dcterms:modified>
</cp:coreProperties>
</file>