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7" r:id="rId3"/>
    <p:sldId id="258" r:id="rId4"/>
    <p:sldId id="259" r:id="rId5"/>
    <p:sldId id="260" r:id="rId6"/>
    <p:sldId id="276" r:id="rId7"/>
    <p:sldId id="261" r:id="rId8"/>
    <p:sldId id="262" r:id="rId9"/>
    <p:sldId id="263" r:id="rId10"/>
    <p:sldId id="264" r:id="rId11"/>
    <p:sldId id="277" r:id="rId12"/>
    <p:sldId id="265" r:id="rId13"/>
    <p:sldId id="278" r:id="rId14"/>
    <p:sldId id="266" r:id="rId15"/>
    <p:sldId id="267" r:id="rId16"/>
    <p:sldId id="268" r:id="rId17"/>
    <p:sldId id="279" r:id="rId18"/>
    <p:sldId id="269" r:id="rId19"/>
    <p:sldId id="270" r:id="rId20"/>
    <p:sldId id="280" r:id="rId21"/>
    <p:sldId id="271" r:id="rId22"/>
    <p:sldId id="272" r:id="rId23"/>
    <p:sldId id="273" r:id="rId24"/>
    <p:sldId id="281" r:id="rId25"/>
    <p:sldId id="27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CE40-DE61-494A-8C27-C2F3AF8FA9AE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C378C2-9E6F-4F4D-8AB3-22C11D0316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CE40-DE61-494A-8C27-C2F3AF8FA9AE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378C2-9E6F-4F4D-8AB3-22C11D031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2C378C2-9E6F-4F4D-8AB3-22C11D0316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CE40-DE61-494A-8C27-C2F3AF8FA9AE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CE40-DE61-494A-8C27-C2F3AF8FA9AE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2C378C2-9E6F-4F4D-8AB3-22C11D0316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CE40-DE61-494A-8C27-C2F3AF8FA9AE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C378C2-9E6F-4F4D-8AB3-22C11D0316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101CE40-DE61-494A-8C27-C2F3AF8FA9AE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378C2-9E6F-4F4D-8AB3-22C11D0316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CE40-DE61-494A-8C27-C2F3AF8FA9AE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2C378C2-9E6F-4F4D-8AB3-22C11D0316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CE40-DE61-494A-8C27-C2F3AF8FA9AE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2C378C2-9E6F-4F4D-8AB3-22C11D031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CE40-DE61-494A-8C27-C2F3AF8FA9AE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C378C2-9E6F-4F4D-8AB3-22C11D031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C378C2-9E6F-4F4D-8AB3-22C11D0316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CE40-DE61-494A-8C27-C2F3AF8FA9AE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2C378C2-9E6F-4F4D-8AB3-22C11D0316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101CE40-DE61-494A-8C27-C2F3AF8FA9AE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101CE40-DE61-494A-8C27-C2F3AF8FA9AE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C378C2-9E6F-4F4D-8AB3-22C11D0316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Governing a New Nation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The New Jersey Plan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Because the Virginia plan called for </a:t>
            </a:r>
            <a:r>
              <a:rPr lang="en-US" sz="2800" dirty="0" smtClean="0">
                <a:solidFill>
                  <a:srgbClr val="FF0000"/>
                </a:solidFill>
              </a:rPr>
              <a:t>representation</a:t>
            </a:r>
            <a:r>
              <a:rPr lang="en-US" sz="2800" dirty="0" smtClean="0"/>
              <a:t> based on population, </a:t>
            </a:r>
            <a:r>
              <a:rPr lang="en-US" sz="2800" dirty="0" smtClean="0">
                <a:solidFill>
                  <a:srgbClr val="FF0000"/>
                </a:solidFill>
              </a:rPr>
              <a:t>smaller</a:t>
            </a:r>
            <a:r>
              <a:rPr lang="en-US" sz="2800" dirty="0" smtClean="0"/>
              <a:t> states strongly </a:t>
            </a:r>
            <a:r>
              <a:rPr lang="en-US" sz="2800" dirty="0" smtClean="0">
                <a:solidFill>
                  <a:srgbClr val="FF0000"/>
                </a:solidFill>
              </a:rPr>
              <a:t>opposed</a:t>
            </a:r>
            <a:r>
              <a:rPr lang="en-US" sz="2800" dirty="0" smtClean="0"/>
              <a:t> the plan.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800" dirty="0" smtClean="0"/>
              <a:t>William Paterson of </a:t>
            </a:r>
            <a:r>
              <a:rPr lang="en-US" sz="2800" dirty="0" smtClean="0">
                <a:solidFill>
                  <a:srgbClr val="FF0000"/>
                </a:solidFill>
              </a:rPr>
              <a:t>New Jersey </a:t>
            </a:r>
            <a:r>
              <a:rPr lang="en-US" sz="2800" dirty="0" smtClean="0"/>
              <a:t>introduced a </a:t>
            </a:r>
            <a:r>
              <a:rPr lang="en-US" sz="2800" dirty="0" smtClean="0">
                <a:solidFill>
                  <a:srgbClr val="FF0000"/>
                </a:solidFill>
              </a:rPr>
              <a:t>modified</a:t>
            </a:r>
            <a:r>
              <a:rPr lang="en-US" sz="2800" dirty="0" smtClean="0"/>
              <a:t> plan on behalf of the </a:t>
            </a:r>
            <a:r>
              <a:rPr lang="en-US" sz="2800" dirty="0" smtClean="0">
                <a:solidFill>
                  <a:srgbClr val="FF0000"/>
                </a:solidFill>
              </a:rPr>
              <a:t>small</a:t>
            </a:r>
            <a:r>
              <a:rPr lang="en-US" sz="2800" dirty="0" smtClean="0"/>
              <a:t> states. 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FF0000"/>
                </a:solidFill>
              </a:rPr>
              <a:t>New Jersey </a:t>
            </a:r>
            <a:r>
              <a:rPr lang="en-US" sz="2800" dirty="0" smtClean="0"/>
              <a:t>Plan called for:</a:t>
            </a:r>
          </a:p>
          <a:p>
            <a:pPr lvl="2"/>
            <a:r>
              <a:rPr lang="en-US" sz="2400" dirty="0" smtClean="0">
                <a:solidFill>
                  <a:srgbClr val="FF0000"/>
                </a:solidFill>
              </a:rPr>
              <a:t>Single</a:t>
            </a:r>
            <a:r>
              <a:rPr lang="en-US" sz="2400" dirty="0" smtClean="0"/>
              <a:t> house of Congress (</a:t>
            </a:r>
            <a:r>
              <a:rPr lang="en-US" sz="2400" dirty="0" smtClean="0">
                <a:solidFill>
                  <a:srgbClr val="FF0000"/>
                </a:solidFill>
              </a:rPr>
              <a:t>unicameral</a:t>
            </a:r>
            <a:r>
              <a:rPr lang="en-US" sz="2400" dirty="0" smtClean="0"/>
              <a:t>)</a:t>
            </a:r>
          </a:p>
          <a:p>
            <a:pPr lvl="2"/>
            <a:r>
              <a:rPr lang="en-US" sz="2400" dirty="0" smtClean="0">
                <a:solidFill>
                  <a:srgbClr val="FF0000"/>
                </a:solidFill>
              </a:rPr>
              <a:t>Equal</a:t>
            </a:r>
            <a:r>
              <a:rPr lang="en-US" sz="2400" dirty="0" smtClean="0"/>
              <a:t> representation for each </a:t>
            </a:r>
            <a:r>
              <a:rPr lang="en-US" sz="2400" dirty="0" smtClean="0">
                <a:solidFill>
                  <a:srgbClr val="FF0000"/>
                </a:solidFill>
              </a:rPr>
              <a:t>state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err="1" smtClean="0"/>
              <a:t>Nearpod</a:t>
            </a:r>
            <a:r>
              <a:rPr lang="en-US" sz="4400" dirty="0" smtClean="0"/>
              <a:t> Question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After hearing about both the Virginia Plan and the New Jersey Plan, which plan do you choose?</a:t>
            </a:r>
          </a:p>
          <a:p>
            <a:pPr lvl="1"/>
            <a:r>
              <a:rPr lang="en-US" dirty="0" smtClean="0"/>
              <a:t>Virginia Plan</a:t>
            </a:r>
          </a:p>
          <a:p>
            <a:pPr lvl="1"/>
            <a:r>
              <a:rPr lang="en-US" dirty="0" smtClean="0"/>
              <a:t>New Jersey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676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The Great Compromise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For </a:t>
            </a:r>
            <a:r>
              <a:rPr lang="en-US" sz="3000" dirty="0" smtClean="0">
                <a:solidFill>
                  <a:srgbClr val="FF0000"/>
                </a:solidFill>
              </a:rPr>
              <a:t>days</a:t>
            </a:r>
            <a:r>
              <a:rPr lang="en-US" sz="3000" dirty="0" smtClean="0"/>
              <a:t> the delegates </a:t>
            </a:r>
            <a:r>
              <a:rPr lang="en-US" sz="3000" dirty="0" smtClean="0">
                <a:solidFill>
                  <a:srgbClr val="FF0000"/>
                </a:solidFill>
              </a:rPr>
              <a:t>argued</a:t>
            </a:r>
            <a:r>
              <a:rPr lang="en-US" sz="3000" dirty="0" smtClean="0"/>
              <a:t>, and some feared the convention would </a:t>
            </a:r>
            <a:r>
              <a:rPr lang="en-US" sz="3000" dirty="0" smtClean="0">
                <a:solidFill>
                  <a:srgbClr val="FF0000"/>
                </a:solidFill>
              </a:rPr>
              <a:t>fail</a:t>
            </a:r>
            <a:r>
              <a:rPr lang="en-US" sz="3000" dirty="0" smtClean="0"/>
              <a:t> and the Union would </a:t>
            </a:r>
            <a:r>
              <a:rPr lang="en-US" sz="3000" dirty="0" smtClean="0">
                <a:solidFill>
                  <a:srgbClr val="FF0000"/>
                </a:solidFill>
              </a:rPr>
              <a:t>break</a:t>
            </a:r>
            <a:r>
              <a:rPr lang="en-US" sz="3000" dirty="0" smtClean="0"/>
              <a:t> apart.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3000" dirty="0" smtClean="0"/>
              <a:t>On July 16, 1787, </a:t>
            </a:r>
            <a:r>
              <a:rPr lang="en-US" sz="3000" dirty="0" smtClean="0">
                <a:solidFill>
                  <a:srgbClr val="FF0000"/>
                </a:solidFill>
              </a:rPr>
              <a:t>Roger Sherman </a:t>
            </a:r>
            <a:r>
              <a:rPr lang="en-US" sz="3000" dirty="0" smtClean="0"/>
              <a:t>of Connecticut worked out a </a:t>
            </a:r>
            <a:r>
              <a:rPr lang="en-US" sz="3000" dirty="0" smtClean="0">
                <a:solidFill>
                  <a:srgbClr val="FF0000"/>
                </a:solidFill>
              </a:rPr>
              <a:t>compromise</a:t>
            </a:r>
            <a:r>
              <a:rPr lang="en-US" sz="3000" dirty="0" smtClean="0"/>
              <a:t> that delegates narrowly voted to </a:t>
            </a:r>
            <a:r>
              <a:rPr lang="en-US" sz="3000" dirty="0" smtClean="0">
                <a:solidFill>
                  <a:srgbClr val="FF0000"/>
                </a:solidFill>
              </a:rPr>
              <a:t>accept</a:t>
            </a:r>
            <a:r>
              <a:rPr lang="en-US" sz="3000" dirty="0" smtClean="0"/>
              <a:t>.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3000" dirty="0" smtClean="0"/>
              <a:t>The </a:t>
            </a:r>
            <a:r>
              <a:rPr lang="en-US" sz="3000" dirty="0" smtClean="0">
                <a:solidFill>
                  <a:srgbClr val="FF0000"/>
                </a:solidFill>
              </a:rPr>
              <a:t>Great</a:t>
            </a:r>
            <a:r>
              <a:rPr lang="en-US" sz="3000" dirty="0" smtClean="0"/>
              <a:t> Compromise:</a:t>
            </a:r>
          </a:p>
          <a:p>
            <a:pPr lvl="2"/>
            <a:r>
              <a:rPr lang="en-US" sz="2600" dirty="0" smtClean="0">
                <a:solidFill>
                  <a:srgbClr val="FF0000"/>
                </a:solidFill>
              </a:rPr>
              <a:t>Combined</a:t>
            </a:r>
            <a:r>
              <a:rPr lang="en-US" sz="2600" dirty="0" smtClean="0"/>
              <a:t> Virginia and New Jersey Plans</a:t>
            </a:r>
          </a:p>
          <a:p>
            <a:pPr lvl="2"/>
            <a:r>
              <a:rPr lang="en-US" sz="2600" dirty="0" smtClean="0"/>
              <a:t>Created a </a:t>
            </a:r>
            <a:r>
              <a:rPr lang="en-US" sz="2600" dirty="0" smtClean="0">
                <a:solidFill>
                  <a:srgbClr val="FF0000"/>
                </a:solidFill>
              </a:rPr>
              <a:t>two-house</a:t>
            </a:r>
            <a:r>
              <a:rPr lang="en-US" sz="2600" dirty="0" smtClean="0"/>
              <a:t> legislature/Congress</a:t>
            </a:r>
          </a:p>
          <a:p>
            <a:pPr lvl="3"/>
            <a:r>
              <a:rPr lang="en-US" sz="2600" dirty="0" smtClean="0"/>
              <a:t>House of </a:t>
            </a:r>
            <a:r>
              <a:rPr lang="en-US" sz="2600" dirty="0" smtClean="0">
                <a:solidFill>
                  <a:srgbClr val="FF0000"/>
                </a:solidFill>
              </a:rPr>
              <a:t>Representative</a:t>
            </a:r>
            <a:r>
              <a:rPr lang="en-US" sz="2600" dirty="0" smtClean="0"/>
              <a:t> - based on </a:t>
            </a:r>
            <a:r>
              <a:rPr lang="en-US" sz="2600" dirty="0" smtClean="0">
                <a:solidFill>
                  <a:srgbClr val="FF0000"/>
                </a:solidFill>
              </a:rPr>
              <a:t>population</a:t>
            </a:r>
          </a:p>
          <a:p>
            <a:pPr lvl="3"/>
            <a:r>
              <a:rPr lang="en-US" sz="2600" dirty="0" smtClean="0">
                <a:solidFill>
                  <a:srgbClr val="FF0000"/>
                </a:solidFill>
              </a:rPr>
              <a:t>Senate</a:t>
            </a:r>
            <a:r>
              <a:rPr lang="en-US" sz="2600" dirty="0" smtClean="0"/>
              <a:t> - has </a:t>
            </a:r>
            <a:r>
              <a:rPr lang="en-US" sz="2600" dirty="0" smtClean="0">
                <a:solidFill>
                  <a:srgbClr val="FF0000"/>
                </a:solidFill>
              </a:rPr>
              <a:t>equal</a:t>
            </a:r>
            <a:r>
              <a:rPr lang="en-US" sz="2600" dirty="0" smtClean="0"/>
              <a:t> representation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Nearpod</a:t>
            </a:r>
            <a:r>
              <a:rPr lang="en-US" dirty="0" smtClean="0"/>
              <a:t>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Why do you think it is important for the states to have representation within the House of Representatives and the Senate?</a:t>
            </a:r>
          </a:p>
        </p:txBody>
      </p:sp>
    </p:spTree>
    <p:extLst>
      <p:ext uri="{BB962C8B-B14F-4D97-AF65-F5344CB8AC3E}">
        <p14:creationId xmlns:p14="http://schemas.microsoft.com/office/powerpoint/2010/main" val="1452468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Debate Over Slavery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Another </a:t>
            </a:r>
            <a:r>
              <a:rPr lang="en-US" sz="3000" dirty="0" smtClean="0">
                <a:solidFill>
                  <a:srgbClr val="FF0000"/>
                </a:solidFill>
              </a:rPr>
              <a:t>issue</a:t>
            </a:r>
            <a:r>
              <a:rPr lang="en-US" sz="3000" dirty="0" smtClean="0"/>
              <a:t> largely </a:t>
            </a:r>
            <a:r>
              <a:rPr lang="en-US" sz="3000" dirty="0" smtClean="0">
                <a:solidFill>
                  <a:srgbClr val="FF0000"/>
                </a:solidFill>
              </a:rPr>
              <a:t>argued</a:t>
            </a:r>
            <a:r>
              <a:rPr lang="en-US" sz="3000" dirty="0" smtClean="0"/>
              <a:t> touched off a bitter </a:t>
            </a:r>
            <a:r>
              <a:rPr lang="en-US" sz="3000" dirty="0" smtClean="0">
                <a:solidFill>
                  <a:srgbClr val="FF0000"/>
                </a:solidFill>
              </a:rPr>
              <a:t>debate</a:t>
            </a:r>
            <a:r>
              <a:rPr lang="en-US" sz="3000" dirty="0" smtClean="0"/>
              <a:t> between northerners and southerners.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3000" dirty="0" smtClean="0">
                <a:solidFill>
                  <a:srgbClr val="FF0000"/>
                </a:solidFill>
              </a:rPr>
              <a:t>Southern</a:t>
            </a:r>
            <a:r>
              <a:rPr lang="en-US" sz="3000" dirty="0" smtClean="0"/>
              <a:t> delegates said that enslaved people should be </a:t>
            </a:r>
            <a:r>
              <a:rPr lang="en-US" sz="3000" dirty="0" smtClean="0">
                <a:solidFill>
                  <a:srgbClr val="FF0000"/>
                </a:solidFill>
              </a:rPr>
              <a:t>counted</a:t>
            </a:r>
            <a:r>
              <a:rPr lang="en-US" sz="3000" dirty="0" smtClean="0"/>
              <a:t> in calculating how many </a:t>
            </a:r>
            <a:r>
              <a:rPr lang="en-US" sz="3000" dirty="0" smtClean="0">
                <a:solidFill>
                  <a:srgbClr val="FF0000"/>
                </a:solidFill>
              </a:rPr>
              <a:t>representatives</a:t>
            </a:r>
            <a:r>
              <a:rPr lang="en-US" sz="3000" dirty="0" smtClean="0"/>
              <a:t> a state should have in </a:t>
            </a:r>
            <a:r>
              <a:rPr lang="en-US" sz="3000" dirty="0" smtClean="0">
                <a:solidFill>
                  <a:srgbClr val="FF0000"/>
                </a:solidFill>
              </a:rPr>
              <a:t>Congress</a:t>
            </a:r>
            <a:r>
              <a:rPr lang="en-US" sz="3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3000" dirty="0" smtClean="0"/>
              <a:t>Northern </a:t>
            </a:r>
            <a:r>
              <a:rPr lang="en-US" sz="3000" dirty="0" smtClean="0">
                <a:solidFill>
                  <a:srgbClr val="FF0000"/>
                </a:solidFill>
              </a:rPr>
              <a:t>delegates</a:t>
            </a:r>
            <a:r>
              <a:rPr lang="en-US" sz="3000" dirty="0" smtClean="0"/>
              <a:t> said that because enslaved people could not </a:t>
            </a:r>
            <a:r>
              <a:rPr lang="en-US" sz="3000" dirty="0" smtClean="0">
                <a:solidFill>
                  <a:srgbClr val="FF0000"/>
                </a:solidFill>
              </a:rPr>
              <a:t>vote</a:t>
            </a:r>
            <a:r>
              <a:rPr lang="en-US" sz="3000" dirty="0" smtClean="0"/>
              <a:t>, they should not be </a:t>
            </a:r>
            <a:r>
              <a:rPr lang="en-US" sz="3000" dirty="0" smtClean="0">
                <a:solidFill>
                  <a:srgbClr val="FF0000"/>
                </a:solidFill>
              </a:rPr>
              <a:t>counted</a:t>
            </a:r>
            <a:r>
              <a:rPr lang="en-US" sz="3000" dirty="0" smtClean="0"/>
              <a:t> toward a state’s </a:t>
            </a:r>
            <a:r>
              <a:rPr lang="en-US" sz="3000" dirty="0" smtClean="0">
                <a:solidFill>
                  <a:srgbClr val="FF0000"/>
                </a:solidFill>
              </a:rPr>
              <a:t>representation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Three-Fifths Compromise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Finally, a </a:t>
            </a:r>
            <a:r>
              <a:rPr lang="en-US" sz="3000" dirty="0" smtClean="0">
                <a:solidFill>
                  <a:srgbClr val="FF0000"/>
                </a:solidFill>
              </a:rPr>
              <a:t>compromise</a:t>
            </a:r>
            <a:r>
              <a:rPr lang="en-US" sz="3000" dirty="0" smtClean="0"/>
              <a:t> was reached – </a:t>
            </a:r>
            <a:r>
              <a:rPr lang="en-US" sz="3000" b="1" i="1" dirty="0" smtClean="0"/>
              <a:t>The </a:t>
            </a:r>
            <a:r>
              <a:rPr lang="en-US" sz="3000" b="1" i="1" dirty="0" smtClean="0">
                <a:solidFill>
                  <a:srgbClr val="FF0000"/>
                </a:solidFill>
              </a:rPr>
              <a:t>Three-Fifths</a:t>
            </a:r>
            <a:r>
              <a:rPr lang="en-US" sz="3000" b="1" i="1" dirty="0" smtClean="0"/>
              <a:t> Compromise</a:t>
            </a:r>
            <a:r>
              <a:rPr lang="en-US" sz="3000" dirty="0" smtClean="0"/>
              <a:t>.</a:t>
            </a:r>
          </a:p>
          <a:p>
            <a:pPr>
              <a:buNone/>
            </a:pPr>
            <a:endParaRPr lang="en-US" sz="1100" dirty="0" smtClean="0"/>
          </a:p>
          <a:p>
            <a:r>
              <a:rPr lang="en-US" sz="3000" dirty="0" smtClean="0"/>
              <a:t>Each </a:t>
            </a:r>
            <a:r>
              <a:rPr lang="en-US" sz="3000" dirty="0" smtClean="0">
                <a:solidFill>
                  <a:srgbClr val="FF0000"/>
                </a:solidFill>
              </a:rPr>
              <a:t>enslaved</a:t>
            </a:r>
            <a:r>
              <a:rPr lang="en-US" sz="3000" dirty="0" smtClean="0"/>
              <a:t> person would </a:t>
            </a:r>
            <a:r>
              <a:rPr lang="en-US" sz="3000" dirty="0" smtClean="0">
                <a:solidFill>
                  <a:srgbClr val="FF0000"/>
                </a:solidFill>
              </a:rPr>
              <a:t>count</a:t>
            </a:r>
            <a:r>
              <a:rPr lang="en-US" sz="3000" dirty="0" smtClean="0"/>
              <a:t> as three fifths of a </a:t>
            </a:r>
            <a:r>
              <a:rPr lang="en-US" sz="3000" dirty="0" smtClean="0">
                <a:solidFill>
                  <a:srgbClr val="FF0000"/>
                </a:solidFill>
              </a:rPr>
              <a:t>free</a:t>
            </a:r>
            <a:r>
              <a:rPr lang="en-US" sz="3000" dirty="0" smtClean="0"/>
              <a:t> person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sz="3000" dirty="0" smtClean="0"/>
              <a:t>This was a </a:t>
            </a:r>
            <a:r>
              <a:rPr lang="en-US" sz="3000" dirty="0" smtClean="0">
                <a:solidFill>
                  <a:srgbClr val="FF0000"/>
                </a:solidFill>
              </a:rPr>
              <a:t>gain</a:t>
            </a:r>
            <a:r>
              <a:rPr lang="en-US" sz="3000" dirty="0" smtClean="0"/>
              <a:t> for the South, as it gave them </a:t>
            </a:r>
            <a:r>
              <a:rPr lang="en-US" sz="3000" dirty="0" smtClean="0">
                <a:solidFill>
                  <a:srgbClr val="FF0000"/>
                </a:solidFill>
              </a:rPr>
              <a:t>more</a:t>
            </a:r>
            <a:r>
              <a:rPr lang="en-US" sz="3000" dirty="0" smtClean="0"/>
              <a:t> seats in the House.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sz="3000" dirty="0" smtClean="0">
                <a:solidFill>
                  <a:srgbClr val="FF0000"/>
                </a:solidFill>
              </a:rPr>
              <a:t>Northern</a:t>
            </a:r>
            <a:r>
              <a:rPr lang="en-US" sz="3000" dirty="0" smtClean="0"/>
              <a:t> delegates reluctantly </a:t>
            </a:r>
            <a:r>
              <a:rPr lang="en-US" sz="3000" dirty="0" smtClean="0">
                <a:solidFill>
                  <a:srgbClr val="FF0000"/>
                </a:solidFill>
              </a:rPr>
              <a:t>agreed</a:t>
            </a:r>
            <a:r>
              <a:rPr lang="en-US" sz="3000" dirty="0" smtClean="0"/>
              <a:t> in order to </a:t>
            </a:r>
            <a:r>
              <a:rPr lang="en-US" sz="3000" dirty="0" smtClean="0">
                <a:solidFill>
                  <a:srgbClr val="FF0000"/>
                </a:solidFill>
              </a:rPr>
              <a:t>keep</a:t>
            </a:r>
            <a:r>
              <a:rPr lang="en-US" sz="3000" dirty="0" smtClean="0"/>
              <a:t> the South in the Union.</a:t>
            </a:r>
          </a:p>
          <a:p>
            <a:pPr>
              <a:buNone/>
            </a:pPr>
            <a:endParaRPr lang="en-US" sz="1300" dirty="0" smtClean="0"/>
          </a:p>
          <a:p>
            <a:r>
              <a:rPr lang="en-US" sz="3000" dirty="0" smtClean="0"/>
              <a:t>This compromise was a </a:t>
            </a:r>
            <a:r>
              <a:rPr lang="en-US" sz="3000" dirty="0" smtClean="0">
                <a:solidFill>
                  <a:srgbClr val="FF0000"/>
                </a:solidFill>
              </a:rPr>
              <a:t>blow</a:t>
            </a:r>
            <a:r>
              <a:rPr lang="en-US" sz="3000" dirty="0" smtClean="0"/>
              <a:t> to African Americans as it helped </a:t>
            </a:r>
            <a:r>
              <a:rPr lang="en-US" sz="3000" dirty="0" smtClean="0">
                <a:solidFill>
                  <a:srgbClr val="FF0000"/>
                </a:solidFill>
              </a:rPr>
              <a:t>preserve</a:t>
            </a:r>
            <a:r>
              <a:rPr lang="en-US" sz="3000" dirty="0" smtClean="0"/>
              <a:t> slavery in the new </a:t>
            </a:r>
            <a:r>
              <a:rPr lang="en-US" sz="3000" dirty="0" smtClean="0">
                <a:solidFill>
                  <a:srgbClr val="FF0000"/>
                </a:solidFill>
              </a:rPr>
              <a:t>Constitution</a:t>
            </a:r>
            <a:r>
              <a:rPr lang="en-US" sz="3000" dirty="0" smtClean="0"/>
              <a:t> by making a </a:t>
            </a:r>
            <a:r>
              <a:rPr lang="en-US" sz="3000" dirty="0" smtClean="0">
                <a:solidFill>
                  <a:srgbClr val="FF0000"/>
                </a:solidFill>
              </a:rPr>
              <a:t>distinction</a:t>
            </a:r>
            <a:r>
              <a:rPr lang="en-US" sz="3000" dirty="0" smtClean="0"/>
              <a:t> between “free persons” and “all other persons.”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A New Constitution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After many more </a:t>
            </a:r>
            <a:r>
              <a:rPr lang="en-US" dirty="0" smtClean="0">
                <a:solidFill>
                  <a:srgbClr val="FF0000"/>
                </a:solidFill>
              </a:rPr>
              <a:t>weeks</a:t>
            </a:r>
            <a:r>
              <a:rPr lang="en-US" dirty="0" smtClean="0"/>
              <a:t> of debate, the delegates </a:t>
            </a:r>
            <a:r>
              <a:rPr lang="en-US" dirty="0" smtClean="0">
                <a:solidFill>
                  <a:srgbClr val="FF0000"/>
                </a:solidFill>
              </a:rPr>
              <a:t>agreed</a:t>
            </a:r>
            <a:r>
              <a:rPr lang="en-US" dirty="0" smtClean="0"/>
              <a:t> on all the terms, and a committee was appointed to draw up the final </a:t>
            </a:r>
            <a:r>
              <a:rPr lang="en-US" dirty="0" smtClean="0">
                <a:solidFill>
                  <a:srgbClr val="FF0000"/>
                </a:solidFill>
              </a:rPr>
              <a:t>wording</a:t>
            </a:r>
            <a:r>
              <a:rPr lang="en-US" dirty="0" smtClean="0"/>
              <a:t> of the new Constitution</a:t>
            </a:r>
            <a:r>
              <a:rPr lang="en-US" sz="2500" dirty="0" smtClean="0"/>
              <a:t>.</a:t>
            </a:r>
          </a:p>
          <a:p>
            <a:endParaRPr lang="en-US" sz="900" dirty="0" smtClean="0"/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Preamble</a:t>
            </a:r>
            <a:r>
              <a:rPr lang="en-US" dirty="0" smtClean="0"/>
              <a:t> highlights a major </a:t>
            </a:r>
            <a:r>
              <a:rPr lang="en-US" dirty="0" smtClean="0">
                <a:solidFill>
                  <a:srgbClr val="FF0000"/>
                </a:solidFill>
              </a:rPr>
              <a:t>difference</a:t>
            </a:r>
            <a:r>
              <a:rPr lang="en-US" dirty="0" smtClean="0"/>
              <a:t> between the Constitution and the Articles of Confederation.</a:t>
            </a:r>
          </a:p>
          <a:p>
            <a:pPr lvl="1"/>
            <a:r>
              <a:rPr lang="en-US" sz="2500" dirty="0" smtClean="0"/>
              <a:t>The Articles were a </a:t>
            </a:r>
            <a:r>
              <a:rPr lang="en-US" sz="2500" dirty="0" smtClean="0">
                <a:solidFill>
                  <a:srgbClr val="FF0000"/>
                </a:solidFill>
              </a:rPr>
              <a:t>pact</a:t>
            </a:r>
            <a:r>
              <a:rPr lang="en-US" sz="2500" dirty="0" smtClean="0"/>
              <a:t> between </a:t>
            </a:r>
            <a:r>
              <a:rPr lang="en-US" sz="2500" dirty="0" smtClean="0">
                <a:solidFill>
                  <a:srgbClr val="FF0000"/>
                </a:solidFill>
              </a:rPr>
              <a:t>separate</a:t>
            </a:r>
            <a:r>
              <a:rPr lang="en-US" sz="2500" dirty="0" smtClean="0"/>
              <a:t> states.</a:t>
            </a:r>
          </a:p>
          <a:p>
            <a:pPr lvl="1"/>
            <a:r>
              <a:rPr lang="en-US" sz="2500" dirty="0" smtClean="0"/>
              <a:t>The Constitution </a:t>
            </a:r>
            <a:r>
              <a:rPr lang="en-US" sz="2500" dirty="0" smtClean="0">
                <a:solidFill>
                  <a:srgbClr val="FF0000"/>
                </a:solidFill>
              </a:rPr>
              <a:t>opens</a:t>
            </a:r>
            <a:r>
              <a:rPr lang="en-US" sz="2500" dirty="0" smtClean="0"/>
              <a:t> with “We the </a:t>
            </a:r>
            <a:r>
              <a:rPr lang="en-US" sz="2500" dirty="0" smtClean="0">
                <a:solidFill>
                  <a:srgbClr val="FF0000"/>
                </a:solidFill>
              </a:rPr>
              <a:t>People</a:t>
            </a:r>
            <a:r>
              <a:rPr lang="en-US" sz="2500" dirty="0" smtClean="0"/>
              <a:t> of the United States, in order to form a more perfect </a:t>
            </a:r>
            <a:r>
              <a:rPr lang="en-US" sz="2500" dirty="0" smtClean="0">
                <a:solidFill>
                  <a:srgbClr val="FF0000"/>
                </a:solidFill>
              </a:rPr>
              <a:t>union</a:t>
            </a:r>
            <a:r>
              <a:rPr lang="en-US" sz="2500" dirty="0" smtClean="0"/>
              <a:t>, do ordain and establish this Constitution for the United States of America.”</a:t>
            </a:r>
          </a:p>
          <a:p>
            <a:pPr lvl="2"/>
            <a:r>
              <a:rPr lang="en-US" sz="2500" dirty="0" smtClean="0"/>
              <a:t>With this statement, the </a:t>
            </a:r>
            <a:r>
              <a:rPr lang="en-US" sz="2500" dirty="0" smtClean="0">
                <a:solidFill>
                  <a:srgbClr val="FF0000"/>
                </a:solidFill>
              </a:rPr>
              <a:t>Constitution</a:t>
            </a:r>
            <a:r>
              <a:rPr lang="en-US" sz="2500" dirty="0" smtClean="0"/>
              <a:t> claims to take its </a:t>
            </a:r>
            <a:r>
              <a:rPr lang="en-US" sz="2500" dirty="0" smtClean="0">
                <a:solidFill>
                  <a:srgbClr val="FF0000"/>
                </a:solidFill>
              </a:rPr>
              <a:t>authority</a:t>
            </a:r>
            <a:r>
              <a:rPr lang="en-US" sz="2500" dirty="0" smtClean="0"/>
              <a:t> from the </a:t>
            </a:r>
            <a:r>
              <a:rPr lang="en-US" sz="2500" dirty="0" smtClean="0">
                <a:solidFill>
                  <a:srgbClr val="FF0000"/>
                </a:solidFill>
              </a:rPr>
              <a:t>people</a:t>
            </a:r>
            <a:r>
              <a:rPr lang="en-US" sz="2500" dirty="0" smtClean="0"/>
              <a:t> rather than the states.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Nearpod</a:t>
            </a:r>
            <a:r>
              <a:rPr lang="en-US" dirty="0" smtClean="0"/>
              <a:t>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Draw a picture that represents the Preamble of the Constitution.</a:t>
            </a:r>
          </a:p>
          <a:p>
            <a:pPr lvl="1"/>
            <a:r>
              <a:rPr lang="en-US" dirty="0"/>
              <a:t>We the People of the United States, in Order to form a more perfect Union, establish Justice, insure domestic Tranquility, provide for the common </a:t>
            </a:r>
            <a:r>
              <a:rPr lang="en-US" dirty="0" smtClean="0"/>
              <a:t>defense,</a:t>
            </a:r>
            <a:r>
              <a:rPr lang="en-US" baseline="30000" dirty="0" smtClean="0"/>
              <a:t> </a:t>
            </a:r>
            <a:r>
              <a:rPr lang="en-US" dirty="0" smtClean="0"/>
              <a:t>promote </a:t>
            </a:r>
            <a:r>
              <a:rPr lang="en-US" dirty="0"/>
              <a:t>the general Welfare, and secure the Blessings of Liberty to ourselves and our Posterity, do ordain and establish this Constitution for the United States of America.</a:t>
            </a:r>
          </a:p>
        </p:txBody>
      </p:sp>
    </p:spTree>
    <p:extLst>
      <p:ext uri="{BB962C8B-B14F-4D97-AF65-F5344CB8AC3E}">
        <p14:creationId xmlns:p14="http://schemas.microsoft.com/office/powerpoint/2010/main" val="1753505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Federalists Vs. Anti-federalists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000" dirty="0" smtClean="0"/>
              <a:t>Delegates at the Constitutional Convention set a process for states to </a:t>
            </a:r>
            <a:r>
              <a:rPr lang="en-US" sz="3000" dirty="0" smtClean="0">
                <a:solidFill>
                  <a:srgbClr val="FF0000"/>
                </a:solidFill>
              </a:rPr>
              <a:t>ratify</a:t>
            </a:r>
            <a:r>
              <a:rPr lang="en-US" sz="3000" dirty="0" smtClean="0"/>
              <a:t> the Constitution.  The Constitution would go into effect once it was </a:t>
            </a:r>
            <a:r>
              <a:rPr lang="en-US" sz="3000" dirty="0" smtClean="0">
                <a:solidFill>
                  <a:srgbClr val="FF0000"/>
                </a:solidFill>
              </a:rPr>
              <a:t>ratified</a:t>
            </a:r>
            <a:r>
              <a:rPr lang="en-US" sz="3000" dirty="0" smtClean="0"/>
              <a:t> by </a:t>
            </a:r>
            <a:r>
              <a:rPr lang="en-US" sz="3000" dirty="0" smtClean="0">
                <a:solidFill>
                  <a:srgbClr val="FF0000"/>
                </a:solidFill>
              </a:rPr>
              <a:t>nine</a:t>
            </a:r>
            <a:r>
              <a:rPr lang="en-US" sz="3000" dirty="0" smtClean="0"/>
              <a:t> states.</a:t>
            </a:r>
          </a:p>
          <a:p>
            <a:pPr lvl="0">
              <a:buNone/>
            </a:pPr>
            <a:endParaRPr lang="en-US" sz="2400" dirty="0" smtClean="0"/>
          </a:p>
          <a:p>
            <a:pPr lvl="0"/>
            <a:r>
              <a:rPr lang="en-US" sz="3000" dirty="0" smtClean="0"/>
              <a:t>Supporters of the Constitution were called </a:t>
            </a:r>
            <a:r>
              <a:rPr lang="en-US" sz="3000" dirty="0" smtClean="0">
                <a:solidFill>
                  <a:srgbClr val="FF0000"/>
                </a:solidFill>
              </a:rPr>
              <a:t>Federalists</a:t>
            </a:r>
            <a:r>
              <a:rPr lang="en-US" sz="3000" dirty="0" smtClean="0"/>
              <a:t> because they favored a strong federal government.  Three well known Federalists were </a:t>
            </a:r>
            <a:r>
              <a:rPr lang="en-US" sz="3000" dirty="0" smtClean="0">
                <a:solidFill>
                  <a:srgbClr val="FF0000"/>
                </a:solidFill>
              </a:rPr>
              <a:t>James Madison, John Jay, and Alexander Hamilton</a:t>
            </a:r>
            <a:r>
              <a:rPr lang="en-US" sz="3000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Federalists Vs. Anti-federalists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000" dirty="0" smtClean="0"/>
              <a:t>Those who disagreed with the Federalists were called </a:t>
            </a:r>
            <a:r>
              <a:rPr lang="en-US" sz="3000" dirty="0" smtClean="0">
                <a:solidFill>
                  <a:srgbClr val="FF0000"/>
                </a:solidFill>
              </a:rPr>
              <a:t>Anti-federalists.</a:t>
            </a:r>
            <a:r>
              <a:rPr lang="en-US" sz="3000" dirty="0" smtClean="0"/>
              <a:t>  Two leaders of this group were </a:t>
            </a:r>
            <a:r>
              <a:rPr lang="en-US" sz="3000" dirty="0" smtClean="0">
                <a:solidFill>
                  <a:srgbClr val="FF0000"/>
                </a:solidFill>
              </a:rPr>
              <a:t>George Mason and Patrick Henry</a:t>
            </a:r>
            <a:r>
              <a:rPr lang="en-US" sz="3000" dirty="0" smtClean="0"/>
              <a:t>.</a:t>
            </a:r>
          </a:p>
          <a:p>
            <a:pPr lvl="0">
              <a:buNone/>
            </a:pPr>
            <a:endParaRPr lang="en-US" sz="2200" dirty="0" smtClean="0"/>
          </a:p>
          <a:p>
            <a:pPr lvl="0"/>
            <a:r>
              <a:rPr lang="en-US" sz="3000" dirty="0" smtClean="0"/>
              <a:t>Anti-federalist arguments included: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The Constitution weakened state governments      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There were no protections for basic freedoms (no Bill of Rights)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 President could become a king by being elected again and again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Government by the States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As the </a:t>
            </a:r>
            <a:r>
              <a:rPr lang="en-US" dirty="0" smtClean="0">
                <a:solidFill>
                  <a:srgbClr val="FF0000"/>
                </a:solidFill>
              </a:rPr>
              <a:t>continental</a:t>
            </a:r>
            <a:r>
              <a:rPr lang="en-US" dirty="0" smtClean="0"/>
              <a:t> Congress began moving toward independence in 1776, individual </a:t>
            </a:r>
            <a:r>
              <a:rPr lang="en-US" dirty="0" smtClean="0">
                <a:solidFill>
                  <a:srgbClr val="FF0000"/>
                </a:solidFill>
              </a:rPr>
              <a:t>states </a:t>
            </a:r>
            <a:r>
              <a:rPr lang="en-US" dirty="0" smtClean="0"/>
              <a:t>began creating </a:t>
            </a:r>
            <a:r>
              <a:rPr lang="en-US" dirty="0" smtClean="0">
                <a:solidFill>
                  <a:srgbClr val="FF0000"/>
                </a:solidFill>
              </a:rPr>
              <a:t>governments</a:t>
            </a:r>
            <a:r>
              <a:rPr lang="en-US" dirty="0" smtClean="0"/>
              <a:t>.</a:t>
            </a:r>
          </a:p>
          <a:p>
            <a:pPr lvl="0"/>
            <a:r>
              <a:rPr lang="en-US" sz="2800" dirty="0" smtClean="0"/>
              <a:t>New state constitutions allowed more people to vote than in colonial times, but in most states voters still had to be</a:t>
            </a:r>
            <a:endParaRPr lang="en-US" sz="3600" dirty="0" smtClean="0"/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White males</a:t>
            </a:r>
            <a:endParaRPr lang="en-US" sz="3200" dirty="0" smtClean="0">
              <a:solidFill>
                <a:srgbClr val="FF0000"/>
              </a:solidFill>
            </a:endParaRP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21 or older</a:t>
            </a:r>
            <a:endParaRPr lang="en-US" sz="3200" dirty="0" smtClean="0">
              <a:solidFill>
                <a:srgbClr val="FF0000"/>
              </a:solidFill>
            </a:endParaRP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Property owners</a:t>
            </a:r>
            <a:endParaRPr lang="en-US" sz="3200" dirty="0" smtClean="0">
              <a:solidFill>
                <a:srgbClr val="FF0000"/>
              </a:solidFill>
            </a:endParaRPr>
          </a:p>
          <a:p>
            <a:pPr lvl="0"/>
            <a:r>
              <a:rPr lang="en-US" sz="2800" dirty="0" smtClean="0"/>
              <a:t>The Declaration of Independence listed ways that </a:t>
            </a:r>
            <a:r>
              <a:rPr lang="en-US" sz="2800" dirty="0" smtClean="0">
                <a:solidFill>
                  <a:srgbClr val="FF0000"/>
                </a:solidFill>
              </a:rPr>
              <a:t>Britain</a:t>
            </a:r>
            <a:r>
              <a:rPr lang="en-US" sz="2800" dirty="0" smtClean="0"/>
              <a:t> had violated the </a:t>
            </a:r>
            <a:r>
              <a:rPr lang="en-US" sz="2800" dirty="0" smtClean="0">
                <a:solidFill>
                  <a:srgbClr val="FF0000"/>
                </a:solidFill>
              </a:rPr>
              <a:t>rights</a:t>
            </a:r>
            <a:r>
              <a:rPr lang="en-US" sz="2800" dirty="0" smtClean="0"/>
              <a:t> of colonists. To prevent such </a:t>
            </a:r>
            <a:r>
              <a:rPr lang="en-US" sz="2800" dirty="0" smtClean="0">
                <a:solidFill>
                  <a:srgbClr val="FF0000"/>
                </a:solidFill>
              </a:rPr>
              <a:t>abuses</a:t>
            </a:r>
            <a:r>
              <a:rPr lang="en-US" sz="2800" dirty="0" smtClean="0"/>
              <a:t> states sought to protect </a:t>
            </a:r>
            <a:r>
              <a:rPr lang="en-US" sz="2800" dirty="0" smtClean="0">
                <a:solidFill>
                  <a:srgbClr val="FF0000"/>
                </a:solidFill>
              </a:rPr>
              <a:t>individual</a:t>
            </a:r>
            <a:r>
              <a:rPr lang="en-US" sz="2800" dirty="0" smtClean="0"/>
              <a:t> rights, and many states included a </a:t>
            </a:r>
            <a:r>
              <a:rPr lang="en-US" sz="2800" dirty="0" smtClean="0">
                <a:solidFill>
                  <a:srgbClr val="FF0000"/>
                </a:solidFill>
              </a:rPr>
              <a:t>bill of rights </a:t>
            </a:r>
            <a:r>
              <a:rPr lang="en-US" sz="2800" dirty="0" smtClean="0"/>
              <a:t>in their state constitutions.</a:t>
            </a:r>
            <a:endParaRPr lang="en-US" sz="3600" dirty="0" smtClean="0"/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Nearpod</a:t>
            </a:r>
            <a:r>
              <a:rPr lang="en-US" dirty="0" smtClean="0"/>
              <a:t>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If you were a state government official during this time, would you consider yourself a Federalist or a Anti-Federalist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Federalist</a:t>
            </a:r>
          </a:p>
          <a:p>
            <a:pPr lvl="1"/>
            <a:r>
              <a:rPr lang="en-US" dirty="0" smtClean="0"/>
              <a:t>Anti-Federalist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639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The Ratification Debate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FF0000"/>
                </a:solidFill>
              </a:rPr>
              <a:t>Delaware</a:t>
            </a:r>
            <a:r>
              <a:rPr lang="en-US" dirty="0" smtClean="0"/>
              <a:t> was the first state to ratify the new Constitution on Dec. 7, 1787, and seven other states soon followed.  </a:t>
            </a:r>
          </a:p>
          <a:p>
            <a:pPr lvl="0">
              <a:buNone/>
            </a:pPr>
            <a:endParaRPr lang="en-US" sz="1300" dirty="0" smtClean="0"/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New Hampshire </a:t>
            </a:r>
            <a:r>
              <a:rPr lang="en-US" dirty="0" smtClean="0"/>
              <a:t>was the ninth state to ratify the Constitution making it effective. </a:t>
            </a:r>
          </a:p>
          <a:p>
            <a:pPr lvl="0">
              <a:buNone/>
            </a:pPr>
            <a:endParaRPr lang="en-US" sz="1200" dirty="0" smtClean="0"/>
          </a:p>
          <a:p>
            <a:pPr lvl="0"/>
            <a:r>
              <a:rPr lang="en-US" dirty="0" smtClean="0"/>
              <a:t>In May, 1790, </a:t>
            </a:r>
            <a:r>
              <a:rPr lang="en-US" dirty="0" smtClean="0">
                <a:solidFill>
                  <a:srgbClr val="FF0000"/>
                </a:solidFill>
              </a:rPr>
              <a:t>Rhode Island </a:t>
            </a:r>
            <a:r>
              <a:rPr lang="en-US" dirty="0" smtClean="0"/>
              <a:t>was the last of the 13 original states to ratify the Constitution.</a:t>
            </a:r>
          </a:p>
          <a:p>
            <a:pPr lvl="0">
              <a:buNone/>
            </a:pPr>
            <a:endParaRPr lang="en-US" sz="1200" dirty="0" smtClean="0"/>
          </a:p>
          <a:p>
            <a:r>
              <a:rPr lang="en-US" dirty="0" smtClean="0"/>
              <a:t>(North Carolina ratified the Constitution on November 21, 1789)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Autofit/>
          </a:bodyPr>
          <a:lstStyle/>
          <a:p>
            <a:r>
              <a:rPr lang="en-US" sz="4400" dirty="0" smtClean="0"/>
              <a:t>The Bill of Rights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000" dirty="0" smtClean="0"/>
              <a:t>When nine of the 13 states ratified the Constitution, </a:t>
            </a:r>
            <a:r>
              <a:rPr lang="en-US" sz="3000" dirty="0" smtClean="0">
                <a:solidFill>
                  <a:srgbClr val="FF0000"/>
                </a:solidFill>
              </a:rPr>
              <a:t>Congress</a:t>
            </a:r>
            <a:r>
              <a:rPr lang="en-US" sz="3000" dirty="0" smtClean="0"/>
              <a:t> took steps to prepare for a new government.  </a:t>
            </a:r>
            <a:r>
              <a:rPr lang="en-US" sz="3000" dirty="0" smtClean="0">
                <a:solidFill>
                  <a:srgbClr val="FF0000"/>
                </a:solidFill>
              </a:rPr>
              <a:t>George Washington </a:t>
            </a:r>
            <a:r>
              <a:rPr lang="en-US" sz="3000" dirty="0" smtClean="0"/>
              <a:t>was elected President, and </a:t>
            </a:r>
            <a:r>
              <a:rPr lang="en-US" sz="3000" dirty="0" smtClean="0">
                <a:solidFill>
                  <a:srgbClr val="FF0000"/>
                </a:solidFill>
              </a:rPr>
              <a:t>John Adams </a:t>
            </a:r>
            <a:r>
              <a:rPr lang="en-US" sz="3000" dirty="0" smtClean="0"/>
              <a:t>was Vice President.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sz="3000" dirty="0" smtClean="0"/>
              <a:t>During the debate over the Constitution, many states insisted that a </a:t>
            </a:r>
            <a:r>
              <a:rPr lang="en-US" sz="3000" dirty="0" smtClean="0">
                <a:solidFill>
                  <a:srgbClr val="FF0000"/>
                </a:solidFill>
              </a:rPr>
              <a:t>bill of rights </a:t>
            </a:r>
            <a:r>
              <a:rPr lang="en-US" sz="3000" dirty="0" smtClean="0"/>
              <a:t>be added, and this became one of the first </a:t>
            </a:r>
            <a:r>
              <a:rPr lang="en-US" sz="3000" dirty="0" smtClean="0">
                <a:solidFill>
                  <a:srgbClr val="FF0000"/>
                </a:solidFill>
              </a:rPr>
              <a:t>tasks</a:t>
            </a:r>
            <a:r>
              <a:rPr lang="en-US" sz="3000" dirty="0" smtClean="0"/>
              <a:t> of the new Congress.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The Bill of Rights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/>
          <a:lstStyle/>
          <a:p>
            <a:pPr lvl="0"/>
            <a:r>
              <a:rPr lang="en-US" dirty="0" smtClean="0"/>
              <a:t>Framers of the Constitution created a way for the Constitution to be </a:t>
            </a:r>
            <a:r>
              <a:rPr lang="en-US" dirty="0" smtClean="0">
                <a:solidFill>
                  <a:srgbClr val="FF0000"/>
                </a:solidFill>
              </a:rPr>
              <a:t>amended</a:t>
            </a:r>
            <a:r>
              <a:rPr lang="en-US" dirty="0" smtClean="0"/>
              <a:t>.  They wanted the Constitution to be </a:t>
            </a:r>
            <a:r>
              <a:rPr lang="en-US" dirty="0" smtClean="0">
                <a:solidFill>
                  <a:srgbClr val="FF0000"/>
                </a:solidFill>
              </a:rPr>
              <a:t>flexible</a:t>
            </a:r>
            <a:r>
              <a:rPr lang="en-US" dirty="0" smtClean="0"/>
              <a:t> enough to change, but not so easy that it would be taken lightly.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In 1789, Congress passed the first ten </a:t>
            </a:r>
            <a:r>
              <a:rPr lang="en-US" dirty="0" smtClean="0">
                <a:solidFill>
                  <a:srgbClr val="FF0000"/>
                </a:solidFill>
              </a:rPr>
              <a:t>amendments</a:t>
            </a:r>
            <a:r>
              <a:rPr lang="en-US" dirty="0" smtClean="0"/>
              <a:t> to the Constitution, and by December 1791, three fourths of the states had ratified these ten amendments that were known as the </a:t>
            </a:r>
            <a:r>
              <a:rPr lang="en-US" dirty="0" smtClean="0">
                <a:solidFill>
                  <a:srgbClr val="FF0000"/>
                </a:solidFill>
              </a:rPr>
              <a:t>Bill of Rights</a:t>
            </a:r>
            <a:r>
              <a:rPr lang="en-US" dirty="0" smtClean="0"/>
              <a:t>.  These amendments protect the people against </a:t>
            </a:r>
            <a:r>
              <a:rPr lang="en-US" dirty="0" smtClean="0">
                <a:solidFill>
                  <a:srgbClr val="FF0000"/>
                </a:solidFill>
              </a:rPr>
              <a:t>abuses</a:t>
            </a:r>
            <a:r>
              <a:rPr lang="en-US" dirty="0" smtClean="0"/>
              <a:t> by the federal government.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Nearpod</a:t>
            </a:r>
            <a:r>
              <a:rPr lang="en-US" dirty="0" smtClean="0"/>
              <a:t>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could you illustrate what you feel is the most important freedom from the 1</a:t>
            </a:r>
            <a:r>
              <a:rPr lang="en-US" baseline="30000" dirty="0" smtClean="0"/>
              <a:t>st</a:t>
            </a:r>
            <a:r>
              <a:rPr lang="en-US" dirty="0" smtClean="0"/>
              <a:t> Amendment (Speech, Religion, Assembly, Press).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197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In Conclusion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000" dirty="0" smtClean="0"/>
              <a:t>The </a:t>
            </a:r>
            <a:r>
              <a:rPr lang="en-US" sz="3000" dirty="0" smtClean="0">
                <a:solidFill>
                  <a:srgbClr val="FF0000"/>
                </a:solidFill>
              </a:rPr>
              <a:t>delegates</a:t>
            </a:r>
            <a:r>
              <a:rPr lang="en-US" sz="3000" dirty="0" smtClean="0"/>
              <a:t> to the Constitutional Convention are often called the </a:t>
            </a:r>
            <a:r>
              <a:rPr lang="en-US" sz="3000" dirty="0" smtClean="0">
                <a:solidFill>
                  <a:srgbClr val="FF0000"/>
                </a:solidFill>
              </a:rPr>
              <a:t>Framers</a:t>
            </a:r>
            <a:r>
              <a:rPr lang="en-US" sz="3000" dirty="0" smtClean="0"/>
              <a:t> because they framed or shaped, our form of </a:t>
            </a:r>
            <a:r>
              <a:rPr lang="en-US" sz="3000" dirty="0" smtClean="0">
                <a:solidFill>
                  <a:srgbClr val="FF0000"/>
                </a:solidFill>
              </a:rPr>
              <a:t>government</a:t>
            </a:r>
            <a:r>
              <a:rPr lang="en-US" sz="3000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sz="3000" dirty="0" smtClean="0"/>
              <a:t>The </a:t>
            </a:r>
            <a:r>
              <a:rPr lang="en-US" sz="3000" dirty="0" smtClean="0">
                <a:solidFill>
                  <a:srgbClr val="FF0000"/>
                </a:solidFill>
              </a:rPr>
              <a:t>Constitution</a:t>
            </a:r>
            <a:r>
              <a:rPr lang="en-US" sz="3000" dirty="0" smtClean="0"/>
              <a:t> they wrote established a </a:t>
            </a:r>
            <a:r>
              <a:rPr lang="en-US" sz="3000" dirty="0" smtClean="0">
                <a:solidFill>
                  <a:srgbClr val="FF0000"/>
                </a:solidFill>
              </a:rPr>
              <a:t>republic</a:t>
            </a:r>
            <a:r>
              <a:rPr lang="en-US" sz="3000" dirty="0" smtClean="0"/>
              <a:t> that has thrived for more than </a:t>
            </a:r>
            <a:r>
              <a:rPr lang="en-US" sz="3000" dirty="0" smtClean="0">
                <a:solidFill>
                  <a:srgbClr val="FF0000"/>
                </a:solidFill>
              </a:rPr>
              <a:t>200</a:t>
            </a:r>
            <a:r>
              <a:rPr lang="en-US" sz="3000" dirty="0" smtClean="0"/>
              <a:t> years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The Articles of Confederation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200" dirty="0" smtClean="0"/>
              <a:t>While individual states were writing </a:t>
            </a:r>
            <a:r>
              <a:rPr lang="en-US" sz="3200" dirty="0" smtClean="0">
                <a:solidFill>
                  <a:srgbClr val="FF0000"/>
                </a:solidFill>
              </a:rPr>
              <a:t>constitutions</a:t>
            </a:r>
            <a:r>
              <a:rPr lang="en-US" sz="3200" dirty="0" smtClean="0"/>
              <a:t>, the Continental Congress was creating a plan of government for the entire nation.  The </a:t>
            </a:r>
            <a:r>
              <a:rPr lang="en-US" sz="3200" dirty="0" smtClean="0">
                <a:solidFill>
                  <a:srgbClr val="FF0000"/>
                </a:solidFill>
              </a:rPr>
              <a:t>Articles of Confederation </a:t>
            </a:r>
            <a:r>
              <a:rPr lang="en-US" sz="3200" dirty="0" smtClean="0"/>
              <a:t>was adopted by Congress in </a:t>
            </a:r>
            <a:r>
              <a:rPr lang="en-US" sz="3200" dirty="0" smtClean="0">
                <a:solidFill>
                  <a:srgbClr val="FF0000"/>
                </a:solidFill>
              </a:rPr>
              <a:t>1777</a:t>
            </a:r>
            <a:r>
              <a:rPr lang="en-US" sz="3200" dirty="0" smtClean="0"/>
              <a:t>.</a:t>
            </a:r>
          </a:p>
          <a:p>
            <a:pPr lvl="0">
              <a:buNone/>
            </a:pPr>
            <a:endParaRPr lang="en-US" sz="3200" dirty="0" smtClean="0"/>
          </a:p>
          <a:p>
            <a:pPr lvl="0"/>
            <a:r>
              <a:rPr lang="en-US" sz="3200" dirty="0" smtClean="0"/>
              <a:t>Instead of three branches of government, the Articles had just one branch – a one-house (unicameral) legislature called </a:t>
            </a:r>
            <a:r>
              <a:rPr lang="en-US" sz="3200" dirty="0" smtClean="0">
                <a:solidFill>
                  <a:srgbClr val="FF0000"/>
                </a:solidFill>
              </a:rPr>
              <a:t>Congress</a:t>
            </a:r>
            <a:r>
              <a:rPr lang="en-US" sz="3200" dirty="0" smtClean="0"/>
              <a:t>.</a:t>
            </a:r>
          </a:p>
          <a:p>
            <a:pPr lvl="0">
              <a:buNone/>
            </a:pPr>
            <a:endParaRPr lang="en-US" sz="1600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The Articles of Confederation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According to the Articles, each state had </a:t>
            </a:r>
            <a:r>
              <a:rPr lang="en-US" sz="3200" dirty="0" smtClean="0">
                <a:solidFill>
                  <a:srgbClr val="FF0000"/>
                </a:solidFill>
              </a:rPr>
              <a:t>one</a:t>
            </a:r>
            <a:r>
              <a:rPr lang="en-US" sz="3200" dirty="0" smtClean="0"/>
              <a:t> vote in Congress, no matter its size, and </a:t>
            </a:r>
            <a:r>
              <a:rPr lang="en-US" sz="3200" dirty="0" smtClean="0">
                <a:solidFill>
                  <a:srgbClr val="FF0000"/>
                </a:solidFill>
              </a:rPr>
              <a:t>9</a:t>
            </a:r>
            <a:r>
              <a:rPr lang="en-US" sz="3200" dirty="0" smtClean="0"/>
              <a:t> states had to agree on issues before they could become laws.</a:t>
            </a:r>
          </a:p>
          <a:p>
            <a:pPr lvl="0">
              <a:buNone/>
            </a:pPr>
            <a:endParaRPr lang="en-US" sz="2200" dirty="0" smtClean="0"/>
          </a:p>
          <a:p>
            <a:pPr lvl="0"/>
            <a:r>
              <a:rPr lang="en-US" sz="3200" dirty="0" smtClean="0"/>
              <a:t>Because states did NOT want to repeat the </a:t>
            </a:r>
            <a:r>
              <a:rPr lang="en-US" sz="3200" dirty="0" smtClean="0">
                <a:solidFill>
                  <a:srgbClr val="FF0000"/>
                </a:solidFill>
              </a:rPr>
              <a:t>problems</a:t>
            </a:r>
            <a:r>
              <a:rPr lang="en-US" sz="3200" dirty="0" smtClean="0"/>
              <a:t> they had with the King of Britain, they did NOT want to risk giving too much </a:t>
            </a:r>
            <a:r>
              <a:rPr lang="en-US" sz="3200" dirty="0" smtClean="0">
                <a:solidFill>
                  <a:srgbClr val="FF0000"/>
                </a:solidFill>
              </a:rPr>
              <a:t>power</a:t>
            </a:r>
            <a:r>
              <a:rPr lang="en-US" sz="3200" dirty="0" smtClean="0"/>
              <a:t> to a central government, or to any one </a:t>
            </a:r>
            <a:r>
              <a:rPr lang="en-US" sz="3200" dirty="0" smtClean="0">
                <a:solidFill>
                  <a:srgbClr val="FF0000"/>
                </a:solidFill>
              </a:rPr>
              <a:t>person</a:t>
            </a:r>
            <a:r>
              <a:rPr lang="en-US" sz="3200" dirty="0" smtClean="0"/>
              <a:t>.  Therefore, they did NOT choose a </a:t>
            </a:r>
            <a:r>
              <a:rPr lang="en-US" sz="3200" dirty="0" smtClean="0">
                <a:solidFill>
                  <a:srgbClr val="FF0000"/>
                </a:solidFill>
              </a:rPr>
              <a:t>King</a:t>
            </a:r>
            <a:r>
              <a:rPr lang="en-US" sz="3200" dirty="0" smtClean="0"/>
              <a:t>, President, or any type of executive </a:t>
            </a:r>
            <a:r>
              <a:rPr lang="en-US" sz="3200" dirty="0" smtClean="0">
                <a:solidFill>
                  <a:srgbClr val="FF0000"/>
                </a:solidFill>
              </a:rPr>
              <a:t>leader</a:t>
            </a:r>
            <a:r>
              <a:rPr lang="en-US" sz="3200" dirty="0" smtClean="0"/>
              <a:t>.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A New Plan of Government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After </a:t>
            </a:r>
            <a:r>
              <a:rPr lang="en-US" sz="3200" dirty="0" smtClean="0">
                <a:solidFill>
                  <a:srgbClr val="FF0000"/>
                </a:solidFill>
              </a:rPr>
              <a:t>10</a:t>
            </a:r>
            <a:r>
              <a:rPr lang="en-US" sz="3200" dirty="0" smtClean="0"/>
              <a:t> years of </a:t>
            </a:r>
            <a:r>
              <a:rPr lang="en-US" sz="3200" dirty="0" smtClean="0">
                <a:solidFill>
                  <a:srgbClr val="FF0000"/>
                </a:solidFill>
              </a:rPr>
              <a:t>independence</a:t>
            </a:r>
            <a:r>
              <a:rPr lang="en-US" sz="3200" dirty="0" smtClean="0"/>
              <a:t>, some leading Americans had come to the conclusion that the Articles of Confederation needed </a:t>
            </a:r>
            <a:r>
              <a:rPr lang="en-US" sz="3200" dirty="0" smtClean="0">
                <a:solidFill>
                  <a:srgbClr val="FF0000"/>
                </a:solidFill>
              </a:rPr>
              <a:t>improvement</a:t>
            </a:r>
            <a:r>
              <a:rPr lang="en-US" sz="32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3200" dirty="0" smtClean="0"/>
              <a:t>In response, </a:t>
            </a:r>
            <a:r>
              <a:rPr lang="en-US" sz="3200" dirty="0" smtClean="0">
                <a:solidFill>
                  <a:srgbClr val="FF0000"/>
                </a:solidFill>
              </a:rPr>
              <a:t>Congress</a:t>
            </a:r>
            <a:r>
              <a:rPr lang="en-US" sz="3200" dirty="0" smtClean="0"/>
              <a:t> asked the states to send </a:t>
            </a:r>
            <a:r>
              <a:rPr lang="en-US" sz="3200" dirty="0" smtClean="0">
                <a:solidFill>
                  <a:srgbClr val="FF0000"/>
                </a:solidFill>
              </a:rPr>
              <a:t>delegates</a:t>
            </a:r>
            <a:r>
              <a:rPr lang="en-US" sz="3200" dirty="0" smtClean="0"/>
              <a:t> to a convention in Philadelphia in 1787.  Their task was to </a:t>
            </a:r>
            <a:r>
              <a:rPr lang="en-US" sz="3200" dirty="0" smtClean="0">
                <a:solidFill>
                  <a:srgbClr val="FF0000"/>
                </a:solidFill>
              </a:rPr>
              <a:t>revise</a:t>
            </a:r>
            <a:r>
              <a:rPr lang="en-US" sz="3200" dirty="0" smtClean="0"/>
              <a:t> the Articles of Confederation.</a:t>
            </a:r>
          </a:p>
          <a:p>
            <a:pPr>
              <a:buNone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Nearpod</a:t>
            </a:r>
            <a:r>
              <a:rPr lang="en-US" dirty="0" smtClean="0"/>
              <a:t>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did the delegates decide to revise the Articles of Confederation?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030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The Constitutional Convention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200" b="1" dirty="0" smtClean="0"/>
              <a:t>Who?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55 delegates from 12 states (Rhode Island did not send delegates)</a:t>
            </a:r>
          </a:p>
          <a:p>
            <a:pPr lvl="0">
              <a:buNone/>
            </a:pPr>
            <a:endParaRPr lang="en-US" sz="2600" dirty="0" smtClean="0">
              <a:solidFill>
                <a:srgbClr val="FF0000"/>
              </a:solidFill>
            </a:endParaRPr>
          </a:p>
          <a:p>
            <a:r>
              <a:rPr lang="en-US" sz="3200" b="1" dirty="0" smtClean="0"/>
              <a:t>What? </a:t>
            </a:r>
            <a:r>
              <a:rPr lang="en-US" sz="3200" dirty="0" smtClean="0">
                <a:solidFill>
                  <a:srgbClr val="FF0000"/>
                </a:solidFill>
              </a:rPr>
              <a:t>Constitutional Convention</a:t>
            </a:r>
          </a:p>
          <a:p>
            <a:pPr>
              <a:buNone/>
            </a:pPr>
            <a:endParaRPr lang="en-US" sz="2600" dirty="0" smtClean="0">
              <a:solidFill>
                <a:srgbClr val="FF0000"/>
              </a:solidFill>
            </a:endParaRPr>
          </a:p>
          <a:p>
            <a:r>
              <a:rPr lang="en-US" sz="3200" b="1" dirty="0" smtClean="0"/>
              <a:t>Where? </a:t>
            </a:r>
            <a:r>
              <a:rPr lang="en-US" sz="3200" dirty="0" smtClean="0">
                <a:solidFill>
                  <a:srgbClr val="FF0000"/>
                </a:solidFill>
              </a:rPr>
              <a:t>Philadelphia, PA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3200" b="1" dirty="0" smtClean="0"/>
              <a:t>When? </a:t>
            </a:r>
            <a:r>
              <a:rPr lang="en-US" sz="3200" dirty="0" smtClean="0">
                <a:solidFill>
                  <a:srgbClr val="FF0000"/>
                </a:solidFill>
              </a:rPr>
              <a:t>Summer 1787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3200" b="1" dirty="0" smtClean="0"/>
              <a:t>Why? </a:t>
            </a:r>
            <a:r>
              <a:rPr lang="en-US" sz="3200" dirty="0" smtClean="0">
                <a:solidFill>
                  <a:srgbClr val="FF0000"/>
                </a:solidFill>
              </a:rPr>
              <a:t>To revise the Articles of Confederation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The Constitutional Convention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Many delegates argued that </a:t>
            </a:r>
            <a:r>
              <a:rPr lang="en-US" sz="3200" dirty="0" smtClean="0">
                <a:solidFill>
                  <a:srgbClr val="FF0000"/>
                </a:solidFill>
              </a:rPr>
              <a:t>revising</a:t>
            </a:r>
            <a:r>
              <a:rPr lang="en-US" sz="3200" dirty="0" smtClean="0"/>
              <a:t> the Articles would NOT be </a:t>
            </a:r>
            <a:r>
              <a:rPr lang="en-US" sz="3200" dirty="0" smtClean="0">
                <a:solidFill>
                  <a:srgbClr val="FF0000"/>
                </a:solidFill>
              </a:rPr>
              <a:t>enough</a:t>
            </a:r>
            <a:r>
              <a:rPr lang="en-US" sz="32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3200" dirty="0" smtClean="0"/>
              <a:t>However, members of the convention did NOT have the </a:t>
            </a:r>
            <a:r>
              <a:rPr lang="en-US" sz="3200" dirty="0" smtClean="0">
                <a:solidFill>
                  <a:srgbClr val="FF0000"/>
                </a:solidFill>
              </a:rPr>
              <a:t>authority</a:t>
            </a:r>
            <a:r>
              <a:rPr lang="en-US" sz="3200" dirty="0" smtClean="0"/>
              <a:t> to “form some </a:t>
            </a:r>
            <a:r>
              <a:rPr lang="en-US" sz="3200" dirty="0" smtClean="0">
                <a:solidFill>
                  <a:srgbClr val="FF0000"/>
                </a:solidFill>
              </a:rPr>
              <a:t>new</a:t>
            </a:r>
            <a:r>
              <a:rPr lang="en-US" sz="3200" dirty="0" smtClean="0"/>
              <a:t> system of government.”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3200" dirty="0" smtClean="0"/>
              <a:t>Therefore, delegates </a:t>
            </a:r>
            <a:r>
              <a:rPr lang="en-US" sz="3200" dirty="0" smtClean="0">
                <a:solidFill>
                  <a:srgbClr val="FF0000"/>
                </a:solidFill>
              </a:rPr>
              <a:t>voted</a:t>
            </a:r>
            <a:r>
              <a:rPr lang="en-US" sz="3200" dirty="0" smtClean="0"/>
              <a:t> to keep their debates </a:t>
            </a:r>
            <a:r>
              <a:rPr lang="en-US" sz="3200" dirty="0" smtClean="0">
                <a:solidFill>
                  <a:srgbClr val="FF0000"/>
                </a:solidFill>
              </a:rPr>
              <a:t>secret</a:t>
            </a:r>
            <a:r>
              <a:rPr lang="en-US" sz="32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George Washington </a:t>
            </a:r>
            <a:r>
              <a:rPr lang="en-US" sz="3200" dirty="0" smtClean="0"/>
              <a:t>was voted president of the </a:t>
            </a:r>
            <a:r>
              <a:rPr lang="en-US" sz="3200" dirty="0" smtClean="0">
                <a:solidFill>
                  <a:srgbClr val="FF0000"/>
                </a:solidFill>
              </a:rPr>
              <a:t>convention</a:t>
            </a:r>
            <a:r>
              <a:rPr lang="en-US" sz="32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The Virginia Plan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 the </a:t>
            </a:r>
            <a:r>
              <a:rPr lang="en-US" dirty="0" smtClean="0">
                <a:solidFill>
                  <a:srgbClr val="FF0000"/>
                </a:solidFill>
              </a:rPr>
              <a:t>third</a:t>
            </a:r>
            <a:r>
              <a:rPr lang="en-US" dirty="0" smtClean="0"/>
              <a:t> day of the convention, Edmund Randolph of </a:t>
            </a:r>
            <a:r>
              <a:rPr lang="en-US" dirty="0" smtClean="0">
                <a:solidFill>
                  <a:srgbClr val="FF0000"/>
                </a:solidFill>
              </a:rPr>
              <a:t>Virginia</a:t>
            </a:r>
            <a:r>
              <a:rPr lang="en-US" dirty="0" smtClean="0"/>
              <a:t> proposed a plan for a new, </a:t>
            </a:r>
            <a:r>
              <a:rPr lang="en-US" dirty="0" smtClean="0">
                <a:solidFill>
                  <a:srgbClr val="FF0000"/>
                </a:solidFill>
              </a:rPr>
              <a:t>strong</a:t>
            </a:r>
            <a:r>
              <a:rPr lang="en-US" dirty="0" smtClean="0"/>
              <a:t> central government.  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James Madison </a:t>
            </a:r>
            <a:r>
              <a:rPr lang="en-US" dirty="0" smtClean="0"/>
              <a:t>was the principal author of this Virginia Plan.  For the next month, </a:t>
            </a:r>
            <a:r>
              <a:rPr lang="en-US" dirty="0" smtClean="0">
                <a:solidFill>
                  <a:srgbClr val="FF0000"/>
                </a:solidFill>
              </a:rPr>
              <a:t>debate</a:t>
            </a:r>
            <a:r>
              <a:rPr lang="en-US" dirty="0" smtClean="0"/>
              <a:t> focused on this proposal.</a:t>
            </a:r>
          </a:p>
          <a:p>
            <a:pPr>
              <a:buNone/>
            </a:pPr>
            <a:endParaRPr lang="en-US" sz="1900" dirty="0" smtClean="0"/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Virginia</a:t>
            </a:r>
            <a:r>
              <a:rPr lang="en-US" dirty="0" smtClean="0"/>
              <a:t> Plan called for:</a:t>
            </a:r>
            <a:endParaRPr lang="en-US" sz="1200" dirty="0" smtClean="0"/>
          </a:p>
          <a:p>
            <a:pPr lvl="2"/>
            <a:r>
              <a:rPr lang="en-US" sz="2600" dirty="0" smtClean="0"/>
              <a:t>A </a:t>
            </a:r>
            <a:r>
              <a:rPr lang="en-US" sz="2600" dirty="0" smtClean="0">
                <a:solidFill>
                  <a:srgbClr val="FF0000"/>
                </a:solidFill>
              </a:rPr>
              <a:t>central</a:t>
            </a:r>
            <a:r>
              <a:rPr lang="en-US" sz="2600" dirty="0" smtClean="0"/>
              <a:t> government </a:t>
            </a:r>
            <a:r>
              <a:rPr lang="en-US" sz="2600" dirty="0" smtClean="0">
                <a:solidFill>
                  <a:srgbClr val="FF0000"/>
                </a:solidFill>
              </a:rPr>
              <a:t>divided</a:t>
            </a:r>
            <a:r>
              <a:rPr lang="en-US" sz="2600" dirty="0" smtClean="0"/>
              <a:t> among </a:t>
            </a:r>
            <a:r>
              <a:rPr lang="en-US" sz="2600" dirty="0" smtClean="0">
                <a:solidFill>
                  <a:srgbClr val="FF0000"/>
                </a:solidFill>
              </a:rPr>
              <a:t>three</a:t>
            </a:r>
            <a:r>
              <a:rPr lang="en-US" sz="2600" dirty="0" smtClean="0"/>
              <a:t> branches</a:t>
            </a:r>
          </a:p>
          <a:p>
            <a:pPr lvl="2"/>
            <a:r>
              <a:rPr lang="en-US" sz="2600" dirty="0" smtClean="0"/>
              <a:t>A strong </a:t>
            </a:r>
            <a:r>
              <a:rPr lang="en-US" sz="2600" dirty="0" smtClean="0">
                <a:solidFill>
                  <a:srgbClr val="FF0000"/>
                </a:solidFill>
              </a:rPr>
              <a:t>executive</a:t>
            </a:r>
            <a:r>
              <a:rPr lang="en-US" sz="2600" dirty="0" smtClean="0"/>
              <a:t> (leader)</a:t>
            </a:r>
          </a:p>
          <a:p>
            <a:pPr lvl="2"/>
            <a:r>
              <a:rPr lang="en-US" sz="2600" dirty="0" smtClean="0"/>
              <a:t>A two-house legislature (</a:t>
            </a:r>
            <a:r>
              <a:rPr lang="en-US" sz="2600" dirty="0" smtClean="0">
                <a:solidFill>
                  <a:srgbClr val="FF0000"/>
                </a:solidFill>
              </a:rPr>
              <a:t>bicameral</a:t>
            </a:r>
            <a:r>
              <a:rPr lang="en-US" sz="2600" dirty="0" smtClean="0"/>
              <a:t>)</a:t>
            </a:r>
          </a:p>
          <a:p>
            <a:pPr lvl="2"/>
            <a:r>
              <a:rPr lang="en-US" sz="2600" dirty="0" smtClean="0"/>
              <a:t>Representation based on </a:t>
            </a:r>
            <a:r>
              <a:rPr lang="en-US" sz="2600" dirty="0" smtClean="0">
                <a:solidFill>
                  <a:srgbClr val="FF0000"/>
                </a:solidFill>
              </a:rPr>
              <a:t>population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522</TotalTime>
  <Words>1438</Words>
  <Application>Microsoft Office PowerPoint</Application>
  <PresentationFormat>On-screen Show (4:3)</PresentationFormat>
  <Paragraphs>138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Georgia</vt:lpstr>
      <vt:lpstr>Wingdings</vt:lpstr>
      <vt:lpstr>Wingdings 2</vt:lpstr>
      <vt:lpstr>Civic</vt:lpstr>
      <vt:lpstr>Governing a New Nation</vt:lpstr>
      <vt:lpstr>Government by the States</vt:lpstr>
      <vt:lpstr>The Articles of Confederation</vt:lpstr>
      <vt:lpstr>The Articles of Confederation</vt:lpstr>
      <vt:lpstr>A New Plan of Government</vt:lpstr>
      <vt:lpstr>Nearpod Question</vt:lpstr>
      <vt:lpstr>The Constitutional Convention</vt:lpstr>
      <vt:lpstr>The Constitutional Convention</vt:lpstr>
      <vt:lpstr>The Virginia Plan</vt:lpstr>
      <vt:lpstr>The New Jersey Plan</vt:lpstr>
      <vt:lpstr>Nearpod Question</vt:lpstr>
      <vt:lpstr>The Great Compromise</vt:lpstr>
      <vt:lpstr>Nearpod Question</vt:lpstr>
      <vt:lpstr>Debate Over Slavery</vt:lpstr>
      <vt:lpstr>Three-Fifths Compromise</vt:lpstr>
      <vt:lpstr>A New Constitution</vt:lpstr>
      <vt:lpstr>Nearpod Question</vt:lpstr>
      <vt:lpstr>Federalists Vs. Anti-federalists</vt:lpstr>
      <vt:lpstr>Federalists Vs. Anti-federalists</vt:lpstr>
      <vt:lpstr>Nearpod Question</vt:lpstr>
      <vt:lpstr>The Ratification Debate</vt:lpstr>
      <vt:lpstr>The Bill of Rights</vt:lpstr>
      <vt:lpstr>The Bill of Rights</vt:lpstr>
      <vt:lpstr>Nearpod Question</vt:lpstr>
      <vt:lpstr>In Conclusion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mdyer2</dc:creator>
  <cp:lastModifiedBy>mdyer2</cp:lastModifiedBy>
  <cp:revision>50</cp:revision>
  <dcterms:created xsi:type="dcterms:W3CDTF">2013-10-29T15:46:45Z</dcterms:created>
  <dcterms:modified xsi:type="dcterms:W3CDTF">2015-10-23T16:47:26Z</dcterms:modified>
</cp:coreProperties>
</file>