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7" r:id="rId4"/>
    <p:sldId id="279" r:id="rId5"/>
    <p:sldId id="269" r:id="rId6"/>
    <p:sldId id="268" r:id="rId7"/>
    <p:sldId id="265" r:id="rId8"/>
    <p:sldId id="257" r:id="rId9"/>
    <p:sldId id="276" r:id="rId10"/>
    <p:sldId id="258" r:id="rId11"/>
    <p:sldId id="261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63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7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740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6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3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7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5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991DAD1-D3C3-415E-B0D9-B89ED90BC14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1D632D2-432A-4B72-831C-527B316FE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M1aZbqjBF7A" TargetMode="Externa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history.com/shows/america-the-story-of-us/videos/henry-ford-and-the-model-t#henry-ford-and-the-model-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history.com/topics/inventions/wright-brothers/videos/wright-brothers-test-flight-19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history.com/shows/modern-marvels/videos/light-bulb-turns-night-into-day#light-bulb-turns-night-into-da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history.com/shows/america-the-story-of-us/videos/andrew-carnegie#andrew-carneg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history.com/topics/john-d-rockefeller/videos/rockefellers-standard-oi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5R6GajHiJy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063740" cy="1066800"/>
          </a:xfrm>
        </p:spPr>
        <p:txBody>
          <a:bodyPr/>
          <a:lstStyle/>
          <a:p>
            <a:r>
              <a:rPr lang="en-US" dirty="0" smtClean="0">
                <a:latin typeface="Maiandra GD" panose="020E0502030308020204" pitchFamily="34" charset="0"/>
              </a:rPr>
              <a:t>Industrialization:</a:t>
            </a:r>
            <a:endParaRPr lang="en-US" dirty="0">
              <a:latin typeface="Maiandra GD" panose="020E0502030308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52360" y="2514600"/>
            <a:ext cx="7063740" cy="169164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Maiandra GD" panose="020E0502030308020204" pitchFamily="34" charset="0"/>
              </a:rPr>
              <a:t>Key People</a:t>
            </a:r>
            <a:endParaRPr lang="en-US" sz="5400" dirty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398"/>
            <a:ext cx="7269480" cy="7159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Theodore Roosevelt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09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President during much of the Industrialization Era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Roosevelt coined the term muckrakers  describing journalists who raked up muck – uncovering the dark side of society. 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Roosevelt is known for his “Square Deal” program that supported reform of the American workplace, government regulation of industry, and consumer protection.  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The Pure Food and Drug Administration (FDA) was formed during his presidency. </a:t>
            </a:r>
          </a:p>
          <a:p>
            <a:endParaRPr lang="en-US" dirty="0"/>
          </a:p>
        </p:txBody>
      </p:sp>
      <p:pic>
        <p:nvPicPr>
          <p:cNvPr id="4" name="Picture 3" descr="T. Rooseve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572000"/>
            <a:ext cx="1447800" cy="203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70383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Ida Tarbell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3020"/>
            <a:ext cx="8229600" cy="516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An investigative reporter (muckraker) who examined the Rockefeller family’s oil monopoly and uncovered unfair business practices of the Standard Oil Company. </a:t>
            </a:r>
          </a:p>
          <a:p>
            <a:pPr lvl="1"/>
            <a:r>
              <a:rPr lang="en-US" sz="2200" dirty="0" smtClean="0">
                <a:latin typeface="Maiandra GD" panose="020E0502030308020204" pitchFamily="34" charset="0"/>
              </a:rPr>
              <a:t>Her work contributed to the U.S. Supreme Court’s decision to break up the Standard Oil monopoly in 1911.</a:t>
            </a:r>
            <a:endParaRPr lang="en-US" sz="2200" dirty="0">
              <a:latin typeface="Maiandra GD" panose="020E0502030308020204" pitchFamily="34" charset="0"/>
            </a:endParaRPr>
          </a:p>
        </p:txBody>
      </p:sp>
      <p:pic>
        <p:nvPicPr>
          <p:cNvPr id="4" name="Picture 3" descr="Ida Tarb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410803"/>
            <a:ext cx="1954784" cy="2819400"/>
          </a:xfrm>
          <a:prstGeom prst="rect">
            <a:avLst/>
          </a:prstGeom>
        </p:spPr>
      </p:pic>
      <p:pic>
        <p:nvPicPr>
          <p:cNvPr id="5" name="Picture 4" descr="Ida Tarbell 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410803"/>
            <a:ext cx="1754571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8229600" cy="762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Upton Sinclair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A muckraker who wrote </a:t>
            </a:r>
            <a:r>
              <a:rPr lang="en-US" sz="2400" b="1" i="1" dirty="0" smtClean="0">
                <a:latin typeface="Maiandra GD" panose="020E0502030308020204" pitchFamily="34" charset="0"/>
              </a:rPr>
              <a:t>The Jungle </a:t>
            </a:r>
            <a:r>
              <a:rPr lang="en-US" sz="2400" b="1" dirty="0" smtClean="0">
                <a:latin typeface="Maiandra GD" panose="020E0502030308020204" pitchFamily="34" charset="0"/>
              </a:rPr>
              <a:t>and brought attention to the appalling working conditions in the meat packing industry </a:t>
            </a:r>
          </a:p>
          <a:p>
            <a:pPr lvl="1"/>
            <a:r>
              <a:rPr lang="en-US" sz="2400" dirty="0">
                <a:latin typeface="Maiandra GD" panose="020E0502030308020204" pitchFamily="34" charset="0"/>
              </a:rPr>
              <a:t>L</a:t>
            </a:r>
            <a:r>
              <a:rPr lang="en-US" sz="2400" dirty="0" smtClean="0">
                <a:latin typeface="Maiandra GD" panose="020E0502030308020204" pitchFamily="34" charset="0"/>
              </a:rPr>
              <a:t>ed to the creation of new federal food safety laws and organizations. </a:t>
            </a:r>
          </a:p>
          <a:p>
            <a:pPr lvl="2"/>
            <a:r>
              <a:rPr lang="en-US" sz="2400" dirty="0" smtClean="0">
                <a:latin typeface="Maiandra GD" panose="020E0502030308020204" pitchFamily="34" charset="0"/>
              </a:rPr>
              <a:t>The Meat Inspection Act</a:t>
            </a:r>
          </a:p>
          <a:p>
            <a:pPr lvl="2"/>
            <a:r>
              <a:rPr lang="en-US" sz="2400" dirty="0" smtClean="0">
                <a:latin typeface="Maiandra GD" panose="020E0502030308020204" pitchFamily="34" charset="0"/>
              </a:rPr>
              <a:t>The Pure Food and Drug Act</a:t>
            </a:r>
          </a:p>
          <a:p>
            <a:pPr lvl="2"/>
            <a:r>
              <a:rPr lang="en-US" sz="2400" dirty="0" smtClean="0">
                <a:latin typeface="Maiandra GD" panose="020E0502030308020204" pitchFamily="34" charset="0"/>
              </a:rPr>
              <a:t>The Food and Drug Administration (FDA)</a:t>
            </a:r>
          </a:p>
        </p:txBody>
      </p:sp>
      <p:pic>
        <p:nvPicPr>
          <p:cNvPr id="4" name="Picture 3" descr="meat pac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070191"/>
            <a:ext cx="2043157" cy="2277269"/>
          </a:xfrm>
          <a:prstGeom prst="rect">
            <a:avLst/>
          </a:prstGeom>
        </p:spPr>
      </p:pic>
      <p:pic>
        <p:nvPicPr>
          <p:cNvPr id="5" name="Picture 4" descr="the Jung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0603" y="4180125"/>
            <a:ext cx="1343947" cy="2057400"/>
          </a:xfrm>
          <a:prstGeom prst="rect">
            <a:avLst/>
          </a:prstGeom>
        </p:spPr>
      </p:pic>
      <p:pic>
        <p:nvPicPr>
          <p:cNvPr id="6" name="Picture 5" descr="Upton Sincla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2257" y="4070191"/>
            <a:ext cx="1905000" cy="24082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03703" y="6478399"/>
            <a:ext cx="51635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1400" dirty="0">
                <a:latin typeface="Maiandra GD" panose="020E0502030308020204" pitchFamily="34" charset="0"/>
                <a:hlinkClick r:id="rId5"/>
              </a:rPr>
              <a:t>http://www.youtube.com/watch?v=M1aZbqjBF7A</a:t>
            </a:r>
            <a:endParaRPr lang="en-US" sz="1400" dirty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5170"/>
            <a:ext cx="7269480" cy="62452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Henry Ford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Founder of the Ford Motor Company. </a:t>
            </a:r>
            <a:r>
              <a:rPr lang="en-US" sz="2400" b="1" dirty="0">
                <a:latin typeface="Maiandra GD" panose="020E0502030308020204" pitchFamily="34" charset="0"/>
              </a:rPr>
              <a:t>Revolutionized manufacturing worldwide with his creation of the moving assembly line and interchangeable parts</a:t>
            </a:r>
            <a:endParaRPr lang="en-US" sz="2400" b="1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Paid factory workers $5/day – more than twice the amount paid to the average factory worker, and he cut their work day from 9 hours to 8.</a:t>
            </a:r>
            <a:endParaRPr lang="en-US" sz="2400" dirty="0">
              <a:latin typeface="Maiandra GD" panose="020E0502030308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41845" y="451174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Maiandra GD" panose="020E0502030308020204" pitchFamily="34" charset="0"/>
                <a:hlinkClick r:id="rId2"/>
              </a:rPr>
              <a:t>http://www.history.com/shows/america-the-story-of-us/videos/henry-ford-and-the-model-t#henry-ford-and-the-model-t</a:t>
            </a:r>
            <a:endParaRPr lang="en-US" dirty="0">
              <a:latin typeface="Maiandra GD" panose="020E0502030308020204" pitchFamily="34" charset="0"/>
            </a:endParaRPr>
          </a:p>
        </p:txBody>
      </p:sp>
      <p:pic>
        <p:nvPicPr>
          <p:cNvPr id="5" name="Picture 4" descr="Henry Fo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594" y="3732435"/>
            <a:ext cx="3048000" cy="2481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70" y="301766"/>
            <a:ext cx="7269480" cy="82766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Orville and Wilbur Wright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70" y="1118459"/>
            <a:ext cx="8229600" cy="516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The Wright brothers invented and built the world’s first successful airplane.  </a:t>
            </a:r>
            <a:endParaRPr lang="en-US" sz="2400" b="1" dirty="0">
              <a:latin typeface="Maiandra GD" panose="020E0502030308020204" pitchFamily="34" charset="0"/>
            </a:endParaRP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Their first flight was on the beach at Kill Devil Hills, NC, on Dec. 17, 1903.  </a:t>
            </a:r>
            <a:endParaRPr lang="en-US" sz="2400" dirty="0">
              <a:latin typeface="Maiandra GD" panose="020E0502030308020204" pitchFamily="34" charset="0"/>
            </a:endParaRP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Their longest flight that day lasted about 59 seconds, and they traveled a distance of about 852 feet.</a:t>
            </a:r>
            <a:endParaRPr lang="en-US" sz="2400" dirty="0">
              <a:latin typeface="Maiandra GD" panose="020E0502030308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9924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Maiandra GD" panose="020E0502030308020204" pitchFamily="34" charset="0"/>
                <a:hlinkClick r:id="rId2"/>
              </a:rPr>
              <a:t>http://www.history.com/topics/inventions/wright-brothers/videos/wright-brothers-test-flight-1909</a:t>
            </a:r>
            <a:endParaRPr lang="en-US" sz="1600" dirty="0">
              <a:latin typeface="Maiandra GD" panose="020E0502030308020204" pitchFamily="34" charset="0"/>
            </a:endParaRPr>
          </a:p>
        </p:txBody>
      </p:sp>
      <p:pic>
        <p:nvPicPr>
          <p:cNvPr id="5" name="Picture 4" descr="airpla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790" y="3843891"/>
            <a:ext cx="3475630" cy="2113893"/>
          </a:xfrm>
          <a:prstGeom prst="rect">
            <a:avLst/>
          </a:prstGeom>
        </p:spPr>
      </p:pic>
      <p:pic>
        <p:nvPicPr>
          <p:cNvPr id="6" name="Picture 5" descr="Wright broth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3872136"/>
            <a:ext cx="3194538" cy="2120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269480" cy="77692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Alexander Graham Bell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Maiandra GD" panose="020E0502030308020204" pitchFamily="34" charset="0"/>
              </a:rPr>
              <a:t>With the help of his business partner, Thomas Watson, Alexander Graham Bell invented the telephone in 1876. </a:t>
            </a:r>
            <a:r>
              <a:rPr lang="en-US" sz="2600" dirty="0" smtClean="0">
                <a:latin typeface="Maiandra GD" panose="020E0502030308020204" pitchFamily="34" charset="0"/>
              </a:rPr>
              <a:t> </a:t>
            </a:r>
          </a:p>
          <a:p>
            <a:pPr lvl="1"/>
            <a:r>
              <a:rPr lang="en-US" sz="2600" dirty="0" smtClean="0">
                <a:latin typeface="Maiandra GD" panose="020E0502030308020204" pitchFamily="34" charset="0"/>
              </a:rPr>
              <a:t>The Bell Telephone Company was founded in 1877, and by 1886, telephones were in more than 150,000 American homes.</a:t>
            </a:r>
          </a:p>
          <a:p>
            <a:pPr lvl="1"/>
            <a:r>
              <a:rPr lang="en-US" sz="2600" dirty="0" smtClean="0">
                <a:latin typeface="Maiandra GD" panose="020E0502030308020204" pitchFamily="34" charset="0"/>
              </a:rPr>
              <a:t>Bell held a total of 18 patents in his name alone and 12 that were shared with collaborators.</a:t>
            </a:r>
            <a:endParaRPr lang="en-US" sz="2600" dirty="0">
              <a:latin typeface="Maiandra GD" panose="020E0502030308020204" pitchFamily="34" charset="0"/>
            </a:endParaRPr>
          </a:p>
        </p:txBody>
      </p:sp>
      <p:pic>
        <p:nvPicPr>
          <p:cNvPr id="4" name="Picture 3" descr="alex b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26" y="4191000"/>
            <a:ext cx="2172368" cy="2139287"/>
          </a:xfrm>
          <a:prstGeom prst="rect">
            <a:avLst/>
          </a:prstGeom>
        </p:spPr>
      </p:pic>
      <p:pic>
        <p:nvPicPr>
          <p:cNvPr id="5" name="Picture 4" descr="first c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4406" y="4196687"/>
            <a:ext cx="2259106" cy="2133600"/>
          </a:xfrm>
          <a:prstGeom prst="rect">
            <a:avLst/>
          </a:prstGeom>
        </p:spPr>
      </p:pic>
      <p:pic>
        <p:nvPicPr>
          <p:cNvPr id="6" name="Picture 5" descr="first ph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22600" y="4196687"/>
            <a:ext cx="2641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0468"/>
            <a:ext cx="8229600" cy="9445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Samuel F. B. Morse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3315"/>
            <a:ext cx="8229600" cy="251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Maiandra GD" panose="020E0502030308020204" pitchFamily="34" charset="0"/>
              </a:rPr>
              <a:t>American inventor credited with the development of the telegraph and Morse code in 1844.  </a:t>
            </a:r>
          </a:p>
          <a:p>
            <a:pPr lvl="1"/>
            <a:r>
              <a:rPr lang="en-US" sz="2600" dirty="0" smtClean="0">
                <a:latin typeface="Maiandra GD" panose="020E0502030308020204" pitchFamily="34" charset="0"/>
              </a:rPr>
              <a:t>Interested in gadgetry and electromagnetism, Morse took out a patent for the telegraph.  </a:t>
            </a:r>
          </a:p>
          <a:p>
            <a:pPr lvl="1"/>
            <a:r>
              <a:rPr lang="en-US" sz="2600" dirty="0" smtClean="0">
                <a:latin typeface="Maiandra GD" panose="020E0502030308020204" pitchFamily="34" charset="0"/>
              </a:rPr>
              <a:t>In 1836, Morse had a working model, which he made improvements to after he learned about similar work done by American physicist, Joseph Henry.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5638800"/>
            <a:ext cx="2438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pic>
        <p:nvPicPr>
          <p:cNvPr id="5" name="Picture 4" descr="Mo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857915"/>
            <a:ext cx="2416629" cy="2819400"/>
          </a:xfrm>
          <a:prstGeom prst="rect">
            <a:avLst/>
          </a:prstGeom>
        </p:spPr>
      </p:pic>
      <p:pic>
        <p:nvPicPr>
          <p:cNvPr id="6" name="Picture 5" descr="telegrap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857915"/>
            <a:ext cx="3712029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86" y="304800"/>
            <a:ext cx="7269480" cy="77847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Thomas Edison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86" y="1267802"/>
            <a:ext cx="7616614" cy="1591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Inventor of many things including the phonograph , motion picture camera, electric light bulb, and electric power plant (became General Electric Corporation)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3999" y="5715000"/>
            <a:ext cx="525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Maiandra GD" panose="020E0502030308020204" pitchFamily="34" charset="0"/>
                <a:hlinkClick r:id="rId2"/>
              </a:rPr>
              <a:t>http://www.history.com/shows/modern-marvels/videos/light-bulb-turns-night-into-day#light-bulb-turns-night-into-day</a:t>
            </a:r>
            <a:endParaRPr lang="en-US" sz="1400" dirty="0">
              <a:latin typeface="Maiandra GD" panose="020E0502030308020204" pitchFamily="34" charset="0"/>
            </a:endParaRPr>
          </a:p>
        </p:txBody>
      </p:sp>
      <p:pic>
        <p:nvPicPr>
          <p:cNvPr id="5" name="Picture 4" descr="Edi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134" y="2991401"/>
            <a:ext cx="1758462" cy="2286000"/>
          </a:xfrm>
          <a:prstGeom prst="rect">
            <a:avLst/>
          </a:prstGeom>
        </p:spPr>
      </p:pic>
      <p:pic>
        <p:nvPicPr>
          <p:cNvPr id="6" name="Picture 5" descr="phonograp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3299" y="3044286"/>
            <a:ext cx="1879200" cy="2247900"/>
          </a:xfrm>
          <a:prstGeom prst="rect">
            <a:avLst/>
          </a:prstGeom>
        </p:spPr>
      </p:pic>
      <p:pic>
        <p:nvPicPr>
          <p:cNvPr id="7" name="Picture 6" descr="motion picture camer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09732" y="3044286"/>
            <a:ext cx="1744133" cy="2214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381000"/>
            <a:ext cx="7269480" cy="79543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Andrew Carnegie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45" y="1219200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Founded Carnegie Steel Company which revolutionized steel production in the US with technology and methods that made manufacturing steel easier, faster, and more productive.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Became known as one of America’s “builders,” - his business helped fuel the economy and shape the nation into what it is today.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Carnegie sold his business in 1901 and became a philanthropist.</a:t>
            </a:r>
            <a:endParaRPr lang="en-US" sz="2400" dirty="0">
              <a:latin typeface="Maiandra GD" panose="020E0502030308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8329" y="5128335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Maiandra GD" panose="020E0502030308020204" pitchFamily="34" charset="0"/>
                <a:hlinkClick r:id="rId2"/>
              </a:rPr>
              <a:t>http://www.history.com/shows/america-the-story-of-us/videos/andrew-carnegie#andrew-carnegie</a:t>
            </a:r>
            <a:endParaRPr lang="en-US" sz="1200" dirty="0">
              <a:latin typeface="Maiandra GD" panose="020E0502030308020204" pitchFamily="34" charset="0"/>
            </a:endParaRPr>
          </a:p>
        </p:txBody>
      </p:sp>
      <p:pic>
        <p:nvPicPr>
          <p:cNvPr id="5" name="Picture 4" descr="Carneg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4486701"/>
            <a:ext cx="1608494" cy="2114266"/>
          </a:xfrm>
          <a:prstGeom prst="rect">
            <a:avLst/>
          </a:prstGeom>
        </p:spPr>
      </p:pic>
      <p:pic>
        <p:nvPicPr>
          <p:cNvPr id="6" name="Picture 5" descr="Steel Works 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4564" y="4486701"/>
            <a:ext cx="2916148" cy="2114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834884" cy="75438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John D. Rockefeller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2427"/>
            <a:ext cx="8229600" cy="50901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Founded the Standard Oil Company in 1870, and had a near-monopoly of the oil business by 1882 – making him the world’s richest man.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His business practices led to the passing of anti-monopoly laws including the Sherman Antitrust Act.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He retired from Standard Oil in 1895, and turned toward philanthropy – donating more than $530 million to various causes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414" y="46618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aiandra GD" panose="020E0502030308020204" pitchFamily="34" charset="0"/>
                <a:hlinkClick r:id="rId2"/>
              </a:rPr>
              <a:t>http://www.history.com/topics/john-d-rockefeller/videos/rockefellers-standard-oil</a:t>
            </a:r>
            <a:endParaRPr lang="en-US" dirty="0">
              <a:latin typeface="Maiandra GD" panose="020E0502030308020204" pitchFamily="34" charset="0"/>
            </a:endParaRPr>
          </a:p>
        </p:txBody>
      </p:sp>
      <p:pic>
        <p:nvPicPr>
          <p:cNvPr id="5" name="Picture 4" descr="oil octop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883" y="4463787"/>
            <a:ext cx="3352801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314" y="381000"/>
            <a:ext cx="7749540" cy="70072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Jane Addams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6314" y="1234440"/>
            <a:ext cx="8229600" cy="51663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Maiandra GD" panose="020E0502030308020204" pitchFamily="34" charset="0"/>
              </a:rPr>
              <a:t>Founder of </a:t>
            </a:r>
            <a:r>
              <a:rPr lang="en-US" sz="2400" b="1" i="1" dirty="0" smtClean="0">
                <a:latin typeface="Maiandra GD" panose="020E0502030308020204" pitchFamily="34" charset="0"/>
              </a:rPr>
              <a:t>Hull House</a:t>
            </a:r>
            <a:r>
              <a:rPr lang="en-US" sz="2400" b="1" dirty="0" smtClean="0">
                <a:latin typeface="Maiandra GD" panose="020E0502030308020204" pitchFamily="34" charset="0"/>
              </a:rPr>
              <a:t>, a settlement house in Chicago that served immigrants and poor.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Services at </a:t>
            </a:r>
            <a:r>
              <a:rPr lang="en-US" sz="2400" i="1" dirty="0" smtClean="0">
                <a:latin typeface="Maiandra GD" panose="020E0502030308020204" pitchFamily="34" charset="0"/>
              </a:rPr>
              <a:t>Hull House </a:t>
            </a:r>
            <a:r>
              <a:rPr lang="en-US" sz="2400" dirty="0" smtClean="0">
                <a:latin typeface="Maiandra GD" panose="020E0502030308020204" pitchFamily="34" charset="0"/>
              </a:rPr>
              <a:t>included child care, educational courses, an art gallery, a public kitchen, and several other social programs.</a:t>
            </a:r>
          </a:p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endParaRPr lang="en-US" sz="2400" dirty="0">
              <a:hlinkClick r:id="rId2"/>
            </a:endParaRPr>
          </a:p>
          <a:p>
            <a:endParaRPr lang="en-US" dirty="0"/>
          </a:p>
        </p:txBody>
      </p:sp>
      <p:pic>
        <p:nvPicPr>
          <p:cNvPr id="6" name="Picture 5" descr="Hull H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505200"/>
            <a:ext cx="2907631" cy="2209800"/>
          </a:xfrm>
          <a:prstGeom prst="rect">
            <a:avLst/>
          </a:prstGeom>
        </p:spPr>
      </p:pic>
      <p:pic>
        <p:nvPicPr>
          <p:cNvPr id="7" name="Picture 6" descr="Hull House cl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3505200"/>
            <a:ext cx="2743200" cy="22288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28800" y="6031468"/>
            <a:ext cx="5271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http://www.youtube.com/watch?v=5R6GajHiJyk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89" y="198438"/>
            <a:ext cx="8229600" cy="9445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Maiandra GD" panose="020E0502030308020204" pitchFamily="34" charset="0"/>
              </a:rPr>
              <a:t>Samuel Gompers</a:t>
            </a:r>
            <a:endParaRPr lang="en-US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623" y="1166884"/>
            <a:ext cx="8229600" cy="516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Maiandra GD" panose="020E0502030308020204" pitchFamily="34" charset="0"/>
              </a:rPr>
              <a:t>Founded the American Federation </a:t>
            </a:r>
            <a:r>
              <a:rPr lang="en-US" sz="2400" b="1" dirty="0" smtClean="0">
                <a:latin typeface="Maiandra GD" panose="020E0502030308020204" pitchFamily="34" charset="0"/>
              </a:rPr>
              <a:t>of Labor</a:t>
            </a:r>
            <a:endParaRPr lang="en-US" sz="2400" b="1" dirty="0">
              <a:latin typeface="Maiandra GD" panose="020E0502030308020204" pitchFamily="34" charset="0"/>
            </a:endParaRP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The most significant person in the history of the American labor movement (the effort of working people to improve their lives by forming organizations called unions).</a:t>
            </a:r>
          </a:p>
          <a:p>
            <a:pPr lvl="1"/>
            <a:r>
              <a:rPr lang="en-US" sz="2400" dirty="0" smtClean="0">
                <a:latin typeface="Maiandra GD" panose="020E0502030308020204" pitchFamily="34" charset="0"/>
              </a:rPr>
              <a:t>The first national union leader to recognize and encourage the strike as labor’s most effective weapon.</a:t>
            </a:r>
          </a:p>
        </p:txBody>
      </p:sp>
      <p:pic>
        <p:nvPicPr>
          <p:cNvPr id="6" name="Picture 5" descr="Gom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886200"/>
            <a:ext cx="2062889" cy="27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1976</TotalTime>
  <Words>689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Schoolbook</vt:lpstr>
      <vt:lpstr>Maiandra GD</vt:lpstr>
      <vt:lpstr>Wingdings 2</vt:lpstr>
      <vt:lpstr>View</vt:lpstr>
      <vt:lpstr>Industrialization:</vt:lpstr>
      <vt:lpstr>Orville and Wilbur Wright</vt:lpstr>
      <vt:lpstr>Alexander Graham Bell</vt:lpstr>
      <vt:lpstr>Samuel F. B. Morse</vt:lpstr>
      <vt:lpstr>Thomas Edison</vt:lpstr>
      <vt:lpstr>Andrew Carnegie</vt:lpstr>
      <vt:lpstr>John D. Rockefeller</vt:lpstr>
      <vt:lpstr>Jane Addams</vt:lpstr>
      <vt:lpstr>Samuel Gompers</vt:lpstr>
      <vt:lpstr>Theodore Roosevelt</vt:lpstr>
      <vt:lpstr>Ida Tarbell</vt:lpstr>
      <vt:lpstr>Upton Sinclair</vt:lpstr>
      <vt:lpstr>Henry Ford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Industrialization</dc:title>
  <dc:creator>mdyer2</dc:creator>
  <cp:lastModifiedBy>swilliams7</cp:lastModifiedBy>
  <cp:revision>73</cp:revision>
  <dcterms:created xsi:type="dcterms:W3CDTF">2012-01-30T14:24:35Z</dcterms:created>
  <dcterms:modified xsi:type="dcterms:W3CDTF">2016-01-29T20:28:02Z</dcterms:modified>
</cp:coreProperties>
</file>