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6" r:id="rId4"/>
    <p:sldId id="274" r:id="rId5"/>
    <p:sldId id="275" r:id="rId6"/>
    <p:sldId id="277" r:id="rId7"/>
    <p:sldId id="278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72" r:id="rId16"/>
    <p:sldId id="271" r:id="rId17"/>
    <p:sldId id="270" r:id="rId18"/>
    <p:sldId id="263" r:id="rId19"/>
    <p:sldId id="264" r:id="rId20"/>
    <p:sldId id="265" r:id="rId21"/>
    <p:sldId id="266" r:id="rId22"/>
    <p:sldId id="267" r:id="rId23"/>
    <p:sldId id="268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2/16/2015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World War I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On the </a:t>
            </a:r>
            <a:r>
              <a:rPr lang="en-US" sz="3200" b="1" dirty="0" err="1" smtClean="0"/>
              <a:t>Homefront</a:t>
            </a:r>
            <a:r>
              <a:rPr lang="en-US" sz="3200" b="1" dirty="0" smtClean="0"/>
              <a:t> Propaganda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3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Propaganda?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6309452" cy="3636511"/>
          </a:xfrm>
        </p:spPr>
        <p:txBody>
          <a:bodyPr/>
          <a:lstStyle/>
          <a:p>
            <a:r>
              <a:rPr lang="en-US" sz="3200" b="1" u="sng" dirty="0" smtClean="0"/>
              <a:t>Propaganda</a:t>
            </a:r>
            <a:r>
              <a:rPr lang="en-US" sz="3200" dirty="0" smtClean="0"/>
              <a:t> – ideas or </a:t>
            </a:r>
            <a:r>
              <a:rPr lang="en-US" sz="2800" dirty="0" smtClean="0"/>
              <a:t>beliefs</a:t>
            </a:r>
            <a:r>
              <a:rPr lang="en-US" sz="3200" dirty="0" smtClean="0"/>
              <a:t> that are intentionally aimed to persuade the population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mrjohnsonssclasses.wikispaces.com/file/view/lusitania%20prop1.jpg/383216510/lusitania%20pro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011" y="2358526"/>
            <a:ext cx="2557087" cy="39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8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used?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To influence an audience towards a cause, position or agenda</a:t>
            </a:r>
          </a:p>
          <a:p>
            <a:r>
              <a:rPr lang="en-US" sz="2800" b="1" dirty="0" smtClean="0"/>
              <a:t>To create a common bond within the community </a:t>
            </a:r>
          </a:p>
          <a:p>
            <a:r>
              <a:rPr lang="en-US" sz="2800" b="1" dirty="0" smtClean="0"/>
              <a:t>To evoke a common sentiment or feeling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7608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000" y="2346978"/>
            <a:ext cx="6163979" cy="363651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Common characteristics of good propaganda:</a:t>
            </a:r>
          </a:p>
          <a:p>
            <a:pPr lvl="1"/>
            <a:r>
              <a:rPr lang="en-US" sz="2800" b="1" dirty="0" smtClean="0"/>
              <a:t>Suggestion and stimulation that leads to acceptance </a:t>
            </a:r>
          </a:p>
          <a:p>
            <a:pPr lvl="1"/>
            <a:r>
              <a:rPr lang="en-US" sz="2800" b="1" dirty="0" smtClean="0"/>
              <a:t>Simple Terms &amp; easy to understand </a:t>
            </a:r>
          </a:p>
          <a:p>
            <a:pPr lvl="1"/>
            <a:r>
              <a:rPr lang="en-US" sz="2800" b="1" dirty="0" smtClean="0"/>
              <a:t>Colorful Pictures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5416" y="2440496"/>
            <a:ext cx="2872076" cy="38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73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Propaganda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940" y="2484810"/>
            <a:ext cx="6236715" cy="3636511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Vilifying the Enemy – creating an enemy to unite against </a:t>
            </a:r>
          </a:p>
          <a:p>
            <a:r>
              <a:rPr lang="en-US" sz="2400" b="1" dirty="0" smtClean="0"/>
              <a:t>War – supporting the military effort &amp; the government </a:t>
            </a:r>
          </a:p>
          <a:p>
            <a:r>
              <a:rPr lang="en-US" sz="2400" b="1" dirty="0" smtClean="0"/>
              <a:t>Economic </a:t>
            </a:r>
          </a:p>
          <a:p>
            <a:pPr lvl="1"/>
            <a:r>
              <a:rPr lang="en-US" sz="2400" b="1" dirty="0" smtClean="0"/>
              <a:t>Example: Buy war </a:t>
            </a:r>
            <a:r>
              <a:rPr lang="en-US" sz="2400" b="1" dirty="0"/>
              <a:t>b</a:t>
            </a:r>
            <a:r>
              <a:rPr lang="en-US" sz="2400" b="1" dirty="0" smtClean="0"/>
              <a:t>onds to support the war effort</a:t>
            </a:r>
          </a:p>
          <a:p>
            <a:r>
              <a:rPr lang="en-US" sz="2400" b="1" dirty="0" smtClean="0"/>
              <a:t>Democracy vs. the Enemy </a:t>
            </a:r>
          </a:p>
          <a:p>
            <a:pPr lvl="1"/>
            <a:r>
              <a:rPr lang="en-US" sz="2400" b="1" dirty="0" smtClean="0"/>
              <a:t>Good vs. Bad</a:t>
            </a:r>
          </a:p>
        </p:txBody>
      </p:sp>
      <p:pic>
        <p:nvPicPr>
          <p:cNvPr id="2050" name="Picture 2" descr="http://callisto.ggsrv.com/imgsrv/FastFetch/UBER2/uimr_01_img0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47" y="2274241"/>
            <a:ext cx="2743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6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Aspects of 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94" y="2461278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/>
              <a:t>Not all facts are presented</a:t>
            </a:r>
          </a:p>
          <a:p>
            <a:r>
              <a:rPr lang="en-US" sz="2600" b="1" dirty="0" smtClean="0"/>
              <a:t>It is </a:t>
            </a:r>
            <a:r>
              <a:rPr lang="en-US" sz="2600" b="1" u="sng" dirty="0" smtClean="0"/>
              <a:t>NOT</a:t>
            </a:r>
            <a:r>
              <a:rPr lang="en-US" sz="2600" b="1" dirty="0" smtClean="0"/>
              <a:t> impartial </a:t>
            </a:r>
          </a:p>
          <a:p>
            <a:r>
              <a:rPr lang="en-US" sz="2600" b="1" dirty="0"/>
              <a:t>Relies heavily on emotion</a:t>
            </a:r>
          </a:p>
          <a:p>
            <a:pPr lvl="1"/>
            <a:r>
              <a:rPr lang="en-US" sz="2600" b="1" dirty="0"/>
              <a:t>Encourages an emotional response instead of a rational response </a:t>
            </a:r>
            <a:endParaRPr lang="en-US" sz="2600" b="1" dirty="0" smtClean="0"/>
          </a:p>
          <a:p>
            <a:r>
              <a:rPr lang="en-US" sz="2600" b="1" dirty="0" smtClean="0"/>
              <a:t>Associated historically with negative uses </a:t>
            </a:r>
          </a:p>
          <a:p>
            <a:pPr lvl="1"/>
            <a:r>
              <a:rPr lang="en-US" sz="2600" b="1" dirty="0" smtClean="0"/>
              <a:t>Example: Nazi Germany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1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</a:t>
            </a:r>
            <a:r>
              <a:rPr lang="en-US" dirty="0" err="1" smtClean="0"/>
              <a:t>Homefront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Think about some of the things Wilson asked Americans do to on the </a:t>
            </a:r>
            <a:r>
              <a:rPr lang="en-US" sz="2800" b="1" dirty="0" err="1" smtClean="0"/>
              <a:t>homefront</a:t>
            </a:r>
            <a:r>
              <a:rPr lang="en-US" sz="2800" b="1" dirty="0"/>
              <a:t> </a:t>
            </a:r>
            <a:r>
              <a:rPr lang="en-US" sz="2800" b="1" dirty="0" smtClean="0"/>
              <a:t>in his “Do Your Bit for America” Speech.</a:t>
            </a:r>
          </a:p>
          <a:p>
            <a:r>
              <a:rPr lang="en-US" sz="2800" b="1" dirty="0" smtClean="0"/>
              <a:t>Make sure to keep these in mind while analyzing the following WWI Propaganda Posters.</a:t>
            </a:r>
          </a:p>
        </p:txBody>
      </p:sp>
    </p:spTree>
    <p:extLst>
      <p:ext uri="{BB962C8B-B14F-4D97-AF65-F5344CB8AC3E}">
        <p14:creationId xmlns:p14="http://schemas.microsoft.com/office/powerpoint/2010/main" val="32149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Gallery Walk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26196"/>
            <a:ext cx="10554574" cy="4157731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Today we will be walking through a “gallery” of WWI Propaganda Posters.</a:t>
            </a:r>
          </a:p>
          <a:p>
            <a:r>
              <a:rPr lang="en-US" sz="2400" b="1" dirty="0" smtClean="0"/>
              <a:t>You will be in groups of two or three. </a:t>
            </a:r>
          </a:p>
          <a:p>
            <a:r>
              <a:rPr lang="en-US" sz="2400" b="1" dirty="0" smtClean="0"/>
              <a:t>You will be assigned a number (1 – 16). This is the station you will be starting at. </a:t>
            </a:r>
          </a:p>
          <a:p>
            <a:r>
              <a:rPr lang="en-US" sz="2400" b="1" dirty="0" smtClean="0"/>
              <a:t>You need to spend approximately 3 minutes at each station analyzing these posters. Make sure to discuss this poster with your group members.</a:t>
            </a:r>
          </a:p>
          <a:p>
            <a:r>
              <a:rPr lang="en-US" sz="2400" b="1" dirty="0" smtClean="0"/>
              <a:t>Finally, make sure to identify each poster with the appropriate number.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80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Use your Propaganda Poster Analysis sheet &amp; analyze the following posters.</a:t>
            </a:r>
          </a:p>
          <a:p>
            <a:r>
              <a:rPr lang="en-US" sz="2800" b="1" dirty="0" smtClean="0"/>
              <a:t>You may work by yourself or with your shoulder buddy.</a:t>
            </a:r>
          </a:p>
          <a:p>
            <a:r>
              <a:rPr lang="en-US" sz="2800" b="1" dirty="0" smtClean="0"/>
              <a:t>You have three minutes per poster.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98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994" y="290945"/>
            <a:ext cx="5088161" cy="63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w1propaganda.com/sites/default/files/3g10218u-67.jpg?1306800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482" y="93518"/>
            <a:ext cx="5216236" cy="66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5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On the </a:t>
            </a:r>
            <a:r>
              <a:rPr lang="en-US" dirty="0" err="1" smtClean="0"/>
              <a:t>Homefront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2222287"/>
            <a:ext cx="11490385" cy="43510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World </a:t>
            </a:r>
            <a:r>
              <a:rPr lang="en-US" sz="3200" dirty="0"/>
              <a:t>war </a:t>
            </a:r>
            <a:r>
              <a:rPr lang="en-US" sz="3200" dirty="0" smtClean="0"/>
              <a:t>I was </a:t>
            </a:r>
            <a:r>
              <a:rPr lang="en-US" sz="3200" dirty="0"/>
              <a:t>at the time the most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devastating </a:t>
            </a:r>
            <a:r>
              <a:rPr lang="en-US" sz="3200" dirty="0"/>
              <a:t>war the world had ever seen.  It was ‘the war to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end</a:t>
            </a:r>
            <a:r>
              <a:rPr lang="en-US" sz="3200" dirty="0"/>
              <a:t> all wars</a:t>
            </a:r>
            <a:r>
              <a:rPr lang="en-US" sz="3200" dirty="0" smtClean="0"/>
              <a:t>”.</a:t>
            </a:r>
          </a:p>
          <a:p>
            <a:r>
              <a:rPr lang="en-US" sz="3200" dirty="0"/>
              <a:t>The home front became a nation of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working</a:t>
            </a:r>
            <a:r>
              <a:rPr lang="en-US" sz="3200" dirty="0"/>
              <a:t> women and African </a:t>
            </a:r>
            <a:r>
              <a:rPr lang="en-US" sz="3200" dirty="0" smtClean="0"/>
              <a:t>Americans</a:t>
            </a:r>
            <a:r>
              <a:rPr lang="en-US" sz="3200" dirty="0"/>
              <a:t>, who not only worked in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factories</a:t>
            </a:r>
            <a:r>
              <a:rPr lang="en-US" sz="3200" dirty="0"/>
              <a:t> to produce goods needed for the war, but </a:t>
            </a:r>
            <a:r>
              <a:rPr lang="en-US" sz="3200" dirty="0" smtClean="0"/>
              <a:t>cared </a:t>
            </a:r>
            <a:r>
              <a:rPr lang="en-US" sz="3200" dirty="0"/>
              <a:t>for the sick and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wounded</a:t>
            </a:r>
            <a:r>
              <a:rPr lang="en-US" sz="3200" dirty="0"/>
              <a:t> men from the </a:t>
            </a:r>
            <a:r>
              <a:rPr lang="en-US" sz="3200" dirty="0" smtClean="0"/>
              <a:t>war, and </a:t>
            </a:r>
            <a:r>
              <a:rPr lang="en-US" sz="3200" dirty="0"/>
              <a:t>also supported </a:t>
            </a:r>
            <a:r>
              <a:rPr lang="en-US" sz="3200" dirty="0" smtClean="0"/>
              <a:t>the </a:t>
            </a:r>
            <a:r>
              <a:rPr lang="en-US" sz="3200" dirty="0"/>
              <a:t>war with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bonds</a:t>
            </a:r>
            <a:r>
              <a:rPr lang="en-US" sz="3200" dirty="0"/>
              <a:t> and boycotts.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opagandaposterstore.com/wp-content/uploads/2013/05/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35" y="249381"/>
            <a:ext cx="5902036" cy="638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73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085" y="294409"/>
            <a:ext cx="46767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1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6263" y="135814"/>
            <a:ext cx="5070763" cy="66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111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45" y="242925"/>
            <a:ext cx="4966854" cy="63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50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1663"/>
            <a:ext cx="4426528" cy="65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6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On the </a:t>
            </a:r>
            <a:r>
              <a:rPr lang="en-US" dirty="0" err="1" smtClean="0"/>
              <a:t>Homefront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2222287"/>
            <a:ext cx="11593901" cy="4402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Some specific </a:t>
            </a:r>
            <a:r>
              <a:rPr lang="en-US" sz="2800" b="1" dirty="0"/>
              <a:t>ways that Americans were asked to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help</a:t>
            </a:r>
            <a:r>
              <a:rPr lang="en-US" sz="2800" b="1" dirty="0"/>
              <a:t> on the </a:t>
            </a:r>
            <a:r>
              <a:rPr lang="en-US" sz="2800" b="1" dirty="0" err="1"/>
              <a:t>homefront</a:t>
            </a:r>
            <a:r>
              <a:rPr lang="en-US" sz="2800" b="1" dirty="0"/>
              <a:t> to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win</a:t>
            </a:r>
            <a:r>
              <a:rPr lang="en-US" sz="2800" b="1" dirty="0"/>
              <a:t> the </a:t>
            </a:r>
            <a:r>
              <a:rPr lang="en-US" sz="2800" b="1" dirty="0" smtClean="0"/>
              <a:t>war:</a:t>
            </a:r>
            <a:endParaRPr lang="en-US" sz="2800" b="1" dirty="0"/>
          </a:p>
          <a:p>
            <a:pPr lvl="0"/>
            <a:r>
              <a:rPr lang="en-US" sz="2400" dirty="0" smtClean="0"/>
              <a:t>enlist </a:t>
            </a:r>
            <a:r>
              <a:rPr lang="en-US" sz="2400" dirty="0"/>
              <a:t>or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</a:t>
            </a:r>
            <a:r>
              <a:rPr lang="en-US" sz="2400" dirty="0" smtClean="0"/>
              <a:t> </a:t>
            </a:r>
            <a:r>
              <a:rPr lang="en-US" sz="2400" dirty="0"/>
              <a:t>relatives who were </a:t>
            </a:r>
            <a:r>
              <a:rPr lang="en-US" sz="2400" dirty="0" smtClean="0"/>
              <a:t>fighting</a:t>
            </a:r>
            <a:endParaRPr lang="en-US" sz="2400" dirty="0"/>
          </a:p>
          <a:p>
            <a:pPr lvl="0"/>
            <a:r>
              <a:rPr lang="en-US" sz="2400" dirty="0" smtClean="0"/>
              <a:t>buy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bonds</a:t>
            </a:r>
            <a:r>
              <a:rPr lang="en-US" sz="2400" dirty="0"/>
              <a:t> from the government to help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finance</a:t>
            </a:r>
            <a:r>
              <a:rPr lang="en-US" sz="2400" dirty="0"/>
              <a:t> the </a:t>
            </a:r>
            <a:r>
              <a:rPr lang="en-US" sz="2400" dirty="0" smtClean="0"/>
              <a:t>war</a:t>
            </a:r>
            <a:endParaRPr lang="en-US" sz="2400" dirty="0"/>
          </a:p>
          <a:p>
            <a:pPr lvl="0"/>
            <a:r>
              <a:rPr lang="en-US" sz="2400" dirty="0" smtClean="0"/>
              <a:t>work </a:t>
            </a:r>
            <a:r>
              <a:rPr lang="en-US" sz="2400" dirty="0"/>
              <a:t>in a wartime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industry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volunteer</a:t>
            </a:r>
            <a:r>
              <a:rPr lang="en-US" sz="2400" dirty="0" smtClean="0"/>
              <a:t> with organizations like the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Cross 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US" sz="2400" dirty="0" smtClean="0"/>
              <a:t>eat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</a:t>
            </a:r>
            <a:r>
              <a:rPr lang="en-US" sz="2400" dirty="0"/>
              <a:t> of some things and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less</a:t>
            </a:r>
            <a:r>
              <a:rPr lang="en-US" sz="2400" dirty="0"/>
              <a:t> or none of </a:t>
            </a:r>
            <a:r>
              <a:rPr lang="en-US" sz="2400" dirty="0" smtClean="0"/>
              <a:t>others</a:t>
            </a:r>
            <a:endParaRPr lang="en-US" sz="2400" dirty="0"/>
          </a:p>
          <a:p>
            <a:pPr lvl="0"/>
            <a:r>
              <a:rPr lang="en-US" sz="2400" dirty="0" smtClean="0"/>
              <a:t>save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sugar</a:t>
            </a:r>
            <a:r>
              <a:rPr lang="en-US" sz="2400" dirty="0"/>
              <a:t> for the </a:t>
            </a:r>
            <a:r>
              <a:rPr lang="en-US" sz="2400" dirty="0" smtClean="0"/>
              <a:t>soldiers</a:t>
            </a:r>
            <a:endParaRPr lang="en-US" sz="2400" dirty="0"/>
          </a:p>
          <a:p>
            <a:pPr lvl="0"/>
            <a:r>
              <a:rPr lang="en-US" sz="2400" dirty="0" smtClean="0"/>
              <a:t>grow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crops</a:t>
            </a:r>
            <a:r>
              <a:rPr lang="en-US" sz="2400" dirty="0"/>
              <a:t> </a:t>
            </a:r>
            <a:r>
              <a:rPr lang="en-US" sz="2400" dirty="0" smtClean="0"/>
              <a:t>(Victory Gardens)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On the </a:t>
            </a:r>
            <a:r>
              <a:rPr lang="en-US" dirty="0" err="1" smtClean="0"/>
              <a:t>Homefront</a:t>
            </a:r>
            <a:r>
              <a:rPr lang="en-US" dirty="0" smtClean="0"/>
              <a:t>: Women and African Americans In War Time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23" y="2386189"/>
            <a:ext cx="11283351" cy="447181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With so many </a:t>
            </a:r>
            <a:r>
              <a:rPr lang="en-US" sz="2800" dirty="0" smtClean="0"/>
              <a:t>men </a:t>
            </a:r>
            <a:r>
              <a:rPr lang="en-US" sz="2800" dirty="0"/>
              <a:t>serving abroad, the brunt of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production</a:t>
            </a:r>
            <a:r>
              <a:rPr lang="en-US" sz="2800" dirty="0"/>
              <a:t> in factories </a:t>
            </a:r>
            <a:r>
              <a:rPr lang="en-US" sz="2800" dirty="0" smtClean="0"/>
              <a:t>was </a:t>
            </a:r>
            <a:r>
              <a:rPr lang="en-US" sz="2800" dirty="0"/>
              <a:t>left to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women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African-Americans</a:t>
            </a:r>
            <a:r>
              <a:rPr lang="en-US" sz="2800" dirty="0"/>
              <a:t> left in the U.S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Women, who had once only contemplated staying home to manage their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house</a:t>
            </a:r>
            <a:r>
              <a:rPr lang="en-US" sz="2800" dirty="0"/>
              <a:t> and families, were now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working</a:t>
            </a:r>
            <a:r>
              <a:rPr lang="en-US" sz="2800" dirty="0"/>
              <a:t> in all types of factories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African-Americans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migrated</a:t>
            </a:r>
            <a:r>
              <a:rPr lang="en-US" sz="2800" dirty="0"/>
              <a:t> from the rural south to the urban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north</a:t>
            </a:r>
            <a:r>
              <a:rPr lang="en-US" sz="2800" dirty="0"/>
              <a:t>, and began to undertake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jobs</a:t>
            </a:r>
            <a:r>
              <a:rPr lang="en-US" sz="2800" dirty="0"/>
              <a:t> left by men serving in the armed forces.  Many more African-Americans held jobs during the war years than ever </a:t>
            </a:r>
            <a:r>
              <a:rPr lang="en-US" sz="2800" dirty="0" smtClean="0"/>
              <a:t>before.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On the </a:t>
            </a:r>
            <a:r>
              <a:rPr lang="en-US" dirty="0" err="1" smtClean="0"/>
              <a:t>Homefront</a:t>
            </a:r>
            <a:r>
              <a:rPr lang="en-US" dirty="0" smtClean="0"/>
              <a:t> – The War Industries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09" y="2222287"/>
            <a:ext cx="11438627" cy="4402800"/>
          </a:xfrm>
        </p:spPr>
        <p:txBody>
          <a:bodyPr>
            <a:noAutofit/>
          </a:bodyPr>
          <a:lstStyle/>
          <a:p>
            <a:r>
              <a:rPr lang="en-US" sz="2800" dirty="0"/>
              <a:t>To create order, President Wilson established the War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Industries</a:t>
            </a:r>
            <a:r>
              <a:rPr lang="en-US" sz="2800" dirty="0"/>
              <a:t> Board (WIB) to increase industrial output and coordinate industries.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War Industries Board instructed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factories</a:t>
            </a:r>
            <a:r>
              <a:rPr lang="en-US" sz="2800" dirty="0"/>
              <a:t> on what to produce, how much to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produce</a:t>
            </a:r>
            <a:r>
              <a:rPr lang="en-US" sz="2800" dirty="0"/>
              <a:t>, and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cost</a:t>
            </a:r>
            <a:r>
              <a:rPr lang="en-US" sz="2800" dirty="0"/>
              <a:t> of the items.</a:t>
            </a:r>
          </a:p>
          <a:p>
            <a:r>
              <a:rPr lang="en-US" sz="2800" dirty="0"/>
              <a:t>Women's blouse factories made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signal</a:t>
            </a:r>
            <a:r>
              <a:rPr lang="en-US" sz="2800" dirty="0"/>
              <a:t> flags, radiator manufacturers made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guns</a:t>
            </a:r>
            <a:r>
              <a:rPr lang="en-US" sz="2800" dirty="0"/>
              <a:t>, automobile factories made airplane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engines</a:t>
            </a:r>
            <a:r>
              <a:rPr lang="en-US" sz="2800" dirty="0"/>
              <a:t>, and piano companies made airplane 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wings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96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On the </a:t>
            </a:r>
            <a:r>
              <a:rPr lang="en-US" dirty="0" err="1" smtClean="0"/>
              <a:t>Homefront</a:t>
            </a:r>
            <a:r>
              <a:rPr lang="en-US" dirty="0" smtClean="0"/>
              <a:t>: American Red Cross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057" y="2222287"/>
            <a:ext cx="11507637" cy="4420053"/>
          </a:xfrm>
        </p:spPr>
        <p:txBody>
          <a:bodyPr>
            <a:norm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any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upper</a:t>
            </a:r>
            <a:r>
              <a:rPr lang="en-US" sz="2400" dirty="0"/>
              <a:t> class </a:t>
            </a:r>
            <a:r>
              <a:rPr lang="en-US" sz="2400" dirty="0" smtClean="0"/>
              <a:t>women </a:t>
            </a:r>
            <a:r>
              <a:rPr lang="en-US" sz="2400" dirty="0"/>
              <a:t>who did not need to work for money to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</a:t>
            </a:r>
            <a:r>
              <a:rPr lang="en-US" sz="2400" dirty="0"/>
              <a:t> a home, joined organizations that cared for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wounded</a:t>
            </a:r>
            <a:r>
              <a:rPr lang="en-US" sz="2400" dirty="0"/>
              <a:t> </a:t>
            </a:r>
            <a:r>
              <a:rPr lang="en-US" sz="2400" dirty="0" smtClean="0"/>
              <a:t>soldiers.</a:t>
            </a:r>
          </a:p>
          <a:p>
            <a:r>
              <a:rPr lang="en-US" sz="2400" dirty="0"/>
              <a:t>One of these organizations included the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American</a:t>
            </a:r>
            <a:r>
              <a:rPr lang="en-US" sz="2400" dirty="0"/>
              <a:t> Red Cross, which was instrumental during America’s time of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need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Many </a:t>
            </a:r>
            <a:r>
              <a:rPr lang="en-US" sz="2400" dirty="0"/>
              <a:t>women worked as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nurses</a:t>
            </a:r>
            <a:r>
              <a:rPr lang="en-US" sz="2400" dirty="0"/>
              <a:t> in the Red </a:t>
            </a:r>
            <a:r>
              <a:rPr lang="en-US" sz="2400" dirty="0" smtClean="0"/>
              <a:t>Cross, and others performed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duties</a:t>
            </a:r>
            <a:r>
              <a:rPr lang="en-US" sz="2400" dirty="0"/>
              <a:t> such as rolling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bandages</a:t>
            </a:r>
            <a:r>
              <a:rPr lang="en-US" sz="2400" dirty="0"/>
              <a:t>, knitting socks, and working in military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hospitals</a:t>
            </a:r>
            <a:r>
              <a:rPr lang="en-US" sz="2400" dirty="0"/>
              <a:t> taking care of wounded </a:t>
            </a:r>
            <a:r>
              <a:rPr lang="en-US" sz="2400" dirty="0" smtClean="0"/>
              <a:t>soldiers.</a:t>
            </a:r>
          </a:p>
          <a:p>
            <a:r>
              <a:rPr lang="en-US" sz="2400" dirty="0"/>
              <a:t>Women also organized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clubs</a:t>
            </a:r>
            <a:r>
              <a:rPr lang="en-US" sz="2400" dirty="0"/>
              <a:t> and canteens for soldiers on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leave</a:t>
            </a:r>
            <a:r>
              <a:rPr lang="en-US" sz="2400" dirty="0"/>
              <a:t>, as well as drove ambulances across </a:t>
            </a:r>
            <a:r>
              <a:rPr lang="en-US" sz="2400" dirty="0" smtClean="0"/>
              <a:t>battlefields.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5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On the </a:t>
            </a:r>
            <a:r>
              <a:rPr lang="en-US" dirty="0" err="1" smtClean="0"/>
              <a:t>Homefront</a:t>
            </a:r>
            <a:r>
              <a:rPr lang="en-US" dirty="0" smtClean="0"/>
              <a:t> – War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war had a heavy impact on America’s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economics</a:t>
            </a:r>
            <a:r>
              <a:rPr lang="en-US" sz="3200" dirty="0"/>
              <a:t> and </a:t>
            </a:r>
            <a:r>
              <a:rPr lang="en-US" sz="3200" dirty="0" smtClean="0"/>
              <a:t>culture.</a:t>
            </a:r>
          </a:p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Liberty</a:t>
            </a:r>
            <a:r>
              <a:rPr lang="en-US" sz="3200" dirty="0" smtClean="0"/>
              <a:t> </a:t>
            </a:r>
            <a:r>
              <a:rPr lang="en-US" sz="3200" dirty="0"/>
              <a:t>bonds became one of the most common ways to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support</a:t>
            </a:r>
            <a:r>
              <a:rPr lang="en-US" sz="3200" dirty="0"/>
              <a:t> the American war effort, and everyone bought liberty bonds to support the war, but also for the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economic</a:t>
            </a:r>
            <a:r>
              <a:rPr lang="en-US" sz="3200" dirty="0"/>
              <a:t> promise they offered.</a:t>
            </a:r>
          </a:p>
        </p:txBody>
      </p:sp>
    </p:spTree>
    <p:extLst>
      <p:ext uri="{BB962C8B-B14F-4D97-AF65-F5344CB8AC3E}">
        <p14:creationId xmlns:p14="http://schemas.microsoft.com/office/powerpoint/2010/main" val="2398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On the </a:t>
            </a:r>
            <a:r>
              <a:rPr lang="en-US" dirty="0" err="1" smtClean="0"/>
              <a:t>Homefront</a:t>
            </a:r>
            <a:r>
              <a:rPr lang="en-US" dirty="0" smtClean="0"/>
              <a:t>: Conserving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8" y="2222287"/>
            <a:ext cx="11628408" cy="433378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When </a:t>
            </a:r>
            <a:r>
              <a:rPr lang="en-US" sz="2200" dirty="0"/>
              <a:t>the US entered the war</a:t>
            </a:r>
            <a:r>
              <a:rPr lang="en-US" sz="2200" dirty="0" smtClean="0"/>
              <a:t>, </a:t>
            </a:r>
            <a:r>
              <a:rPr lang="en-US" sz="2200" dirty="0"/>
              <a:t>people </a:t>
            </a:r>
            <a:r>
              <a:rPr lang="en-US" sz="2200" dirty="0" smtClean="0"/>
              <a:t>in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France</a:t>
            </a:r>
            <a:r>
              <a:rPr lang="en-US" sz="2200" dirty="0"/>
              <a:t>, Britain, and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Italy</a:t>
            </a:r>
            <a:r>
              <a:rPr lang="en-US" sz="2200" dirty="0"/>
              <a:t>, along with their armies, were facing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starvation</a:t>
            </a:r>
            <a:r>
              <a:rPr lang="en-US" sz="2200" dirty="0"/>
              <a:t>, so increasing American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food</a:t>
            </a:r>
            <a:r>
              <a:rPr lang="en-US" sz="2200" dirty="0"/>
              <a:t> production became a top priority. </a:t>
            </a:r>
            <a:endParaRPr lang="en-US" sz="2200" dirty="0" smtClean="0"/>
          </a:p>
          <a:p>
            <a:r>
              <a:rPr lang="en-US" sz="2200" dirty="0" smtClean="0"/>
              <a:t>Americans </a:t>
            </a:r>
            <a:r>
              <a:rPr lang="en-US" sz="2200" dirty="0"/>
              <a:t>observed days for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boycotting</a:t>
            </a:r>
            <a:r>
              <a:rPr lang="en-US" sz="2200" dirty="0" smtClean="0"/>
              <a:t> </a:t>
            </a:r>
            <a:r>
              <a:rPr lang="en-US" sz="2200" dirty="0"/>
              <a:t>certain </a:t>
            </a:r>
            <a:r>
              <a:rPr lang="en-US" sz="2200" dirty="0" smtClean="0"/>
              <a:t>foods </a:t>
            </a:r>
            <a:r>
              <a:rPr lang="en-US" sz="2200" dirty="0"/>
              <a:t>or </a:t>
            </a:r>
            <a:r>
              <a:rPr lang="en-US" sz="2200" dirty="0" smtClean="0"/>
              <a:t>materials in an effort to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conserve</a:t>
            </a:r>
            <a:r>
              <a:rPr lang="en-US" sz="2200" dirty="0" smtClean="0"/>
              <a:t> food and other items needed for soldiers and our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allies</a:t>
            </a:r>
            <a:r>
              <a:rPr lang="en-US" sz="2200" dirty="0" smtClean="0"/>
              <a:t> in Europe.</a:t>
            </a:r>
          </a:p>
          <a:p>
            <a:r>
              <a:rPr lang="en-US" sz="2200" dirty="0"/>
              <a:t>National “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wheat</a:t>
            </a:r>
            <a:r>
              <a:rPr lang="en-US" sz="2200" dirty="0"/>
              <a:t> less” or “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sweet</a:t>
            </a:r>
            <a:r>
              <a:rPr lang="en-US" sz="2200" dirty="0"/>
              <a:t> less” days were used as a way to conserve food during the war. 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Lever</a:t>
            </a:r>
            <a:r>
              <a:rPr lang="en-US" sz="2200" dirty="0"/>
              <a:t> Act also persuaded Americans to conserve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food</a:t>
            </a:r>
            <a:r>
              <a:rPr lang="en-US" sz="2200" dirty="0"/>
              <a:t> for soldiers </a:t>
            </a:r>
            <a:r>
              <a:rPr lang="en-US" sz="2200" dirty="0" smtClean="0"/>
              <a:t>abroad.</a:t>
            </a:r>
          </a:p>
          <a:p>
            <a:r>
              <a:rPr lang="en-US" sz="2200" dirty="0"/>
              <a:t>Women </a:t>
            </a:r>
            <a:r>
              <a:rPr lang="en-US" sz="2200" dirty="0" smtClean="0"/>
              <a:t>planted “war </a:t>
            </a:r>
            <a:r>
              <a:rPr lang="en-US" sz="2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gardens</a:t>
            </a:r>
            <a:r>
              <a:rPr lang="en-US" sz="2200" dirty="0"/>
              <a:t>” that produced extra fruits and </a:t>
            </a:r>
            <a:r>
              <a:rPr lang="en-US" sz="2200" dirty="0" smtClean="0"/>
              <a:t>vegetables</a:t>
            </a:r>
            <a:r>
              <a:rPr lang="en-US" sz="2200" dirty="0"/>
              <a:t> </a:t>
            </a:r>
            <a:r>
              <a:rPr lang="en-US" sz="2200" dirty="0" smtClean="0"/>
              <a:t>for their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family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13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 On the </a:t>
            </a:r>
            <a:r>
              <a:rPr lang="en-US" dirty="0" err="1" smtClean="0"/>
              <a:t>Homefront</a:t>
            </a:r>
            <a:r>
              <a:rPr lang="en-US" dirty="0" smtClean="0"/>
              <a:t>: Conserving Fuel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98" y="2222287"/>
            <a:ext cx="11593902" cy="4333788"/>
          </a:xfrm>
        </p:spPr>
        <p:txBody>
          <a:bodyPr/>
          <a:lstStyle/>
          <a:p>
            <a:r>
              <a:rPr lang="en-US" sz="2800" dirty="0"/>
              <a:t>President Wilson established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Fuel</a:t>
            </a:r>
            <a:r>
              <a:rPr lang="en-US" sz="2800" dirty="0"/>
              <a:t> Administration to control America's use of fuel.  Fuel was needed by the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soldiers</a:t>
            </a:r>
            <a:r>
              <a:rPr lang="en-US" sz="2800" dirty="0"/>
              <a:t> overseas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Americans were asked to voluntarily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conserve</a:t>
            </a:r>
            <a:r>
              <a:rPr lang="en-US" sz="2800" dirty="0"/>
              <a:t> their use of fuel. 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Lightless</a:t>
            </a:r>
            <a:r>
              <a:rPr lang="en-US" sz="2800" dirty="0"/>
              <a:t> nights and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gasless</a:t>
            </a:r>
            <a:r>
              <a:rPr lang="en-US" sz="2800" dirty="0"/>
              <a:t> days were observed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Daylight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Savings</a:t>
            </a:r>
            <a:r>
              <a:rPr lang="en-US" sz="2800" dirty="0"/>
              <a:t> Time was observed for the first time in the US's history in order to cut back on the use of fuel and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electricity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185</TotalTime>
  <Words>1004</Words>
  <Application>Microsoft Office PowerPoint</Application>
  <PresentationFormat>Widescreen</PresentationFormat>
  <Paragraphs>79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Century Gothic</vt:lpstr>
      <vt:lpstr>Wingdings 2</vt:lpstr>
      <vt:lpstr>Quotable</vt:lpstr>
      <vt:lpstr>World War I</vt:lpstr>
      <vt:lpstr>WWI On the Homefront </vt:lpstr>
      <vt:lpstr>WWI On the Homefront</vt:lpstr>
      <vt:lpstr>WWI On the Homefront: Women and African Americans In War Time Industry</vt:lpstr>
      <vt:lpstr>WWI On the Homefront – The War Industries Board</vt:lpstr>
      <vt:lpstr>WWI On the Homefront: American Red Cross</vt:lpstr>
      <vt:lpstr>WWI On the Homefront – War Bonds</vt:lpstr>
      <vt:lpstr>WWI On the Homefront: Conserving Food</vt:lpstr>
      <vt:lpstr>WWI On the Homefront: Conserving Fuel </vt:lpstr>
      <vt:lpstr>What is Propaganda? </vt:lpstr>
      <vt:lpstr>Why is it used? </vt:lpstr>
      <vt:lpstr>Common Characteristics</vt:lpstr>
      <vt:lpstr>Types of Propaganda </vt:lpstr>
      <vt:lpstr>Negative Aspects of Propaganda</vt:lpstr>
      <vt:lpstr>On the Homefront</vt:lpstr>
      <vt:lpstr>Propaganda Gallery Walk </vt:lpstr>
      <vt:lpstr>Propaganda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nferrari2</dc:creator>
  <cp:lastModifiedBy>mdyer2</cp:lastModifiedBy>
  <cp:revision>20</cp:revision>
  <dcterms:created xsi:type="dcterms:W3CDTF">2015-02-15T20:28:01Z</dcterms:created>
  <dcterms:modified xsi:type="dcterms:W3CDTF">2015-02-16T17:57:23Z</dcterms:modified>
</cp:coreProperties>
</file>