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70" r:id="rId2"/>
    <p:sldId id="271" r:id="rId3"/>
    <p:sldId id="256" r:id="rId4"/>
    <p:sldId id="273" r:id="rId5"/>
    <p:sldId id="257" r:id="rId6"/>
    <p:sldId id="258" r:id="rId7"/>
    <p:sldId id="259" r:id="rId8"/>
    <p:sldId id="265" r:id="rId9"/>
    <p:sldId id="261" r:id="rId10"/>
    <p:sldId id="260" r:id="rId11"/>
    <p:sldId id="264" r:id="rId12"/>
    <p:sldId id="262" r:id="rId13"/>
    <p:sldId id="263" r:id="rId14"/>
    <p:sldId id="266" r:id="rId15"/>
    <p:sldId id="268" r:id="rId16"/>
    <p:sldId id="279" r:id="rId17"/>
    <p:sldId id="280" r:id="rId18"/>
    <p:sldId id="272" r:id="rId19"/>
    <p:sldId id="275" r:id="rId20"/>
    <p:sldId id="274"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70" d="100"/>
          <a:sy n="70" d="100"/>
        </p:scale>
        <p:origin x="5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415A3-BA01-44EA-B958-56F13514657E}" type="datetimeFigureOut">
              <a:rPr lang="en-US" smtClean="0"/>
              <a:t>4/23/2015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7E50F5-427C-4518-AC0D-A9386C225CE5}" type="slidenum">
              <a:rPr lang="en-US" smtClean="0"/>
              <a:t>‹#›</a:t>
            </a:fld>
            <a:endParaRPr lang="en-US"/>
          </a:p>
        </p:txBody>
      </p:sp>
    </p:spTree>
    <p:extLst>
      <p:ext uri="{BB962C8B-B14F-4D97-AF65-F5344CB8AC3E}">
        <p14:creationId xmlns:p14="http://schemas.microsoft.com/office/powerpoint/2010/main" val="2087662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Pathos</a:t>
            </a:r>
            <a:endParaRPr lang="en-US" dirty="0"/>
          </a:p>
        </p:txBody>
      </p:sp>
      <p:sp>
        <p:nvSpPr>
          <p:cNvPr id="4" name="Slide Number Placeholder 3"/>
          <p:cNvSpPr>
            <a:spLocks noGrp="1"/>
          </p:cNvSpPr>
          <p:nvPr>
            <p:ph type="sldNum" sz="quarter" idx="10"/>
          </p:nvPr>
        </p:nvSpPr>
        <p:spPr/>
        <p:txBody>
          <a:bodyPr/>
          <a:lstStyle/>
          <a:p>
            <a:fld id="{4D7E50F5-427C-4518-AC0D-A9386C225CE5}" type="slidenum">
              <a:rPr lang="en-US" smtClean="0"/>
              <a:t>8</a:t>
            </a:fld>
            <a:endParaRPr lang="en-US"/>
          </a:p>
        </p:txBody>
      </p:sp>
    </p:spTree>
    <p:extLst>
      <p:ext uri="{BB962C8B-B14F-4D97-AF65-F5344CB8AC3E}">
        <p14:creationId xmlns:p14="http://schemas.microsoft.com/office/powerpoint/2010/main" val="2945095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Ethos</a:t>
            </a:r>
            <a:endParaRPr lang="en-US" dirty="0"/>
          </a:p>
        </p:txBody>
      </p:sp>
      <p:sp>
        <p:nvSpPr>
          <p:cNvPr id="4" name="Slide Number Placeholder 3"/>
          <p:cNvSpPr>
            <a:spLocks noGrp="1"/>
          </p:cNvSpPr>
          <p:nvPr>
            <p:ph type="sldNum" sz="quarter" idx="10"/>
          </p:nvPr>
        </p:nvSpPr>
        <p:spPr/>
        <p:txBody>
          <a:bodyPr/>
          <a:lstStyle/>
          <a:p>
            <a:fld id="{4D7E50F5-427C-4518-AC0D-A9386C225CE5}" type="slidenum">
              <a:rPr lang="en-US" smtClean="0"/>
              <a:t>9</a:t>
            </a:fld>
            <a:endParaRPr lang="en-US"/>
          </a:p>
        </p:txBody>
      </p:sp>
    </p:spTree>
    <p:extLst>
      <p:ext uri="{BB962C8B-B14F-4D97-AF65-F5344CB8AC3E}">
        <p14:creationId xmlns:p14="http://schemas.microsoft.com/office/powerpoint/2010/main" val="3125743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Logos </a:t>
            </a:r>
          </a:p>
          <a:p>
            <a:endParaRPr lang="en-US" dirty="0"/>
          </a:p>
        </p:txBody>
      </p:sp>
      <p:sp>
        <p:nvSpPr>
          <p:cNvPr id="4" name="Slide Number Placeholder 3"/>
          <p:cNvSpPr>
            <a:spLocks noGrp="1"/>
          </p:cNvSpPr>
          <p:nvPr>
            <p:ph type="sldNum" sz="quarter" idx="10"/>
          </p:nvPr>
        </p:nvSpPr>
        <p:spPr/>
        <p:txBody>
          <a:bodyPr/>
          <a:lstStyle/>
          <a:p>
            <a:fld id="{4D7E50F5-427C-4518-AC0D-A9386C225CE5}" type="slidenum">
              <a:rPr lang="en-US" smtClean="0"/>
              <a:t>10</a:t>
            </a:fld>
            <a:endParaRPr lang="en-US"/>
          </a:p>
        </p:txBody>
      </p:sp>
    </p:spTree>
    <p:extLst>
      <p:ext uri="{BB962C8B-B14F-4D97-AF65-F5344CB8AC3E}">
        <p14:creationId xmlns:p14="http://schemas.microsoft.com/office/powerpoint/2010/main" val="3368515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Logos – facts </a:t>
            </a:r>
          </a:p>
          <a:p>
            <a:endParaRPr lang="en-US" dirty="0"/>
          </a:p>
        </p:txBody>
      </p:sp>
      <p:sp>
        <p:nvSpPr>
          <p:cNvPr id="4" name="Slide Number Placeholder 3"/>
          <p:cNvSpPr>
            <a:spLocks noGrp="1"/>
          </p:cNvSpPr>
          <p:nvPr>
            <p:ph type="sldNum" sz="quarter" idx="10"/>
          </p:nvPr>
        </p:nvSpPr>
        <p:spPr/>
        <p:txBody>
          <a:bodyPr/>
          <a:lstStyle/>
          <a:p>
            <a:fld id="{4D7E50F5-427C-4518-AC0D-A9386C225CE5}" type="slidenum">
              <a:rPr lang="en-US" smtClean="0"/>
              <a:t>11</a:t>
            </a:fld>
            <a:endParaRPr lang="en-US"/>
          </a:p>
        </p:txBody>
      </p:sp>
    </p:spTree>
    <p:extLst>
      <p:ext uri="{BB962C8B-B14F-4D97-AF65-F5344CB8AC3E}">
        <p14:creationId xmlns:p14="http://schemas.microsoft.com/office/powerpoint/2010/main" val="3734249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pathos </a:t>
            </a:r>
          </a:p>
          <a:p>
            <a:endParaRPr lang="en-US" dirty="0"/>
          </a:p>
        </p:txBody>
      </p:sp>
      <p:sp>
        <p:nvSpPr>
          <p:cNvPr id="4" name="Slide Number Placeholder 3"/>
          <p:cNvSpPr>
            <a:spLocks noGrp="1"/>
          </p:cNvSpPr>
          <p:nvPr>
            <p:ph type="sldNum" sz="quarter" idx="10"/>
          </p:nvPr>
        </p:nvSpPr>
        <p:spPr/>
        <p:txBody>
          <a:bodyPr/>
          <a:lstStyle/>
          <a:p>
            <a:fld id="{4D7E50F5-427C-4518-AC0D-A9386C225CE5}" type="slidenum">
              <a:rPr lang="en-US" smtClean="0"/>
              <a:t>12</a:t>
            </a:fld>
            <a:endParaRPr lang="en-US"/>
          </a:p>
        </p:txBody>
      </p:sp>
    </p:spTree>
    <p:extLst>
      <p:ext uri="{BB962C8B-B14F-4D97-AF65-F5344CB8AC3E}">
        <p14:creationId xmlns:p14="http://schemas.microsoft.com/office/powerpoint/2010/main" val="3558153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Ethos</a:t>
            </a:r>
            <a:endParaRPr lang="en-US" dirty="0"/>
          </a:p>
        </p:txBody>
      </p:sp>
      <p:sp>
        <p:nvSpPr>
          <p:cNvPr id="4" name="Slide Number Placeholder 3"/>
          <p:cNvSpPr>
            <a:spLocks noGrp="1"/>
          </p:cNvSpPr>
          <p:nvPr>
            <p:ph type="sldNum" sz="quarter" idx="10"/>
          </p:nvPr>
        </p:nvSpPr>
        <p:spPr/>
        <p:txBody>
          <a:bodyPr/>
          <a:lstStyle/>
          <a:p>
            <a:fld id="{4D7E50F5-427C-4518-AC0D-A9386C225CE5}" type="slidenum">
              <a:rPr lang="en-US" smtClean="0"/>
              <a:t>13</a:t>
            </a:fld>
            <a:endParaRPr lang="en-US"/>
          </a:p>
        </p:txBody>
      </p:sp>
    </p:spTree>
    <p:extLst>
      <p:ext uri="{BB962C8B-B14F-4D97-AF65-F5344CB8AC3E}">
        <p14:creationId xmlns:p14="http://schemas.microsoft.com/office/powerpoint/2010/main" val="1439790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Ethos</a:t>
            </a:r>
            <a:endParaRPr lang="en-US" dirty="0"/>
          </a:p>
        </p:txBody>
      </p:sp>
      <p:sp>
        <p:nvSpPr>
          <p:cNvPr id="4" name="Slide Number Placeholder 3"/>
          <p:cNvSpPr>
            <a:spLocks noGrp="1"/>
          </p:cNvSpPr>
          <p:nvPr>
            <p:ph type="sldNum" sz="quarter" idx="10"/>
          </p:nvPr>
        </p:nvSpPr>
        <p:spPr/>
        <p:txBody>
          <a:bodyPr/>
          <a:lstStyle/>
          <a:p>
            <a:fld id="{4D7E50F5-427C-4518-AC0D-A9386C225CE5}" type="slidenum">
              <a:rPr lang="en-US" smtClean="0"/>
              <a:t>14</a:t>
            </a:fld>
            <a:endParaRPr lang="en-US"/>
          </a:p>
        </p:txBody>
      </p:sp>
    </p:spTree>
    <p:extLst>
      <p:ext uri="{BB962C8B-B14F-4D97-AF65-F5344CB8AC3E}">
        <p14:creationId xmlns:p14="http://schemas.microsoft.com/office/powerpoint/2010/main" val="4045521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Pathos</a:t>
            </a:r>
            <a:endParaRPr lang="en-US" dirty="0"/>
          </a:p>
        </p:txBody>
      </p:sp>
      <p:sp>
        <p:nvSpPr>
          <p:cNvPr id="4" name="Slide Number Placeholder 3"/>
          <p:cNvSpPr>
            <a:spLocks noGrp="1"/>
          </p:cNvSpPr>
          <p:nvPr>
            <p:ph type="sldNum" sz="quarter" idx="10"/>
          </p:nvPr>
        </p:nvSpPr>
        <p:spPr/>
        <p:txBody>
          <a:bodyPr/>
          <a:lstStyle/>
          <a:p>
            <a:fld id="{4D7E50F5-427C-4518-AC0D-A9386C225CE5}" type="slidenum">
              <a:rPr lang="en-US" smtClean="0"/>
              <a:t>15</a:t>
            </a:fld>
            <a:endParaRPr lang="en-US"/>
          </a:p>
        </p:txBody>
      </p:sp>
    </p:spTree>
    <p:extLst>
      <p:ext uri="{BB962C8B-B14F-4D97-AF65-F5344CB8AC3E}">
        <p14:creationId xmlns:p14="http://schemas.microsoft.com/office/powerpoint/2010/main" val="232742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900C531-DD53-444E-9773-7FA69E228CFA}" type="datetimeFigureOut">
              <a:rPr lang="en-US" smtClean="0"/>
              <a:pPr/>
              <a:t>4/23/2015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42B69D2-5EA7-4436-BC08-E75B5AD49959}"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00C531-DD53-444E-9773-7FA69E228CFA}" type="datetimeFigureOut">
              <a:rPr lang="en-US" smtClean="0"/>
              <a:pPr/>
              <a:t>4/23/2015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2B69D2-5EA7-4436-BC08-E75B5AD499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00C531-DD53-444E-9773-7FA69E228CFA}" type="datetimeFigureOut">
              <a:rPr lang="en-US" smtClean="0"/>
              <a:pPr/>
              <a:t>4/23/2015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2B69D2-5EA7-4436-BC08-E75B5AD499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00C531-DD53-444E-9773-7FA69E228CFA}" type="datetimeFigureOut">
              <a:rPr lang="en-US" smtClean="0"/>
              <a:pPr/>
              <a:t>4/23/2015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2B69D2-5EA7-4436-BC08-E75B5AD499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3900C531-DD53-444E-9773-7FA69E228CFA}" type="datetimeFigureOut">
              <a:rPr lang="en-US" smtClean="0"/>
              <a:pPr/>
              <a:t>4/23/2015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42B69D2-5EA7-4436-BC08-E75B5AD49959}"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900C531-DD53-444E-9773-7FA69E228CFA}" type="datetimeFigureOut">
              <a:rPr lang="en-US" smtClean="0"/>
              <a:pPr/>
              <a:t>4/23/2015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42B69D2-5EA7-4436-BC08-E75B5AD49959}"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900C531-DD53-444E-9773-7FA69E228CFA}" type="datetimeFigureOut">
              <a:rPr lang="en-US" smtClean="0"/>
              <a:pPr/>
              <a:t>4/23/2015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42B69D2-5EA7-4436-BC08-E75B5AD499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900C531-DD53-444E-9773-7FA69E228CFA}" type="datetimeFigureOut">
              <a:rPr lang="en-US" smtClean="0"/>
              <a:pPr/>
              <a:t>4/23/2015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42B69D2-5EA7-4436-BC08-E75B5AD49959}"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900C531-DD53-444E-9773-7FA69E228CFA}" type="datetimeFigureOut">
              <a:rPr lang="en-US" smtClean="0"/>
              <a:pPr/>
              <a:t>4/23/2015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42B69D2-5EA7-4436-BC08-E75B5AD499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3900C531-DD53-444E-9773-7FA69E228CFA}" type="datetimeFigureOut">
              <a:rPr lang="en-US" smtClean="0"/>
              <a:pPr/>
              <a:t>4/23/2015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42B69D2-5EA7-4436-BC08-E75B5AD49959}"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3900C531-DD53-444E-9773-7FA69E228CFA}" type="datetimeFigureOut">
              <a:rPr lang="en-US" smtClean="0"/>
              <a:pPr/>
              <a:t>4/23/2015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42B69D2-5EA7-4436-BC08-E75B5AD49959}"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3900C531-DD53-444E-9773-7FA69E228CFA}" type="datetimeFigureOut">
              <a:rPr lang="en-US" smtClean="0"/>
              <a:pPr/>
              <a:t>4/23/2015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42B69D2-5EA7-4436-BC08-E75B5AD49959}"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Propaganda in WWII</a:t>
            </a:r>
            <a:endParaRPr lang="en-US" dirty="0"/>
          </a:p>
        </p:txBody>
      </p:sp>
      <p:pic>
        <p:nvPicPr>
          <p:cNvPr id="26626" name="Picture 2" descr="http://questgarden.com/58/79/0/071201164845/images/uspaf224.jpg"/>
          <p:cNvPicPr>
            <a:picLocks noChangeAspect="1" noChangeArrowheads="1"/>
          </p:cNvPicPr>
          <p:nvPr/>
        </p:nvPicPr>
        <p:blipFill>
          <a:blip r:embed="rId2" cstate="print"/>
          <a:srcRect/>
          <a:stretch>
            <a:fillRect/>
          </a:stretch>
        </p:blipFill>
        <p:spPr bwMode="auto">
          <a:xfrm>
            <a:off x="2057400" y="1524000"/>
            <a:ext cx="4648200" cy="513614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it?</a:t>
            </a:r>
            <a:endParaRPr lang="en-US" dirty="0"/>
          </a:p>
        </p:txBody>
      </p:sp>
      <p:sp>
        <p:nvSpPr>
          <p:cNvPr id="3" name="Content Placeholder 2"/>
          <p:cNvSpPr>
            <a:spLocks noGrp="1"/>
          </p:cNvSpPr>
          <p:nvPr>
            <p:ph idx="1"/>
          </p:nvPr>
        </p:nvSpPr>
        <p:spPr/>
        <p:txBody>
          <a:bodyPr/>
          <a:lstStyle/>
          <a:p>
            <a:pPr algn="r"/>
            <a:r>
              <a:rPr lang="en-US" dirty="0" smtClean="0"/>
              <a:t>Practice</a:t>
            </a:r>
            <a:endParaRPr lang="en-US" dirty="0"/>
          </a:p>
        </p:txBody>
      </p:sp>
      <p:pic>
        <p:nvPicPr>
          <p:cNvPr id="1026" name="Picture 2" descr="http://www.library.northwestern.edu/govinfo/collections/wwii-posters/img/ww1647-87.jpg"/>
          <p:cNvPicPr>
            <a:picLocks noChangeAspect="1" noChangeArrowheads="1"/>
          </p:cNvPicPr>
          <p:nvPr/>
        </p:nvPicPr>
        <p:blipFill>
          <a:blip r:embed="rId3" cstate="print"/>
          <a:srcRect/>
          <a:stretch>
            <a:fillRect/>
          </a:stretch>
        </p:blipFill>
        <p:spPr bwMode="auto">
          <a:xfrm>
            <a:off x="838200" y="609600"/>
            <a:ext cx="4267200" cy="59436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it?</a:t>
            </a:r>
            <a:endParaRPr lang="en-US" dirty="0"/>
          </a:p>
        </p:txBody>
      </p:sp>
      <p:sp>
        <p:nvSpPr>
          <p:cNvPr id="3" name="Content Placeholder 2"/>
          <p:cNvSpPr>
            <a:spLocks noGrp="1"/>
          </p:cNvSpPr>
          <p:nvPr>
            <p:ph idx="1"/>
          </p:nvPr>
        </p:nvSpPr>
        <p:spPr/>
        <p:txBody>
          <a:bodyPr/>
          <a:lstStyle/>
          <a:p>
            <a:pPr algn="r"/>
            <a:r>
              <a:rPr lang="en-US" dirty="0" smtClean="0"/>
              <a:t>On Your Own</a:t>
            </a:r>
            <a:endParaRPr lang="en-US" dirty="0"/>
          </a:p>
        </p:txBody>
      </p:sp>
      <p:pic>
        <p:nvPicPr>
          <p:cNvPr id="21506" name="Picture 2" descr="http://farm3.staticflickr.com/2123/2189503711_4866fa9ac3.jpg"/>
          <p:cNvPicPr>
            <a:picLocks noChangeAspect="1" noChangeArrowheads="1"/>
          </p:cNvPicPr>
          <p:nvPr/>
        </p:nvPicPr>
        <p:blipFill>
          <a:blip r:embed="rId3" cstate="print"/>
          <a:srcRect/>
          <a:stretch>
            <a:fillRect/>
          </a:stretch>
        </p:blipFill>
        <p:spPr bwMode="auto">
          <a:xfrm>
            <a:off x="685800" y="788336"/>
            <a:ext cx="3962400" cy="561246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it?</a:t>
            </a:r>
            <a:endParaRPr lang="en-US" dirty="0"/>
          </a:p>
        </p:txBody>
      </p:sp>
      <p:sp>
        <p:nvSpPr>
          <p:cNvPr id="3" name="Content Placeholder 2"/>
          <p:cNvSpPr>
            <a:spLocks noGrp="1"/>
          </p:cNvSpPr>
          <p:nvPr>
            <p:ph idx="1"/>
          </p:nvPr>
        </p:nvSpPr>
        <p:spPr/>
        <p:txBody>
          <a:bodyPr/>
          <a:lstStyle/>
          <a:p>
            <a:pPr algn="r"/>
            <a:r>
              <a:rPr lang="en-US" dirty="0" smtClean="0"/>
              <a:t>On Your Own</a:t>
            </a:r>
            <a:endParaRPr lang="en-US" dirty="0"/>
          </a:p>
        </p:txBody>
      </p:sp>
      <p:pic>
        <p:nvPicPr>
          <p:cNvPr id="19458" name="Picture 2" descr="http://app.ufv.ca/fvhistory/studentsites/wwII/japanesecanadianswwII/Images/baby.jpg"/>
          <p:cNvPicPr>
            <a:picLocks noChangeAspect="1" noChangeArrowheads="1"/>
          </p:cNvPicPr>
          <p:nvPr/>
        </p:nvPicPr>
        <p:blipFill>
          <a:blip r:embed="rId3" cstate="print"/>
          <a:srcRect/>
          <a:stretch>
            <a:fillRect/>
          </a:stretch>
        </p:blipFill>
        <p:spPr bwMode="auto">
          <a:xfrm>
            <a:off x="914400" y="1143000"/>
            <a:ext cx="3867341" cy="5105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it?</a:t>
            </a:r>
            <a:endParaRPr lang="en-US" dirty="0"/>
          </a:p>
        </p:txBody>
      </p:sp>
      <p:sp>
        <p:nvSpPr>
          <p:cNvPr id="3" name="Content Placeholder 2"/>
          <p:cNvSpPr>
            <a:spLocks noGrp="1"/>
          </p:cNvSpPr>
          <p:nvPr>
            <p:ph idx="1"/>
          </p:nvPr>
        </p:nvSpPr>
        <p:spPr/>
        <p:txBody>
          <a:bodyPr/>
          <a:lstStyle/>
          <a:p>
            <a:pPr algn="r"/>
            <a:r>
              <a:rPr lang="en-US" dirty="0" smtClean="0"/>
              <a:t>On Your Own</a:t>
            </a:r>
            <a:endParaRPr lang="en-US" dirty="0"/>
          </a:p>
        </p:txBody>
      </p:sp>
      <p:pic>
        <p:nvPicPr>
          <p:cNvPr id="5" name="Picture 2" descr="http://media-cache-ec3.pinterest.com/550x/e9/5f/9e/e95f9ea2fef99225d8ffc121b5a2ae7a.jpg"/>
          <p:cNvPicPr>
            <a:picLocks noChangeAspect="1" noChangeArrowheads="1"/>
          </p:cNvPicPr>
          <p:nvPr/>
        </p:nvPicPr>
        <p:blipFill>
          <a:blip r:embed="rId3" cstate="print"/>
          <a:srcRect/>
          <a:stretch>
            <a:fillRect/>
          </a:stretch>
        </p:blipFill>
        <p:spPr bwMode="auto">
          <a:xfrm>
            <a:off x="381000" y="533400"/>
            <a:ext cx="4762500" cy="594360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3554" name="Picture 2" descr="http://i.telegraph.co.uk/multimedia/archive/02249/shes-not-so-dumb_2249328k.jpg"/>
          <p:cNvPicPr>
            <a:picLocks noChangeAspect="1" noChangeArrowheads="1"/>
          </p:cNvPicPr>
          <p:nvPr/>
        </p:nvPicPr>
        <p:blipFill>
          <a:blip r:embed="rId3" cstate="print"/>
          <a:srcRect/>
          <a:stretch>
            <a:fillRect/>
          </a:stretch>
        </p:blipFill>
        <p:spPr bwMode="auto">
          <a:xfrm>
            <a:off x="2133600" y="304800"/>
            <a:ext cx="4114800" cy="612648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5602" name="Picture 2" descr="http://media-cache-lt0.pinterest.com/192x/cb/15/8d/cb158daf4bcf8b2c793dd06e3f209baa.jpg"/>
          <p:cNvPicPr>
            <a:picLocks noChangeAspect="1" noChangeArrowheads="1"/>
          </p:cNvPicPr>
          <p:nvPr/>
        </p:nvPicPr>
        <p:blipFill>
          <a:blip r:embed="rId3" cstate="print"/>
          <a:srcRect/>
          <a:stretch>
            <a:fillRect/>
          </a:stretch>
        </p:blipFill>
        <p:spPr bwMode="auto">
          <a:xfrm>
            <a:off x="2209799" y="533400"/>
            <a:ext cx="4180113" cy="54864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Nazi Propaganda</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rgbClr val="FFFF00"/>
                </a:solidFill>
              </a:rPr>
              <a:t>Nazi propaganda before the start of World War II had several distinct audiences</a:t>
            </a:r>
            <a:r>
              <a:rPr lang="en-US" dirty="0" smtClean="0"/>
              <a:t>:</a:t>
            </a:r>
            <a:endParaRPr lang="en-US" dirty="0"/>
          </a:p>
        </p:txBody>
      </p:sp>
      <p:sp>
        <p:nvSpPr>
          <p:cNvPr id="3" name="Content Placeholder 2"/>
          <p:cNvSpPr>
            <a:spLocks noGrp="1"/>
          </p:cNvSpPr>
          <p:nvPr>
            <p:ph idx="1"/>
          </p:nvPr>
        </p:nvSpPr>
        <p:spPr>
          <a:xfrm>
            <a:off x="228600" y="1600200"/>
            <a:ext cx="8686800" cy="4952999"/>
          </a:xfrm>
        </p:spPr>
        <p:txBody>
          <a:bodyPr>
            <a:normAutofit fontScale="70000" lnSpcReduction="20000"/>
          </a:bodyPr>
          <a:lstStyle/>
          <a:p>
            <a:r>
              <a:rPr lang="en-US" dirty="0" smtClean="0"/>
              <a:t>German </a:t>
            </a:r>
            <a:r>
              <a:rPr lang="en-US" dirty="0"/>
              <a:t>audiences were continually reminded of the struggle of the Nazi Party and Germany against foreign enemies and internal enemies, especially Jews.</a:t>
            </a:r>
            <a:br>
              <a:rPr lang="en-US" dirty="0"/>
            </a:br>
            <a:r>
              <a:rPr lang="en-US" dirty="0"/>
              <a:t/>
            </a:r>
            <a:br>
              <a:rPr lang="en-US" dirty="0"/>
            </a:br>
            <a:endParaRPr lang="en-US" dirty="0"/>
          </a:p>
          <a:p>
            <a:r>
              <a:rPr lang="en-US" dirty="0"/>
              <a:t>Ethnic Germans in countries such as Czechoslovakia, Poland, the Soviet Union, and the Baltic states were told that blood ties to Germany were stronger than their allegiance to their new countries.</a:t>
            </a:r>
            <a:br>
              <a:rPr lang="en-US" dirty="0"/>
            </a:br>
            <a:r>
              <a:rPr lang="en-US" dirty="0"/>
              <a:t/>
            </a:r>
            <a:br>
              <a:rPr lang="en-US" dirty="0"/>
            </a:br>
            <a:endParaRPr lang="en-US" dirty="0"/>
          </a:p>
          <a:p>
            <a:r>
              <a:rPr lang="en-US" dirty="0"/>
              <a:t>Potential enemies, such as France and Great Britain, were told that Germany had no quarrel with the people of the country, but that their governments were trying to start a war with Germany.</a:t>
            </a:r>
            <a:br>
              <a:rPr lang="en-US" dirty="0"/>
            </a:br>
            <a:r>
              <a:rPr lang="en-US" dirty="0"/>
              <a:t/>
            </a:r>
            <a:br>
              <a:rPr lang="en-US" dirty="0"/>
            </a:br>
            <a:endParaRPr lang="en-US" dirty="0"/>
          </a:p>
          <a:p>
            <a:r>
              <a:rPr lang="en-US" dirty="0"/>
              <a:t>All audiences were reminded of the greatness of German cultural, scientific, and military achievements</a:t>
            </a:r>
          </a:p>
          <a:p>
            <a:endParaRPr lang="en-US" dirty="0"/>
          </a:p>
        </p:txBody>
      </p:sp>
    </p:spTree>
    <p:extLst>
      <p:ext uri="{BB962C8B-B14F-4D97-AF65-F5344CB8AC3E}">
        <p14:creationId xmlns:p14="http://schemas.microsoft.com/office/powerpoint/2010/main" val="3816733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Nazi Propaganda</a:t>
            </a:r>
            <a:endParaRPr lang="en-US" dirty="0"/>
          </a:p>
        </p:txBody>
      </p:sp>
      <p:sp>
        <p:nvSpPr>
          <p:cNvPr id="3" name="Content Placeholder 2"/>
          <p:cNvSpPr>
            <a:spLocks noGrp="1"/>
          </p:cNvSpPr>
          <p:nvPr>
            <p:ph idx="1"/>
          </p:nvPr>
        </p:nvSpPr>
        <p:spPr/>
        <p:txBody>
          <a:bodyPr/>
          <a:lstStyle/>
          <a:p>
            <a:endParaRPr lang="en-US"/>
          </a:p>
        </p:txBody>
      </p:sp>
      <p:pic>
        <p:nvPicPr>
          <p:cNvPr id="3074" name="Picture 2" descr="http://www.calvin.edu/academic/cas/gpa/posters/wille.jpg"/>
          <p:cNvPicPr>
            <a:picLocks noChangeAspect="1" noChangeArrowheads="1"/>
          </p:cNvPicPr>
          <p:nvPr/>
        </p:nvPicPr>
        <p:blipFill>
          <a:blip r:embed="rId2" cstate="print"/>
          <a:srcRect/>
          <a:stretch>
            <a:fillRect/>
          </a:stretch>
        </p:blipFill>
        <p:spPr bwMode="auto">
          <a:xfrm>
            <a:off x="2590800" y="1447800"/>
            <a:ext cx="3429000" cy="501161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3794" name="Picture 2" descr="http://3.bp.blogspot.com/_XU9x8G7khv0/TCOqncDgg_I/AAAAAAAAQCo/oU5OJjgzIxw/s1600/1.jpg"/>
          <p:cNvPicPr>
            <a:picLocks noChangeAspect="1" noChangeArrowheads="1"/>
          </p:cNvPicPr>
          <p:nvPr/>
        </p:nvPicPr>
        <p:blipFill>
          <a:blip r:embed="rId2" cstate="print"/>
          <a:srcRect/>
          <a:stretch>
            <a:fillRect/>
          </a:stretch>
        </p:blipFill>
        <p:spPr bwMode="auto">
          <a:xfrm>
            <a:off x="2286000" y="381000"/>
            <a:ext cx="4228910" cy="6019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Uncle Sam Wants YOU!</a:t>
            </a:r>
            <a:endParaRPr lang="en-US" dirty="0"/>
          </a:p>
        </p:txBody>
      </p:sp>
      <p:sp>
        <p:nvSpPr>
          <p:cNvPr id="3" name="Content Placeholder 2"/>
          <p:cNvSpPr>
            <a:spLocks noGrp="1"/>
          </p:cNvSpPr>
          <p:nvPr>
            <p:ph idx="1"/>
          </p:nvPr>
        </p:nvSpPr>
        <p:spPr>
          <a:xfrm>
            <a:off x="457200" y="1646237"/>
            <a:ext cx="5638800" cy="4526280"/>
          </a:xfrm>
        </p:spPr>
        <p:txBody>
          <a:bodyPr/>
          <a:lstStyle/>
          <a:p>
            <a:r>
              <a:rPr lang="en-US" dirty="0" smtClean="0"/>
              <a:t>Created by James Montgomery Flagg, who modeled Uncle Sam on himself to avoid having to pay a modeling fee.</a:t>
            </a:r>
          </a:p>
          <a:p>
            <a:r>
              <a:rPr lang="en-US" dirty="0" smtClean="0"/>
              <a:t>Notice the use of patriotic colors, and the look of determination on his face.</a:t>
            </a:r>
          </a:p>
          <a:p>
            <a:pPr>
              <a:buNone/>
            </a:pPr>
            <a:endParaRPr lang="en-US" dirty="0"/>
          </a:p>
        </p:txBody>
      </p:sp>
      <p:pic>
        <p:nvPicPr>
          <p:cNvPr id="4" name="Picture 2" descr="http://questgarden.com/58/79/0/071201164845/images/uspaf224.jpg"/>
          <p:cNvPicPr>
            <a:picLocks noChangeAspect="1" noChangeArrowheads="1"/>
          </p:cNvPicPr>
          <p:nvPr/>
        </p:nvPicPr>
        <p:blipFill>
          <a:blip r:embed="rId2" cstate="print"/>
          <a:srcRect/>
          <a:stretch>
            <a:fillRect/>
          </a:stretch>
        </p:blipFill>
        <p:spPr bwMode="auto">
          <a:xfrm>
            <a:off x="5808724" y="1989005"/>
            <a:ext cx="2878076" cy="384074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s://encrypted-tbn0.gstatic.com/images?q=tbn:ANd9GcS_oo5-tpUQQPM21OxG-hAqt3l4syNhlJqdr5XFhi0BG9Yxxarcmg"/>
          <p:cNvPicPr>
            <a:picLocks noChangeAspect="1" noChangeArrowheads="1"/>
          </p:cNvPicPr>
          <p:nvPr/>
        </p:nvPicPr>
        <p:blipFill>
          <a:blip r:embed="rId2" cstate="print"/>
          <a:srcRect/>
          <a:stretch>
            <a:fillRect/>
          </a:stretch>
        </p:blipFill>
        <p:spPr bwMode="auto">
          <a:xfrm>
            <a:off x="2057400" y="533400"/>
            <a:ext cx="4191000" cy="5845344"/>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2770" name="Picture 2" descr="http://infothread.org/Weapons%20and%20Military/Propaganda%20Posters/WWII%20Nazi%20Propaganda%20Posters/jude.jpg"/>
          <p:cNvPicPr>
            <a:picLocks noChangeAspect="1" noChangeArrowheads="1"/>
          </p:cNvPicPr>
          <p:nvPr/>
        </p:nvPicPr>
        <p:blipFill>
          <a:blip r:embed="rId2" cstate="print"/>
          <a:srcRect/>
          <a:stretch>
            <a:fillRect/>
          </a:stretch>
        </p:blipFill>
        <p:spPr bwMode="auto">
          <a:xfrm>
            <a:off x="2286000" y="533400"/>
            <a:ext cx="4108269" cy="56388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1746" name="Picture 2" descr="http://1.bp.blogspot.com/_AuPoOCVtSzM/S3GSnt67osI/AAAAAAAAB48/nk4DmWGwVwo/s1600/adolf+hitler+nazi+propaganda+es+lebe+deutschland.jpg"/>
          <p:cNvPicPr>
            <a:picLocks noChangeAspect="1" noChangeArrowheads="1"/>
          </p:cNvPicPr>
          <p:nvPr/>
        </p:nvPicPr>
        <p:blipFill>
          <a:blip r:embed="rId2" cstate="print"/>
          <a:srcRect/>
          <a:stretch>
            <a:fillRect/>
          </a:stretch>
        </p:blipFill>
        <p:spPr bwMode="auto">
          <a:xfrm>
            <a:off x="2057400" y="609600"/>
            <a:ext cx="5048250" cy="585787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4818" name="Picture 2" descr="http://www.holocaustresearchproject.org/holoprelude/images/Hitler%20Youth%20poster.jpg"/>
          <p:cNvPicPr>
            <a:picLocks noChangeAspect="1" noChangeArrowheads="1"/>
          </p:cNvPicPr>
          <p:nvPr/>
        </p:nvPicPr>
        <p:blipFill>
          <a:blip r:embed="rId2" cstate="print"/>
          <a:srcRect/>
          <a:stretch>
            <a:fillRect/>
          </a:stretch>
        </p:blipFill>
        <p:spPr bwMode="auto">
          <a:xfrm>
            <a:off x="2667000" y="533400"/>
            <a:ext cx="3848100" cy="551497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Methods of Persuasion</a:t>
            </a:r>
            <a:endParaRPr lang="en-US" dirty="0"/>
          </a:p>
        </p:txBody>
      </p:sp>
      <p:sp>
        <p:nvSpPr>
          <p:cNvPr id="3" name="Subtitle 2"/>
          <p:cNvSpPr>
            <a:spLocks noGrp="1"/>
          </p:cNvSpPr>
          <p:nvPr>
            <p:ph type="subTitle" idx="1"/>
          </p:nvPr>
        </p:nvSpPr>
        <p:spPr/>
        <p:txBody>
          <a:bodyPr/>
          <a:lstStyle/>
          <a:p>
            <a:r>
              <a:rPr lang="en-US" dirty="0" smtClean="0"/>
              <a:t>According to Aristotle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Propaganda</a:t>
            </a:r>
            <a:endParaRPr lang="en-US" dirty="0"/>
          </a:p>
        </p:txBody>
      </p:sp>
      <p:sp>
        <p:nvSpPr>
          <p:cNvPr id="3" name="Content Placeholder 2"/>
          <p:cNvSpPr>
            <a:spLocks noGrp="1"/>
          </p:cNvSpPr>
          <p:nvPr>
            <p:ph idx="1"/>
          </p:nvPr>
        </p:nvSpPr>
        <p:spPr/>
        <p:txBody>
          <a:bodyPr>
            <a:normAutofit/>
          </a:bodyPr>
          <a:lstStyle/>
          <a:p>
            <a:r>
              <a:rPr lang="en-US" sz="4800" dirty="0" smtClean="0"/>
              <a:t>information, ideas, or rumors deliberately spread widely to help or harm a person, group, movement, institution, nation</a:t>
            </a:r>
            <a:endParaRPr lang="en-US" sz="4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ETHOS</a:t>
            </a:r>
            <a:endParaRPr lang="en-US" dirty="0"/>
          </a:p>
        </p:txBody>
      </p:sp>
      <p:sp>
        <p:nvSpPr>
          <p:cNvPr id="3" name="Content Placeholder 2"/>
          <p:cNvSpPr>
            <a:spLocks noGrp="1"/>
          </p:cNvSpPr>
          <p:nvPr>
            <p:ph idx="1"/>
          </p:nvPr>
        </p:nvSpPr>
        <p:spPr/>
        <p:txBody>
          <a:bodyPr/>
          <a:lstStyle/>
          <a:p>
            <a:r>
              <a:rPr lang="en-US" dirty="0" smtClean="0">
                <a:solidFill>
                  <a:srgbClr val="FFFF00"/>
                </a:solidFill>
              </a:rPr>
              <a:t>Based on credibility, legitimacy</a:t>
            </a:r>
          </a:p>
          <a:p>
            <a:r>
              <a:rPr lang="en-US" dirty="0" smtClean="0">
                <a:solidFill>
                  <a:srgbClr val="FFFF00"/>
                </a:solidFill>
              </a:rPr>
              <a:t>Also considers “ethics”- what is right</a:t>
            </a:r>
          </a:p>
          <a:p>
            <a:endParaRPr lang="en-US" dirty="0" smtClean="0"/>
          </a:p>
          <a:p>
            <a:r>
              <a:rPr lang="en-US" u="sng" dirty="0" smtClean="0"/>
              <a:t>Think about it this way- </a:t>
            </a:r>
          </a:p>
          <a:p>
            <a:r>
              <a:rPr lang="en-US" i="1" dirty="0" smtClean="0"/>
              <a:t>If you were trying to find information for a research paper about space exploration, would you choose NASA’s website, or Yahoo Answers?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PATHOS</a:t>
            </a:r>
            <a:endParaRPr lang="en-US" dirty="0"/>
          </a:p>
        </p:txBody>
      </p:sp>
      <p:sp>
        <p:nvSpPr>
          <p:cNvPr id="3" name="Content Placeholder 2"/>
          <p:cNvSpPr>
            <a:spLocks noGrp="1"/>
          </p:cNvSpPr>
          <p:nvPr>
            <p:ph idx="1"/>
          </p:nvPr>
        </p:nvSpPr>
        <p:spPr/>
        <p:txBody>
          <a:bodyPr/>
          <a:lstStyle/>
          <a:p>
            <a:r>
              <a:rPr lang="en-US" dirty="0" smtClean="0">
                <a:solidFill>
                  <a:srgbClr val="FFFF00"/>
                </a:solidFill>
              </a:rPr>
              <a:t>Appeals to people’s </a:t>
            </a:r>
            <a:r>
              <a:rPr lang="en-US" u="sng" dirty="0" smtClean="0">
                <a:solidFill>
                  <a:srgbClr val="FFFF00"/>
                </a:solidFill>
              </a:rPr>
              <a:t>emotions</a:t>
            </a:r>
          </a:p>
          <a:p>
            <a:r>
              <a:rPr lang="en-US" dirty="0" smtClean="0">
                <a:solidFill>
                  <a:srgbClr val="FFFF00"/>
                </a:solidFill>
              </a:rPr>
              <a:t>Meant to evoke certain feelings,  especially pity or anger</a:t>
            </a:r>
          </a:p>
          <a:p>
            <a:endParaRPr lang="en-US" dirty="0" smtClean="0"/>
          </a:p>
          <a:p>
            <a:r>
              <a:rPr lang="en-US" i="1" dirty="0" smtClean="0"/>
              <a:t>The words empathy and pathetic are based on pathos.</a:t>
            </a:r>
            <a:endParaRPr lang="en-US"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LOGOS</a:t>
            </a:r>
            <a:endParaRPr lang="en-US" dirty="0"/>
          </a:p>
        </p:txBody>
      </p:sp>
      <p:sp>
        <p:nvSpPr>
          <p:cNvPr id="3" name="Content Placeholder 2"/>
          <p:cNvSpPr>
            <a:spLocks noGrp="1"/>
          </p:cNvSpPr>
          <p:nvPr>
            <p:ph idx="1"/>
          </p:nvPr>
        </p:nvSpPr>
        <p:spPr/>
        <p:txBody>
          <a:bodyPr/>
          <a:lstStyle/>
          <a:p>
            <a:r>
              <a:rPr lang="en-US" dirty="0" smtClean="0">
                <a:solidFill>
                  <a:srgbClr val="FFFF00"/>
                </a:solidFill>
              </a:rPr>
              <a:t>Based on logic by using facts and statistics</a:t>
            </a:r>
          </a:p>
          <a:p>
            <a:endParaRPr lang="en-US" dirty="0" smtClean="0"/>
          </a:p>
          <a:p>
            <a:r>
              <a:rPr lang="en-US" dirty="0" smtClean="0"/>
              <a:t>Hint: If it’s got a bunch of numbers in it (percentages, rates, money), it’s probably logos.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it?</a:t>
            </a:r>
            <a:endParaRPr lang="en-US" dirty="0"/>
          </a:p>
        </p:txBody>
      </p:sp>
      <p:sp>
        <p:nvSpPr>
          <p:cNvPr id="3" name="Content Placeholder 2"/>
          <p:cNvSpPr>
            <a:spLocks noGrp="1"/>
          </p:cNvSpPr>
          <p:nvPr>
            <p:ph idx="1"/>
          </p:nvPr>
        </p:nvSpPr>
        <p:spPr/>
        <p:txBody>
          <a:bodyPr/>
          <a:lstStyle/>
          <a:p>
            <a:pPr algn="r"/>
            <a:r>
              <a:rPr lang="en-US" dirty="0" smtClean="0"/>
              <a:t>Practice</a:t>
            </a:r>
            <a:endParaRPr lang="en-US" dirty="0"/>
          </a:p>
        </p:txBody>
      </p:sp>
      <p:pic>
        <p:nvPicPr>
          <p:cNvPr id="22530" name="Picture 2" descr="http://blogs-images.forbes.com/shenegotiates/files/2011/03/Pearl-Harbor-Propaganda.jpg"/>
          <p:cNvPicPr>
            <a:picLocks noChangeAspect="1" noChangeArrowheads="1"/>
          </p:cNvPicPr>
          <p:nvPr/>
        </p:nvPicPr>
        <p:blipFill>
          <a:blip r:embed="rId3" cstate="print"/>
          <a:srcRect/>
          <a:stretch>
            <a:fillRect/>
          </a:stretch>
        </p:blipFill>
        <p:spPr bwMode="auto">
          <a:xfrm>
            <a:off x="1066800" y="609600"/>
            <a:ext cx="3829050" cy="5715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is it?</a:t>
            </a:r>
            <a:endParaRPr lang="en-US" dirty="0"/>
          </a:p>
        </p:txBody>
      </p:sp>
      <p:sp>
        <p:nvSpPr>
          <p:cNvPr id="3" name="Content Placeholder 2"/>
          <p:cNvSpPr>
            <a:spLocks noGrp="1"/>
          </p:cNvSpPr>
          <p:nvPr>
            <p:ph idx="1"/>
          </p:nvPr>
        </p:nvSpPr>
        <p:spPr>
          <a:xfrm>
            <a:off x="457200" y="1600200"/>
            <a:ext cx="8229600" cy="4526280"/>
          </a:xfrm>
        </p:spPr>
        <p:txBody>
          <a:bodyPr/>
          <a:lstStyle/>
          <a:p>
            <a:pPr algn="r"/>
            <a:r>
              <a:rPr lang="en-US" dirty="0" smtClean="0"/>
              <a:t>Practice</a:t>
            </a:r>
            <a:endParaRPr lang="en-US" dirty="0"/>
          </a:p>
        </p:txBody>
      </p:sp>
      <p:pic>
        <p:nvPicPr>
          <p:cNvPr id="18434" name="Picture 2" descr="http://highered.mcgraw-hill.com/sites/dl/free/0073385522/807273/cha21_13.jpg"/>
          <p:cNvPicPr>
            <a:picLocks noChangeAspect="1" noChangeArrowheads="1"/>
          </p:cNvPicPr>
          <p:nvPr/>
        </p:nvPicPr>
        <p:blipFill>
          <a:blip r:embed="rId3" cstate="print"/>
          <a:srcRect/>
          <a:stretch>
            <a:fillRect/>
          </a:stretch>
        </p:blipFill>
        <p:spPr bwMode="auto">
          <a:xfrm>
            <a:off x="990600" y="609600"/>
            <a:ext cx="3886200" cy="601695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Foundry</Template>
  <TotalTime>456</TotalTime>
  <Words>271</Words>
  <Application>Microsoft Office PowerPoint</Application>
  <PresentationFormat>On-screen Show (4:3)</PresentationFormat>
  <Paragraphs>58</Paragraphs>
  <Slides>23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Rockwell</vt:lpstr>
      <vt:lpstr>Wingdings 2</vt:lpstr>
      <vt:lpstr>Foundry</vt:lpstr>
      <vt:lpstr>Propaganda in WWII</vt:lpstr>
      <vt:lpstr>Uncle Sam Wants YOU!</vt:lpstr>
      <vt:lpstr>Methods of Persuasion</vt:lpstr>
      <vt:lpstr>Propaganda</vt:lpstr>
      <vt:lpstr>ETHOS</vt:lpstr>
      <vt:lpstr>PATHOS</vt:lpstr>
      <vt:lpstr>LOGOS</vt:lpstr>
      <vt:lpstr>Which is it?</vt:lpstr>
      <vt:lpstr>Which is it?</vt:lpstr>
      <vt:lpstr>Which is it?</vt:lpstr>
      <vt:lpstr>Which is it?</vt:lpstr>
      <vt:lpstr>Which is it?</vt:lpstr>
      <vt:lpstr>Which is it?</vt:lpstr>
      <vt:lpstr>PowerPoint Presentation</vt:lpstr>
      <vt:lpstr>PowerPoint Presentation</vt:lpstr>
      <vt:lpstr>Nazi Propaganda</vt:lpstr>
      <vt:lpstr>Nazi propaganda before the start of World War II had several distinct audiences:</vt:lpstr>
      <vt:lpstr>Nazi Propaganda</vt:lpstr>
      <vt:lpstr>PowerPoint Presentation</vt:lpstr>
      <vt:lpstr>PowerPoint Presentation</vt:lpstr>
      <vt:lpstr>PowerPoint Presentation</vt:lpstr>
      <vt:lpstr>PowerPoint Presentation</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Persuasion</dc:title>
  <dc:creator>rstorzbach</dc:creator>
  <cp:lastModifiedBy>swilliams7</cp:lastModifiedBy>
  <cp:revision>14</cp:revision>
  <dcterms:created xsi:type="dcterms:W3CDTF">2013-04-10T18:19:51Z</dcterms:created>
  <dcterms:modified xsi:type="dcterms:W3CDTF">2015-04-23T17:39:19Z</dcterms:modified>
</cp:coreProperties>
</file>