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1" r:id="rId5"/>
    <p:sldId id="262" r:id="rId6"/>
    <p:sldId id="263" r:id="rId7"/>
    <p:sldId id="264" r:id="rId8"/>
    <p:sldId id="265" r:id="rId9"/>
    <p:sldId id="259" r:id="rId10"/>
    <p:sldId id="258" r:id="rId11"/>
    <p:sldId id="266" r:id="rId12"/>
    <p:sldId id="288" r:id="rId13"/>
    <p:sldId id="268" r:id="rId14"/>
    <p:sldId id="269" r:id="rId15"/>
    <p:sldId id="270" r:id="rId16"/>
    <p:sldId id="289" r:id="rId17"/>
    <p:sldId id="267" r:id="rId18"/>
    <p:sldId id="271" r:id="rId19"/>
    <p:sldId id="272" r:id="rId20"/>
    <p:sldId id="273" r:id="rId21"/>
    <p:sldId id="274" r:id="rId22"/>
    <p:sldId id="276" r:id="rId23"/>
    <p:sldId id="275" r:id="rId24"/>
    <p:sldId id="277" r:id="rId25"/>
    <p:sldId id="278" r:id="rId26"/>
    <p:sldId id="290" r:id="rId27"/>
    <p:sldId id="279" r:id="rId28"/>
    <p:sldId id="280" r:id="rId29"/>
    <p:sldId id="281" r:id="rId30"/>
    <p:sldId id="283" r:id="rId31"/>
    <p:sldId id="284" r:id="rId32"/>
    <p:sldId id="291" r:id="rId33"/>
    <p:sldId id="285" r:id="rId34"/>
    <p:sldId id="286"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7F3B198-9468-4DDF-8110-8B066B7A9599}" type="datetimeFigureOut">
              <a:rPr lang="en-US" smtClean="0"/>
              <a:pPr/>
              <a:t>4/30/2015</a:t>
            </a:fld>
            <a:endParaRPr lang="en-US"/>
          </a:p>
        </p:txBody>
      </p:sp>
      <p:sp>
        <p:nvSpPr>
          <p:cNvPr id="16" name="Slide Number Placeholder 15"/>
          <p:cNvSpPr>
            <a:spLocks noGrp="1"/>
          </p:cNvSpPr>
          <p:nvPr>
            <p:ph type="sldNum" sz="quarter" idx="11"/>
          </p:nvPr>
        </p:nvSpPr>
        <p:spPr/>
        <p:txBody>
          <a:bodyPr/>
          <a:lstStyle/>
          <a:p>
            <a:fld id="{AA990AAC-E589-4119-8AE0-807416C7192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F3B198-9468-4DDF-8110-8B066B7A959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90AAC-E589-4119-8AE0-807416C719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F3B198-9468-4DDF-8110-8B066B7A959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90AAC-E589-4119-8AE0-807416C719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7F3B198-9468-4DDF-8110-8B066B7A9599}" type="datetimeFigureOut">
              <a:rPr lang="en-US" smtClean="0"/>
              <a:pPr/>
              <a:t>4/30/2015</a:t>
            </a:fld>
            <a:endParaRPr lang="en-US"/>
          </a:p>
        </p:txBody>
      </p:sp>
      <p:sp>
        <p:nvSpPr>
          <p:cNvPr id="15" name="Slide Number Placeholder 14"/>
          <p:cNvSpPr>
            <a:spLocks noGrp="1"/>
          </p:cNvSpPr>
          <p:nvPr>
            <p:ph type="sldNum" sz="quarter" idx="15"/>
          </p:nvPr>
        </p:nvSpPr>
        <p:spPr/>
        <p:txBody>
          <a:bodyPr/>
          <a:lstStyle>
            <a:lvl1pPr algn="ctr">
              <a:defRPr/>
            </a:lvl1pPr>
          </a:lstStyle>
          <a:p>
            <a:fld id="{AA990AAC-E589-4119-8AE0-807416C7192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F3B198-9468-4DDF-8110-8B066B7A959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90AAC-E589-4119-8AE0-807416C7192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F3B198-9468-4DDF-8110-8B066B7A9599}"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90AAC-E589-4119-8AE0-807416C7192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A990AAC-E589-4119-8AE0-807416C7192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7F3B198-9468-4DDF-8110-8B066B7A9599}" type="datetimeFigureOut">
              <a:rPr lang="en-US" smtClean="0"/>
              <a:pPr/>
              <a:t>4/30/2015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F3B198-9468-4DDF-8110-8B066B7A9599}" type="datetimeFigureOut">
              <a:rPr lang="en-US" smtClean="0"/>
              <a:pPr/>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90AAC-E589-4119-8AE0-807416C7192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3B198-9468-4DDF-8110-8B066B7A9599}" type="datetimeFigureOut">
              <a:rPr lang="en-US" smtClean="0"/>
              <a:pPr/>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90AAC-E589-4119-8AE0-807416C719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7F3B198-9468-4DDF-8110-8B066B7A9599}" type="datetimeFigureOut">
              <a:rPr lang="en-US" smtClean="0"/>
              <a:pPr/>
              <a:t>4/30/2015</a:t>
            </a:fld>
            <a:endParaRPr lang="en-US"/>
          </a:p>
        </p:txBody>
      </p:sp>
      <p:sp>
        <p:nvSpPr>
          <p:cNvPr id="9" name="Slide Number Placeholder 8"/>
          <p:cNvSpPr>
            <a:spLocks noGrp="1"/>
          </p:cNvSpPr>
          <p:nvPr>
            <p:ph type="sldNum" sz="quarter" idx="15"/>
          </p:nvPr>
        </p:nvSpPr>
        <p:spPr/>
        <p:txBody>
          <a:bodyPr/>
          <a:lstStyle/>
          <a:p>
            <a:fld id="{AA990AAC-E589-4119-8AE0-807416C7192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7F3B198-9468-4DDF-8110-8B066B7A9599}" type="datetimeFigureOut">
              <a:rPr lang="en-US" smtClean="0"/>
              <a:pPr/>
              <a:t>4/30/2015</a:t>
            </a:fld>
            <a:endParaRPr lang="en-US"/>
          </a:p>
        </p:txBody>
      </p:sp>
      <p:sp>
        <p:nvSpPr>
          <p:cNvPr id="9" name="Slide Number Placeholder 8"/>
          <p:cNvSpPr>
            <a:spLocks noGrp="1"/>
          </p:cNvSpPr>
          <p:nvPr>
            <p:ph type="sldNum" sz="quarter" idx="11"/>
          </p:nvPr>
        </p:nvSpPr>
        <p:spPr/>
        <p:txBody>
          <a:bodyPr/>
          <a:lstStyle/>
          <a:p>
            <a:fld id="{AA990AAC-E589-4119-8AE0-807416C7192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7F3B198-9468-4DDF-8110-8B066B7A9599}" type="datetimeFigureOut">
              <a:rPr lang="en-US" smtClean="0"/>
              <a:pPr/>
              <a:t>4/30/2015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A990AAC-E589-4119-8AE0-807416C71924}"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youtu.be/yw6Rwum7zc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Information from “Resistance During the Holocaust”</a:t>
            </a:r>
          </a:p>
          <a:p>
            <a:r>
              <a:rPr lang="en-US" i="1" dirty="0" smtClean="0"/>
              <a:t>Produced by the United States Holocaust Memorial Museum</a:t>
            </a:r>
            <a:endParaRPr lang="en-US" i="1" dirty="0"/>
          </a:p>
        </p:txBody>
      </p:sp>
      <p:sp>
        <p:nvSpPr>
          <p:cNvPr id="2" name="Title 1"/>
          <p:cNvSpPr>
            <a:spLocks noGrp="1"/>
          </p:cNvSpPr>
          <p:nvPr>
            <p:ph type="ctrTitle"/>
          </p:nvPr>
        </p:nvSpPr>
        <p:spPr/>
        <p:txBody>
          <a:bodyPr/>
          <a:lstStyle/>
          <a:p>
            <a:r>
              <a:rPr lang="en-US" b="1" dirty="0" smtClean="0"/>
              <a:t>Resistance During the Holocaust</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Armed Jewish resistance took place in</a:t>
            </a:r>
          </a:p>
          <a:p>
            <a:pPr lvl="2"/>
            <a:r>
              <a:rPr lang="en-US" sz="4900" dirty="0" smtClean="0"/>
              <a:t>5</a:t>
            </a:r>
            <a:r>
              <a:rPr lang="en-US" sz="2900" dirty="0" smtClean="0"/>
              <a:t> major ghettos</a:t>
            </a:r>
          </a:p>
          <a:p>
            <a:pPr lvl="2"/>
            <a:r>
              <a:rPr lang="en-US" sz="4800" dirty="0" smtClean="0"/>
              <a:t>45 </a:t>
            </a:r>
            <a:r>
              <a:rPr lang="en-US" sz="3400" dirty="0" smtClean="0"/>
              <a:t>small ghettos</a:t>
            </a:r>
          </a:p>
          <a:p>
            <a:pPr lvl="2"/>
            <a:r>
              <a:rPr lang="en-US" sz="4800" dirty="0" smtClean="0"/>
              <a:t>5 </a:t>
            </a:r>
            <a:r>
              <a:rPr lang="en-US" sz="3400" dirty="0" smtClean="0"/>
              <a:t>major concentration camps</a:t>
            </a:r>
          </a:p>
          <a:p>
            <a:pPr lvl="2"/>
            <a:r>
              <a:rPr lang="en-US" sz="4800" dirty="0" smtClean="0"/>
              <a:t>18</a:t>
            </a:r>
            <a:r>
              <a:rPr lang="en-US" sz="3400" dirty="0" smtClean="0"/>
              <a:t> forced labor camps</a:t>
            </a:r>
          </a:p>
          <a:p>
            <a:endParaRPr lang="en-US" dirty="0"/>
          </a:p>
        </p:txBody>
      </p:sp>
      <p:sp>
        <p:nvSpPr>
          <p:cNvPr id="3" name="Title 2"/>
          <p:cNvSpPr>
            <a:spLocks noGrp="1"/>
          </p:cNvSpPr>
          <p:nvPr>
            <p:ph type="title"/>
          </p:nvPr>
        </p:nvSpPr>
        <p:spPr/>
        <p:txBody>
          <a:bodyPr/>
          <a:lstStyle/>
          <a:p>
            <a:r>
              <a:rPr lang="en-US" dirty="0" smtClean="0"/>
              <a:t>The Facts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00600"/>
          </a:xfrm>
        </p:spPr>
        <p:txBody>
          <a:bodyPr>
            <a:normAutofit fontScale="92500" lnSpcReduction="10000"/>
          </a:bodyPr>
          <a:lstStyle/>
          <a:p>
            <a:r>
              <a:rPr lang="en-US" sz="3200" b="1" u="sng" dirty="0" smtClean="0">
                <a:solidFill>
                  <a:srgbClr val="FFFF00"/>
                </a:solidFill>
              </a:rPr>
              <a:t>Germans had Superior Weaponry/Military</a:t>
            </a:r>
          </a:p>
          <a:p>
            <a:pPr lvl="1"/>
            <a:r>
              <a:rPr lang="en-US" sz="3000" dirty="0" smtClean="0">
                <a:solidFill>
                  <a:schemeClr val="tx1"/>
                </a:solidFill>
              </a:rPr>
              <a:t>Keep in mind that Poland was overrun in a few weeks in 1939.</a:t>
            </a:r>
          </a:p>
          <a:p>
            <a:pPr lvl="1"/>
            <a:r>
              <a:rPr lang="en-US" sz="3200" dirty="0" smtClean="0">
                <a:solidFill>
                  <a:schemeClr val="tx1"/>
                </a:solidFill>
              </a:rPr>
              <a:t>In 1940, France fell to the Nazis in just 6 weeks.</a:t>
            </a:r>
          </a:p>
          <a:p>
            <a:pPr lvl="1"/>
            <a:r>
              <a:rPr lang="en-US" sz="3200" dirty="0" smtClean="0">
                <a:solidFill>
                  <a:schemeClr val="tx1"/>
                </a:solidFill>
              </a:rPr>
              <a:t>Other countries were soon occupied by German forces.</a:t>
            </a:r>
          </a:p>
          <a:p>
            <a:pPr lvl="1"/>
            <a:endParaRPr lang="en-US" sz="3200" dirty="0" smtClean="0"/>
          </a:p>
          <a:p>
            <a:pPr algn="ctr">
              <a:buNone/>
            </a:pPr>
            <a:r>
              <a:rPr lang="en-US" sz="3200" i="1" dirty="0" smtClean="0"/>
              <a:t>If these powerful nations could not hold off the Nazis, what chance did civilians have?</a:t>
            </a:r>
          </a:p>
        </p:txBody>
      </p:sp>
      <p:sp>
        <p:nvSpPr>
          <p:cNvPr id="3" name="Title 2"/>
          <p:cNvSpPr>
            <a:spLocks noGrp="1"/>
          </p:cNvSpPr>
          <p:nvPr>
            <p:ph type="title"/>
          </p:nvPr>
        </p:nvSpPr>
        <p:spPr/>
        <p:txBody>
          <a:bodyPr/>
          <a:lstStyle/>
          <a:p>
            <a:r>
              <a:rPr lang="en-US" dirty="0" smtClean="0"/>
              <a:t>Obstacles to Resistance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germanhistorydocs.ghi-dc.org/images/English_map_5_bh-edit.jpg"/>
          <p:cNvPicPr>
            <a:picLocks noChangeAspect="1" noChangeArrowheads="1"/>
          </p:cNvPicPr>
          <p:nvPr/>
        </p:nvPicPr>
        <p:blipFill>
          <a:blip r:embed="rId2" cstate="print"/>
          <a:srcRect/>
          <a:stretch>
            <a:fillRect/>
          </a:stretch>
        </p:blipFill>
        <p:spPr bwMode="auto">
          <a:xfrm>
            <a:off x="381000" y="253175"/>
            <a:ext cx="8382000" cy="632473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u="sng" dirty="0" smtClean="0">
                <a:solidFill>
                  <a:srgbClr val="FFFF00"/>
                </a:solidFill>
              </a:rPr>
              <a:t>Nazi Policy of Collective Responsibility</a:t>
            </a:r>
          </a:p>
          <a:p>
            <a:pPr lvl="1"/>
            <a:r>
              <a:rPr lang="en-US" sz="3000" dirty="0" smtClean="0">
                <a:solidFill>
                  <a:schemeClr val="tx1"/>
                </a:solidFill>
              </a:rPr>
              <a:t>Entire families and even towns were held accountable for the actions of a few.</a:t>
            </a:r>
          </a:p>
          <a:p>
            <a:pPr lvl="2"/>
            <a:r>
              <a:rPr lang="en-US" sz="2400" i="1" dirty="0" smtClean="0"/>
              <a:t>In Lithuania, an entire ghetto population was killed when 2 boys escaped and refused to return.</a:t>
            </a:r>
          </a:p>
          <a:p>
            <a:pPr lvl="2"/>
            <a:r>
              <a:rPr lang="en-US" sz="2400" i="1" dirty="0" smtClean="0"/>
              <a:t>In Yugoslavia, the German army routinely executed 50 to 100 people for every German soldier killed by resistance fighters.</a:t>
            </a:r>
          </a:p>
          <a:p>
            <a:pPr lvl="2"/>
            <a:r>
              <a:rPr lang="en-US" sz="2400" i="1" dirty="0" smtClean="0"/>
              <a:t>Nazis were also known to execute a person’s family in front of them before killing that person.</a:t>
            </a:r>
          </a:p>
          <a:p>
            <a:pPr>
              <a:buNone/>
            </a:pPr>
            <a:endParaRPr lang="en-US" sz="2400" i="1" dirty="0" smtClean="0"/>
          </a:p>
        </p:txBody>
      </p:sp>
      <p:sp>
        <p:nvSpPr>
          <p:cNvPr id="3" name="Title 2"/>
          <p:cNvSpPr>
            <a:spLocks noGrp="1"/>
          </p:cNvSpPr>
          <p:nvPr>
            <p:ph type="title"/>
          </p:nvPr>
        </p:nvSpPr>
        <p:spPr/>
        <p:txBody>
          <a:bodyPr/>
          <a:lstStyle/>
          <a:p>
            <a:r>
              <a:rPr lang="en-US" dirty="0" smtClean="0"/>
              <a:t>Obstacles to Resistance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u="sng" dirty="0" smtClean="0">
                <a:solidFill>
                  <a:srgbClr val="FFFF00"/>
                </a:solidFill>
              </a:rPr>
              <a:t>Isolation of Jews and Lack of Weapons</a:t>
            </a:r>
          </a:p>
          <a:p>
            <a:pPr lvl="1"/>
            <a:r>
              <a:rPr lang="en-US" sz="3000" dirty="0" smtClean="0">
                <a:solidFill>
                  <a:schemeClr val="tx1"/>
                </a:solidFill>
              </a:rPr>
              <a:t>In many occupied regions of eastern Europe, local populations, including many peasants in forest areas where Jews often had the best chances of hiding, were either hostile toward Jews or indifferent to their fate.</a:t>
            </a:r>
          </a:p>
          <a:p>
            <a:pPr lvl="1"/>
            <a:endParaRPr lang="en-US" sz="3000" dirty="0" smtClean="0">
              <a:solidFill>
                <a:schemeClr val="tx1"/>
              </a:solidFill>
            </a:endParaRPr>
          </a:p>
          <a:p>
            <a:pPr algn="ctr">
              <a:buNone/>
            </a:pPr>
            <a:r>
              <a:rPr lang="en-US" sz="3200" dirty="0" smtClean="0"/>
              <a:t> </a:t>
            </a:r>
            <a:r>
              <a:rPr lang="en-US" sz="3200" i="1" dirty="0" smtClean="0"/>
              <a:t>Civilians who did help Jews did so under penalty of death.</a:t>
            </a:r>
          </a:p>
        </p:txBody>
      </p:sp>
      <p:sp>
        <p:nvSpPr>
          <p:cNvPr id="3" name="Title 2"/>
          <p:cNvSpPr>
            <a:spLocks noGrp="1"/>
          </p:cNvSpPr>
          <p:nvPr>
            <p:ph type="title"/>
          </p:nvPr>
        </p:nvSpPr>
        <p:spPr/>
        <p:txBody>
          <a:bodyPr/>
          <a:lstStyle/>
          <a:p>
            <a:r>
              <a:rPr lang="en-US" dirty="0" smtClean="0"/>
              <a:t>Obstacles to Resistance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u="sng" dirty="0" smtClean="0">
                <a:solidFill>
                  <a:srgbClr val="FFFF00"/>
                </a:solidFill>
              </a:rPr>
              <a:t>Secrecy of Nazi Atrocities</a:t>
            </a:r>
          </a:p>
          <a:p>
            <a:pPr lvl="1"/>
            <a:r>
              <a:rPr lang="en-US" sz="3000" dirty="0" smtClean="0">
                <a:solidFill>
                  <a:schemeClr val="tx1"/>
                </a:solidFill>
              </a:rPr>
              <a:t>Rumors of the death camps became widespread in the later years of the war, but many people (including Jews) could not believe the stories.</a:t>
            </a:r>
          </a:p>
          <a:p>
            <a:pPr lvl="1"/>
            <a:r>
              <a:rPr lang="en-US" sz="3200" dirty="0" smtClean="0">
                <a:solidFill>
                  <a:schemeClr val="tx1"/>
                </a:solidFill>
              </a:rPr>
              <a:t>Many people sent to Auschwitz were required to send postcards to friends and family just before they were gassed: “Arrived safely, I am well.”</a:t>
            </a:r>
            <a:endParaRPr lang="en-US" sz="3200" i="1" dirty="0" smtClean="0">
              <a:solidFill>
                <a:schemeClr val="tx1"/>
              </a:solidFill>
            </a:endParaRPr>
          </a:p>
        </p:txBody>
      </p:sp>
      <p:sp>
        <p:nvSpPr>
          <p:cNvPr id="3" name="Title 2"/>
          <p:cNvSpPr>
            <a:spLocks noGrp="1"/>
          </p:cNvSpPr>
          <p:nvPr>
            <p:ph type="title"/>
          </p:nvPr>
        </p:nvSpPr>
        <p:spPr/>
        <p:txBody>
          <a:bodyPr/>
          <a:lstStyle/>
          <a:p>
            <a:r>
              <a:rPr lang="en-US" dirty="0" smtClean="0"/>
              <a:t>Obstacles to Resistance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museumoffamilyhistory.com/ce/cc/dg-cc-auschwitz-11.jpg"/>
          <p:cNvPicPr>
            <a:picLocks noChangeAspect="1" noChangeArrowheads="1"/>
          </p:cNvPicPr>
          <p:nvPr/>
        </p:nvPicPr>
        <p:blipFill>
          <a:blip r:embed="rId2" cstate="print"/>
          <a:srcRect/>
          <a:stretch>
            <a:fillRect/>
          </a:stretch>
        </p:blipFill>
        <p:spPr bwMode="auto">
          <a:xfrm>
            <a:off x="381000" y="443681"/>
            <a:ext cx="8446726" cy="588091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Nazis set up over 400 ghettos in occupied territories.</a:t>
            </a:r>
          </a:p>
          <a:p>
            <a:r>
              <a:rPr lang="en-US" sz="3200" dirty="0" smtClean="0"/>
              <a:t>The largest was the Warsaw Ghetto, where over half a million Jews lived in late 1940.</a:t>
            </a:r>
          </a:p>
          <a:p>
            <a:r>
              <a:rPr lang="en-US" sz="3200" dirty="0" smtClean="0"/>
              <a:t>By summer 1944, the Nazis had emptied all ghettos and killed most of the people who had lived in them.</a:t>
            </a:r>
          </a:p>
        </p:txBody>
      </p:sp>
      <p:sp>
        <p:nvSpPr>
          <p:cNvPr id="3" name="Title 2"/>
          <p:cNvSpPr>
            <a:spLocks noGrp="1"/>
          </p:cNvSpPr>
          <p:nvPr>
            <p:ph type="title"/>
          </p:nvPr>
        </p:nvSpPr>
        <p:spPr/>
        <p:txBody>
          <a:bodyPr/>
          <a:lstStyle/>
          <a:p>
            <a:r>
              <a:rPr lang="en-US" dirty="0" smtClean="0"/>
              <a:t>Resistance in the Ghettos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u="sng" dirty="0" smtClean="0">
                <a:solidFill>
                  <a:srgbClr val="FFFF00"/>
                </a:solidFill>
              </a:rPr>
              <a:t>Using Newspapers and Radios</a:t>
            </a:r>
          </a:p>
          <a:p>
            <a:pPr lvl="1"/>
            <a:r>
              <a:rPr lang="en-US" sz="3000" dirty="0" smtClean="0">
                <a:solidFill>
                  <a:schemeClr val="tx1"/>
                </a:solidFill>
              </a:rPr>
              <a:t>Activists gathered news from BBC or Soviet Broadcasts on hidden radios to inform people of the events of the war.</a:t>
            </a:r>
          </a:p>
          <a:p>
            <a:pPr>
              <a:buNone/>
            </a:pPr>
            <a:r>
              <a:rPr lang="en-US" sz="3200" i="1" dirty="0" smtClean="0"/>
              <a:t>	</a:t>
            </a:r>
          </a:p>
          <a:p>
            <a:pPr>
              <a:buNone/>
            </a:pPr>
            <a:endParaRPr lang="en-US" sz="3200" i="1" dirty="0"/>
          </a:p>
          <a:p>
            <a:pPr algn="ctr">
              <a:buNone/>
            </a:pPr>
            <a:r>
              <a:rPr lang="en-US" sz="3200" i="1" dirty="0" smtClean="0"/>
              <a:t>Anyone found in possession of an illegal radio was executed.</a:t>
            </a:r>
            <a:endParaRPr lang="en-US" sz="3200" i="1" dirty="0"/>
          </a:p>
        </p:txBody>
      </p:sp>
      <p:sp>
        <p:nvSpPr>
          <p:cNvPr id="3" name="Title 2"/>
          <p:cNvSpPr>
            <a:spLocks noGrp="1"/>
          </p:cNvSpPr>
          <p:nvPr>
            <p:ph type="title"/>
          </p:nvPr>
        </p:nvSpPr>
        <p:spPr/>
        <p:txBody>
          <a:bodyPr/>
          <a:lstStyle/>
          <a:p>
            <a:r>
              <a:rPr lang="en-US" dirty="0" smtClean="0"/>
              <a:t>Resistance in the Ghettos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u="sng" dirty="0" smtClean="0">
                <a:solidFill>
                  <a:srgbClr val="FFFF00"/>
                </a:solidFill>
              </a:rPr>
              <a:t>Acts of Sabotage</a:t>
            </a:r>
          </a:p>
          <a:p>
            <a:pPr lvl="1"/>
            <a:r>
              <a:rPr lang="en-US" sz="3000" dirty="0" smtClean="0">
                <a:solidFill>
                  <a:schemeClr val="tx1"/>
                </a:solidFill>
              </a:rPr>
              <a:t>These activists stole documents, tampered with vital machinery, produced faulty weaponry, slowed down production on assembly lines, stole things for the black market, and set fires in factories.</a:t>
            </a:r>
            <a:endParaRPr lang="en-US" sz="3000" i="1" dirty="0">
              <a:solidFill>
                <a:schemeClr val="tx1"/>
              </a:solidFill>
            </a:endParaRPr>
          </a:p>
        </p:txBody>
      </p:sp>
      <p:sp>
        <p:nvSpPr>
          <p:cNvPr id="3" name="Title 2"/>
          <p:cNvSpPr>
            <a:spLocks noGrp="1"/>
          </p:cNvSpPr>
          <p:nvPr>
            <p:ph type="title"/>
          </p:nvPr>
        </p:nvSpPr>
        <p:spPr/>
        <p:txBody>
          <a:bodyPr/>
          <a:lstStyle/>
          <a:p>
            <a:r>
              <a:rPr lang="en-US" dirty="0" smtClean="0"/>
              <a:t>Resistance in the Ghettos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3600" dirty="0" smtClean="0"/>
              <a:t>If you fled to escape capture, where would you go?  </a:t>
            </a:r>
          </a:p>
          <a:p>
            <a:pPr lvl="1"/>
            <a:r>
              <a:rPr lang="en-US" sz="3600" dirty="0" smtClean="0"/>
              <a:t>Who would give you food and shelter?</a:t>
            </a:r>
          </a:p>
          <a:p>
            <a:pPr lvl="1"/>
            <a:r>
              <a:rPr lang="en-US" sz="3600" dirty="0" smtClean="0"/>
              <a:t>How would you pay for these necessities?</a:t>
            </a:r>
          </a:p>
          <a:p>
            <a:pPr lvl="1"/>
            <a:r>
              <a:rPr lang="en-US" sz="3600" dirty="0" smtClean="0"/>
              <a:t>What would be the penalties for Christians who helped you?</a:t>
            </a:r>
          </a:p>
        </p:txBody>
      </p:sp>
      <p:sp>
        <p:nvSpPr>
          <p:cNvPr id="3" name="Title 2"/>
          <p:cNvSpPr>
            <a:spLocks noGrp="1"/>
          </p:cNvSpPr>
          <p:nvPr>
            <p:ph type="title"/>
          </p:nvPr>
        </p:nvSpPr>
        <p:spPr/>
        <p:txBody>
          <a:bodyPr/>
          <a:lstStyle/>
          <a:p>
            <a:r>
              <a:rPr lang="en-US" dirty="0" smtClean="0"/>
              <a:t>Warm Up</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b="1" u="sng" dirty="0" smtClean="0">
                <a:solidFill>
                  <a:srgbClr val="FFFF00"/>
                </a:solidFill>
              </a:rPr>
              <a:t>Couriers</a:t>
            </a:r>
          </a:p>
          <a:p>
            <a:pPr lvl="1"/>
            <a:r>
              <a:rPr lang="en-US" sz="3000" dirty="0" smtClean="0">
                <a:solidFill>
                  <a:schemeClr val="tx1"/>
                </a:solidFill>
              </a:rPr>
              <a:t>These people, often women, would travel under false names and papers and carry illegal documents, newspapers, money and weapons.</a:t>
            </a:r>
          </a:p>
          <a:p>
            <a:pPr marL="0" indent="0" algn="ctr">
              <a:buNone/>
            </a:pPr>
            <a:endParaRPr lang="en-US" sz="3200" i="1" dirty="0" smtClean="0"/>
          </a:p>
          <a:p>
            <a:pPr marL="0" indent="0" algn="ctr">
              <a:buNone/>
            </a:pPr>
            <a:r>
              <a:rPr lang="en-US" sz="3200" i="1" dirty="0" smtClean="0"/>
              <a:t>In 1942, couriers began spreading news of mass murders at </a:t>
            </a:r>
            <a:r>
              <a:rPr lang="en-US" sz="3200" i="1" dirty="0" err="1" smtClean="0"/>
              <a:t>Chelmo</a:t>
            </a:r>
            <a:r>
              <a:rPr lang="en-US" sz="3200" i="1" dirty="0" smtClean="0"/>
              <a:t>, Treblinka, and other camps.  Most people found the news unbelievable.</a:t>
            </a:r>
            <a:endParaRPr lang="en-US" sz="3200" i="1" dirty="0"/>
          </a:p>
        </p:txBody>
      </p:sp>
      <p:sp>
        <p:nvSpPr>
          <p:cNvPr id="3" name="Title 2"/>
          <p:cNvSpPr>
            <a:spLocks noGrp="1"/>
          </p:cNvSpPr>
          <p:nvPr>
            <p:ph type="title"/>
          </p:nvPr>
        </p:nvSpPr>
        <p:spPr/>
        <p:txBody>
          <a:bodyPr/>
          <a:lstStyle/>
          <a:p>
            <a:r>
              <a:rPr lang="en-US" dirty="0" smtClean="0"/>
              <a:t>Resistance in the Ghettos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200" b="1" u="sng" dirty="0" smtClean="0">
                <a:solidFill>
                  <a:srgbClr val="FFFF00"/>
                </a:solidFill>
              </a:rPr>
              <a:t>Armed Ghetto Resistance</a:t>
            </a:r>
          </a:p>
          <a:p>
            <a:pPr marL="0" indent="0">
              <a:buNone/>
            </a:pPr>
            <a:endParaRPr lang="en-US" sz="3200" b="1" u="sng" dirty="0" smtClean="0">
              <a:solidFill>
                <a:srgbClr val="FFFF00"/>
              </a:solidFill>
            </a:endParaRPr>
          </a:p>
          <a:p>
            <a:pPr>
              <a:buNone/>
            </a:pPr>
            <a:r>
              <a:rPr lang="en-US" sz="3200" dirty="0" smtClean="0"/>
              <a:t>From the Vilna Ghetto Manifesto:</a:t>
            </a:r>
          </a:p>
          <a:p>
            <a:pPr>
              <a:buNone/>
            </a:pPr>
            <a:r>
              <a:rPr lang="en-US" sz="3200" dirty="0" smtClean="0"/>
              <a:t>	</a:t>
            </a:r>
            <a:r>
              <a:rPr lang="en-US" sz="3200" i="1" dirty="0" smtClean="0"/>
              <a:t>“Jews, we have nothing to lose.  Death will overtake us in any event.  And who can still believe in survival when the murderer exterminates us with so much determination?  The hand of the executioner will reach each man and woman.  Flight and acts of cowardice will not save our lives.” </a:t>
            </a:r>
            <a:endParaRPr lang="en-US" sz="3200" dirty="0" smtClean="0"/>
          </a:p>
        </p:txBody>
      </p:sp>
      <p:sp>
        <p:nvSpPr>
          <p:cNvPr id="3" name="Title 2"/>
          <p:cNvSpPr>
            <a:spLocks noGrp="1"/>
          </p:cNvSpPr>
          <p:nvPr>
            <p:ph type="title"/>
          </p:nvPr>
        </p:nvSpPr>
        <p:spPr/>
        <p:txBody>
          <a:bodyPr/>
          <a:lstStyle/>
          <a:p>
            <a:r>
              <a:rPr lang="en-US" dirty="0" smtClean="0"/>
              <a:t>Resistance in the Ghettos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85000" lnSpcReduction="20000"/>
          </a:bodyPr>
          <a:lstStyle/>
          <a:p>
            <a:r>
              <a:rPr lang="en-US" sz="3200" b="1" u="sng" dirty="0" smtClean="0">
                <a:solidFill>
                  <a:srgbClr val="FFFF00"/>
                </a:solidFill>
              </a:rPr>
              <a:t>Armed Ghetto Resistance</a:t>
            </a:r>
          </a:p>
          <a:p>
            <a:pPr marL="0" indent="0">
              <a:buNone/>
            </a:pPr>
            <a:endParaRPr lang="en-US" sz="3200" b="1" u="sng" dirty="0" smtClean="0">
              <a:solidFill>
                <a:srgbClr val="FFFF00"/>
              </a:solidFill>
            </a:endParaRPr>
          </a:p>
          <a:p>
            <a:pPr>
              <a:buNone/>
            </a:pPr>
            <a:r>
              <a:rPr lang="en-US" sz="3200" b="1" dirty="0" smtClean="0"/>
              <a:t>The Warsaw Ghetto Uprising</a:t>
            </a:r>
            <a:r>
              <a:rPr lang="en-US" sz="3200" dirty="0" smtClean="0"/>
              <a:t>:</a:t>
            </a:r>
          </a:p>
          <a:p>
            <a:pPr>
              <a:buNone/>
            </a:pPr>
            <a:r>
              <a:rPr lang="en-US" sz="3200" dirty="0" smtClean="0"/>
              <a:t>	-April 19</a:t>
            </a:r>
            <a:r>
              <a:rPr lang="en-US" sz="3200" baseline="30000" dirty="0" smtClean="0"/>
              <a:t>th</a:t>
            </a:r>
            <a:r>
              <a:rPr lang="en-US" sz="3200" dirty="0" smtClean="0"/>
              <a:t>, 1943-May 16</a:t>
            </a:r>
            <a:r>
              <a:rPr lang="en-US" sz="3200" baseline="30000" dirty="0" smtClean="0"/>
              <a:t>th</a:t>
            </a:r>
            <a:r>
              <a:rPr lang="en-US" sz="3200" dirty="0" smtClean="0"/>
              <a:t>, 1943</a:t>
            </a:r>
          </a:p>
          <a:p>
            <a:pPr>
              <a:buNone/>
            </a:pPr>
            <a:r>
              <a:rPr lang="en-US" sz="3200" dirty="0" smtClean="0"/>
              <a:t>	-750 Jewish fighters used guns, grenades, and small homemade bombs to attack the 2,000 German troops</a:t>
            </a:r>
          </a:p>
          <a:p>
            <a:pPr>
              <a:buNone/>
            </a:pPr>
            <a:r>
              <a:rPr lang="en-US" sz="3200" dirty="0" smtClean="0"/>
              <a:t>	-Although they were eventually defeated, they held off the Germans for 28 days</a:t>
            </a:r>
          </a:p>
          <a:p>
            <a:pPr>
              <a:buNone/>
            </a:pPr>
            <a:r>
              <a:rPr lang="en-US" sz="3200" dirty="0" smtClean="0"/>
              <a:t>	-On May 16</a:t>
            </a:r>
            <a:r>
              <a:rPr lang="en-US" sz="3200" baseline="30000" dirty="0" smtClean="0"/>
              <a:t>th</a:t>
            </a:r>
            <a:r>
              <a:rPr lang="en-US" sz="3200" dirty="0" smtClean="0"/>
              <a:t>, the Germans recaptured and destroyed the ghetto.  Of the 56,000 captured, 7,000 were shot and the rest sent to death camps. </a:t>
            </a:r>
          </a:p>
        </p:txBody>
      </p:sp>
      <p:sp>
        <p:nvSpPr>
          <p:cNvPr id="3" name="Title 2"/>
          <p:cNvSpPr>
            <a:spLocks noGrp="1"/>
          </p:cNvSpPr>
          <p:nvPr>
            <p:ph type="title"/>
          </p:nvPr>
        </p:nvSpPr>
        <p:spPr/>
        <p:txBody>
          <a:bodyPr/>
          <a:lstStyle/>
          <a:p>
            <a:r>
              <a:rPr lang="en-US" dirty="0" smtClean="0"/>
              <a:t>Resistance in the Ghettos</a:t>
            </a:r>
            <a:endParaRPr lang="en-US" dirty="0"/>
          </a:p>
        </p:txBody>
      </p:sp>
      <p:pic>
        <p:nvPicPr>
          <p:cNvPr id="12290" name="Picture 2" descr="http://www.ushmm.org/lcmedia/photo/wlc/image/46/46202.jpg"/>
          <p:cNvPicPr>
            <a:picLocks noChangeAspect="1" noChangeArrowheads="1"/>
          </p:cNvPicPr>
          <p:nvPr/>
        </p:nvPicPr>
        <p:blipFill>
          <a:blip r:embed="rId2" cstate="print"/>
          <a:srcRect/>
          <a:stretch>
            <a:fillRect/>
          </a:stretch>
        </p:blipFill>
        <p:spPr bwMode="auto">
          <a:xfrm>
            <a:off x="6019800" y="533400"/>
            <a:ext cx="2902856" cy="1905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At least 3,000,000 people perished in the Nazi camps</a:t>
            </a:r>
          </a:p>
          <a:p>
            <a:r>
              <a:rPr lang="en-US" sz="3200" dirty="0" smtClean="0"/>
              <a:t>Some camps were designed specifically for killing, others were forced labor camps</a:t>
            </a:r>
          </a:p>
          <a:p>
            <a:r>
              <a:rPr lang="en-US" sz="3200" dirty="0" smtClean="0"/>
              <a:t>Jews were used for slave labor even in the death camps and forced to complete horrible tasks </a:t>
            </a:r>
            <a:endParaRPr lang="en-US" sz="3200" dirty="0"/>
          </a:p>
        </p:txBody>
      </p:sp>
      <p:sp>
        <p:nvSpPr>
          <p:cNvPr id="3" name="Title 2"/>
          <p:cNvSpPr>
            <a:spLocks noGrp="1"/>
          </p:cNvSpPr>
          <p:nvPr>
            <p:ph type="title"/>
          </p:nvPr>
        </p:nvSpPr>
        <p:spPr/>
        <p:txBody>
          <a:bodyPr/>
          <a:lstStyle/>
          <a:p>
            <a:r>
              <a:rPr lang="en-US" dirty="0" smtClean="0"/>
              <a:t>Resistance in the Camps</a:t>
            </a:r>
            <a:endParaRPr lang="en-US" dirty="0"/>
          </a:p>
        </p:txBody>
      </p:sp>
      <p:pic>
        <p:nvPicPr>
          <p:cNvPr id="13314" name="Picture 2" descr="http://www.ushmm.org/lcmedia/photo/wlc/image/11/11058.jpg"/>
          <p:cNvPicPr>
            <a:picLocks noChangeAspect="1" noChangeArrowheads="1"/>
          </p:cNvPicPr>
          <p:nvPr/>
        </p:nvPicPr>
        <p:blipFill>
          <a:blip r:embed="rId2" cstate="print"/>
          <a:srcRect/>
          <a:stretch>
            <a:fillRect/>
          </a:stretch>
        </p:blipFill>
        <p:spPr bwMode="auto">
          <a:xfrm>
            <a:off x="4953000" y="4724400"/>
            <a:ext cx="2819400" cy="194714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lnSpcReduction="10000"/>
          </a:bodyPr>
          <a:lstStyle/>
          <a:p>
            <a:r>
              <a:rPr lang="en-US" sz="3200" b="1" u="sng" dirty="0" smtClean="0">
                <a:solidFill>
                  <a:srgbClr val="FFFF00"/>
                </a:solidFill>
              </a:rPr>
              <a:t>Alleviate the Suffering of Others</a:t>
            </a:r>
          </a:p>
          <a:p>
            <a:pPr lvl="1"/>
            <a:r>
              <a:rPr lang="en-US" sz="3000" dirty="0" smtClean="0">
                <a:solidFill>
                  <a:schemeClr val="tx1"/>
                </a:solidFill>
              </a:rPr>
              <a:t>Included smuggling/gathering food, money and medical supplies for those in need.</a:t>
            </a:r>
          </a:p>
          <a:p>
            <a:pPr>
              <a:buNone/>
            </a:pPr>
            <a:endParaRPr lang="en-US" sz="3200" dirty="0" smtClean="0"/>
          </a:p>
          <a:p>
            <a:r>
              <a:rPr lang="en-US" sz="3200" b="1" u="sng" dirty="0" smtClean="0">
                <a:solidFill>
                  <a:srgbClr val="FFFF00"/>
                </a:solidFill>
              </a:rPr>
              <a:t>Attempts to Inform the Outside World</a:t>
            </a:r>
          </a:p>
          <a:p>
            <a:pPr lvl="1"/>
            <a:r>
              <a:rPr lang="en-US" dirty="0" smtClean="0">
                <a:solidFill>
                  <a:schemeClr val="tx1"/>
                </a:solidFill>
              </a:rPr>
              <a:t>Some prisoners escaped and presented reports to local Jewish leaders.</a:t>
            </a:r>
          </a:p>
          <a:p>
            <a:pPr lvl="1"/>
            <a:r>
              <a:rPr lang="en-US" dirty="0" smtClean="0">
                <a:solidFill>
                  <a:schemeClr val="tx1"/>
                </a:solidFill>
              </a:rPr>
              <a:t>This information was presented to the Allies, but their priority was winning the war.</a:t>
            </a:r>
          </a:p>
          <a:p>
            <a:pPr lvl="1"/>
            <a:r>
              <a:rPr lang="en-US" dirty="0" smtClean="0">
                <a:solidFill>
                  <a:schemeClr val="tx1"/>
                </a:solidFill>
              </a:rPr>
              <a:t>The camps continued to operate, killing as many as 10,000 people per day.</a:t>
            </a:r>
          </a:p>
          <a:p>
            <a:pPr>
              <a:buNone/>
            </a:pPr>
            <a:endParaRPr lang="en-US" sz="3200" dirty="0" smtClean="0"/>
          </a:p>
          <a:p>
            <a:pPr>
              <a:buNone/>
            </a:pPr>
            <a:endParaRPr lang="en-US" sz="3200" dirty="0" smtClean="0"/>
          </a:p>
        </p:txBody>
      </p:sp>
      <p:sp>
        <p:nvSpPr>
          <p:cNvPr id="3" name="Title 2"/>
          <p:cNvSpPr>
            <a:spLocks noGrp="1"/>
          </p:cNvSpPr>
          <p:nvPr>
            <p:ph type="title"/>
          </p:nvPr>
        </p:nvSpPr>
        <p:spPr/>
        <p:txBody>
          <a:bodyPr/>
          <a:lstStyle/>
          <a:p>
            <a:r>
              <a:rPr lang="en-US" dirty="0" smtClean="0"/>
              <a:t>Resistance in the Camps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92500" lnSpcReduction="10000"/>
          </a:bodyPr>
          <a:lstStyle/>
          <a:p>
            <a:r>
              <a:rPr lang="en-US" sz="3200" b="1" u="sng" dirty="0" smtClean="0">
                <a:solidFill>
                  <a:srgbClr val="FFFF00"/>
                </a:solidFill>
              </a:rPr>
              <a:t>Armed Camp Resistance</a:t>
            </a:r>
          </a:p>
          <a:p>
            <a:pPr lvl="1"/>
            <a:r>
              <a:rPr lang="en-US" sz="3000" dirty="0" smtClean="0">
                <a:solidFill>
                  <a:schemeClr val="tx1"/>
                </a:solidFill>
              </a:rPr>
              <a:t>Uprisings in 5 major death camps.</a:t>
            </a:r>
          </a:p>
          <a:p>
            <a:pPr lvl="1"/>
            <a:r>
              <a:rPr lang="en-US" sz="3200" dirty="0" smtClean="0">
                <a:solidFill>
                  <a:schemeClr val="tx1"/>
                </a:solidFill>
              </a:rPr>
              <a:t>Prisoners at </a:t>
            </a:r>
            <a:r>
              <a:rPr lang="en-US" sz="3200" dirty="0" err="1" smtClean="0">
                <a:solidFill>
                  <a:schemeClr val="tx1"/>
                </a:solidFill>
              </a:rPr>
              <a:t>Sobibor</a:t>
            </a:r>
            <a:r>
              <a:rPr lang="en-US" sz="3200" dirty="0" smtClean="0">
                <a:solidFill>
                  <a:schemeClr val="tx1"/>
                </a:solidFill>
              </a:rPr>
              <a:t> attacked SS officers and set the camp on fire during roll call.  They broke the gate and 300 were able to escape.  200 were able to avoid recapture.</a:t>
            </a:r>
          </a:p>
          <a:p>
            <a:pPr>
              <a:buNone/>
            </a:pPr>
            <a:r>
              <a:rPr lang="en-US" sz="3200" dirty="0" smtClean="0"/>
              <a:t>	</a:t>
            </a:r>
            <a:endParaRPr lang="en-US" sz="3200" i="1" dirty="0"/>
          </a:p>
          <a:p>
            <a:pPr algn="ctr">
              <a:buNone/>
            </a:pPr>
            <a:r>
              <a:rPr lang="en-US" sz="3200" i="1" dirty="0" smtClean="0"/>
              <a:t>After the uprising, the Germans destroyed all traces of </a:t>
            </a:r>
            <a:r>
              <a:rPr lang="en-US" sz="3200" i="1" dirty="0" err="1" smtClean="0"/>
              <a:t>Sobibor</a:t>
            </a:r>
            <a:r>
              <a:rPr lang="en-US" sz="3200" i="1" dirty="0" smtClean="0"/>
              <a:t>.  They plowed the camp under and planted crops over the land to hide all traces of what had taken place.</a:t>
            </a:r>
          </a:p>
          <a:p>
            <a:pPr>
              <a:buNone/>
            </a:pPr>
            <a:endParaRPr lang="en-US" sz="3200" dirty="0" smtClean="0"/>
          </a:p>
        </p:txBody>
      </p:sp>
      <p:sp>
        <p:nvSpPr>
          <p:cNvPr id="3" name="Title 2"/>
          <p:cNvSpPr>
            <a:spLocks noGrp="1"/>
          </p:cNvSpPr>
          <p:nvPr>
            <p:ph type="title"/>
          </p:nvPr>
        </p:nvSpPr>
        <p:spPr/>
        <p:txBody>
          <a:bodyPr/>
          <a:lstStyle/>
          <a:p>
            <a:r>
              <a:rPr lang="en-US" dirty="0" smtClean="0"/>
              <a:t>Resistance in the Camps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jewishvirtuallibrary.org/jsource/images/hazutsobibor/1railwaystation.jpg"/>
          <p:cNvPicPr>
            <a:picLocks noChangeAspect="1" noChangeArrowheads="1"/>
          </p:cNvPicPr>
          <p:nvPr/>
        </p:nvPicPr>
        <p:blipFill>
          <a:blip r:embed="rId2" cstate="print"/>
          <a:srcRect/>
          <a:stretch>
            <a:fillRect/>
          </a:stretch>
        </p:blipFill>
        <p:spPr bwMode="auto">
          <a:xfrm>
            <a:off x="192595" y="533400"/>
            <a:ext cx="8754369" cy="5410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92500" lnSpcReduction="20000"/>
          </a:bodyPr>
          <a:lstStyle/>
          <a:p>
            <a:r>
              <a:rPr lang="en-US" sz="3200" b="1" u="sng" dirty="0" smtClean="0">
                <a:solidFill>
                  <a:srgbClr val="FFFF00"/>
                </a:solidFill>
              </a:rPr>
              <a:t>Polish Resistance</a:t>
            </a:r>
          </a:p>
          <a:p>
            <a:pPr lvl="1"/>
            <a:r>
              <a:rPr lang="en-US" sz="3000" dirty="0" smtClean="0">
                <a:solidFill>
                  <a:schemeClr val="tx1"/>
                </a:solidFill>
              </a:rPr>
              <a:t>Germans had closed many Polish schools because they were seen as “subhuman” and believed they should be reduced to minimally educated slave laborers.</a:t>
            </a:r>
            <a:r>
              <a:rPr lang="en-US" sz="3000" dirty="0" smtClean="0"/>
              <a:t>	</a:t>
            </a:r>
          </a:p>
          <a:p>
            <a:pPr lvl="1"/>
            <a:r>
              <a:rPr lang="en-US" sz="3200" dirty="0" smtClean="0">
                <a:solidFill>
                  <a:schemeClr val="tx1"/>
                </a:solidFill>
              </a:rPr>
              <a:t>Himmler:</a:t>
            </a:r>
          </a:p>
          <a:p>
            <a:pPr algn="ctr">
              <a:buNone/>
            </a:pPr>
            <a:r>
              <a:rPr lang="en-US" sz="3200" dirty="0" smtClean="0"/>
              <a:t>	</a:t>
            </a:r>
            <a:r>
              <a:rPr lang="en-US" sz="3200" i="1" dirty="0" smtClean="0"/>
              <a:t>“The objective of this elementary school must simply be to teach: simple arithmetic up to 500 at the most, how to write one’s name, and to teach that it is God’s commandment to be obedient to the Germans and honest, hard-working, and well-behaved.  I consider it unnecessary to teach reading.”</a:t>
            </a:r>
            <a:endParaRPr lang="en-US" sz="3200" dirty="0" smtClean="0"/>
          </a:p>
        </p:txBody>
      </p:sp>
      <p:sp>
        <p:nvSpPr>
          <p:cNvPr id="3" name="Title 2"/>
          <p:cNvSpPr>
            <a:spLocks noGrp="1"/>
          </p:cNvSpPr>
          <p:nvPr>
            <p:ph type="title"/>
          </p:nvPr>
        </p:nvSpPr>
        <p:spPr/>
        <p:txBody>
          <a:bodyPr/>
          <a:lstStyle/>
          <a:p>
            <a:r>
              <a:rPr lang="en-US" dirty="0" smtClean="0"/>
              <a:t>“</a:t>
            </a:r>
            <a:r>
              <a:rPr lang="en-US" dirty="0" err="1" smtClean="0"/>
              <a:t>Upstander</a:t>
            </a:r>
            <a:r>
              <a:rPr lang="en-US" dirty="0" smtClean="0"/>
              <a:t>” Resistance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rPr>
              <a:t>Soviet Resistance</a:t>
            </a:r>
            <a:endParaRPr lang="en-US" sz="3000" b="1" u="sng" dirty="0">
              <a:solidFill>
                <a:srgbClr val="FFFF00"/>
              </a:solidFill>
            </a:endParaRPr>
          </a:p>
          <a:p>
            <a:pPr lvl="1"/>
            <a:r>
              <a:rPr lang="en-US" sz="2800" dirty="0" smtClean="0">
                <a:solidFill>
                  <a:schemeClr val="tx1"/>
                </a:solidFill>
              </a:rPr>
              <a:t>Largest movement in Europe</a:t>
            </a:r>
          </a:p>
          <a:p>
            <a:pPr lvl="1"/>
            <a:r>
              <a:rPr lang="en-US" sz="3000" dirty="0" smtClean="0">
                <a:solidFill>
                  <a:schemeClr val="tx1"/>
                </a:solidFill>
              </a:rPr>
              <a:t>First their focus was on staying alive, then they conducted acts of sabotage, such as destroying rail lines</a:t>
            </a:r>
          </a:p>
          <a:p>
            <a:r>
              <a:rPr lang="en-US" sz="3200" b="1" u="sng" dirty="0" smtClean="0">
                <a:solidFill>
                  <a:srgbClr val="FFFF00"/>
                </a:solidFill>
              </a:rPr>
              <a:t>Jewish Resistance</a:t>
            </a:r>
            <a:endParaRPr lang="en-US" sz="3000" b="1" u="sng" dirty="0">
              <a:solidFill>
                <a:srgbClr val="FFFF00"/>
              </a:solidFill>
            </a:endParaRPr>
          </a:p>
          <a:p>
            <a:pPr lvl="1"/>
            <a:r>
              <a:rPr lang="en-US" sz="2800" dirty="0" smtClean="0">
                <a:solidFill>
                  <a:schemeClr val="tx1"/>
                </a:solidFill>
              </a:rPr>
              <a:t>Faced difficulties due to </a:t>
            </a:r>
            <a:r>
              <a:rPr lang="en-US" sz="2800" dirty="0">
                <a:solidFill>
                  <a:schemeClr val="tx1"/>
                </a:solidFill>
              </a:rPr>
              <a:t>A</a:t>
            </a:r>
            <a:r>
              <a:rPr lang="en-US" sz="2800" dirty="0" smtClean="0">
                <a:solidFill>
                  <a:schemeClr val="tx1"/>
                </a:solidFill>
              </a:rPr>
              <a:t>nti Semitism</a:t>
            </a:r>
            <a:endParaRPr lang="en-US" sz="2800" dirty="0">
              <a:solidFill>
                <a:schemeClr val="tx1"/>
              </a:solidFill>
            </a:endParaRPr>
          </a:p>
          <a:p>
            <a:pPr lvl="1"/>
            <a:r>
              <a:rPr lang="en-US" sz="2800" dirty="0" smtClean="0">
                <a:solidFill>
                  <a:schemeClr val="tx1"/>
                </a:solidFill>
              </a:rPr>
              <a:t>Included women, children and elderly in “family camps”</a:t>
            </a:r>
          </a:p>
          <a:p>
            <a:pPr lvl="1"/>
            <a:r>
              <a:rPr lang="en-US" sz="2800" dirty="0" smtClean="0">
                <a:solidFill>
                  <a:schemeClr val="tx1"/>
                </a:solidFill>
              </a:rPr>
              <a:t>Found throughout western and eastern Europe</a:t>
            </a:r>
          </a:p>
          <a:p>
            <a:pPr>
              <a:buNone/>
            </a:pPr>
            <a:endParaRPr lang="en-US" sz="3000" dirty="0" smtClean="0"/>
          </a:p>
          <a:p>
            <a:pPr>
              <a:buNone/>
            </a:pPr>
            <a:endParaRPr lang="en-US" sz="3000" dirty="0" smtClean="0"/>
          </a:p>
          <a:p>
            <a:pPr>
              <a:buNone/>
            </a:pPr>
            <a:endParaRPr lang="en-US" sz="3000" b="1" u="sng" dirty="0" smtClean="0"/>
          </a:p>
        </p:txBody>
      </p:sp>
      <p:sp>
        <p:nvSpPr>
          <p:cNvPr id="3" name="Title 2"/>
          <p:cNvSpPr>
            <a:spLocks noGrp="1"/>
          </p:cNvSpPr>
          <p:nvPr>
            <p:ph type="title"/>
          </p:nvPr>
        </p:nvSpPr>
        <p:spPr/>
        <p:txBody>
          <a:bodyPr/>
          <a:lstStyle/>
          <a:p>
            <a:r>
              <a:rPr lang="en-US" dirty="0" smtClean="0"/>
              <a:t>“</a:t>
            </a:r>
            <a:r>
              <a:rPr lang="en-US" dirty="0" err="1" smtClean="0"/>
              <a:t>Upstander</a:t>
            </a:r>
            <a:r>
              <a:rPr lang="en-US" dirty="0" smtClean="0"/>
              <a:t>” Resistance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pPr algn="ctr"/>
            <a:endParaRPr lang="en-US" sz="4000" dirty="0" smtClean="0"/>
          </a:p>
          <a:p>
            <a:pPr algn="ctr">
              <a:buNone/>
            </a:pPr>
            <a:r>
              <a:rPr lang="en-US" sz="4000" i="1" dirty="0" smtClean="0"/>
              <a:t>Attempts by individuals to maintain their humanity and personal integrity in the face of Nazi attempts to dehumanize and degrade them.</a:t>
            </a:r>
          </a:p>
        </p:txBody>
      </p:sp>
      <p:sp>
        <p:nvSpPr>
          <p:cNvPr id="3" name="Title 2"/>
          <p:cNvSpPr>
            <a:spLocks noGrp="1"/>
          </p:cNvSpPr>
          <p:nvPr>
            <p:ph type="title"/>
          </p:nvPr>
        </p:nvSpPr>
        <p:spPr/>
        <p:txBody>
          <a:bodyPr/>
          <a:lstStyle/>
          <a:p>
            <a:r>
              <a:rPr lang="en-US" dirty="0" smtClean="0"/>
              <a:t>Spiritual Resistance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4400" dirty="0" smtClean="0"/>
          </a:p>
          <a:p>
            <a:pPr marL="0" indent="0" algn="ctr">
              <a:buNone/>
            </a:pPr>
            <a:r>
              <a:rPr lang="en-US" sz="4400" dirty="0" smtClean="0"/>
              <a:t>Assuming you could get out of your house, how would you escape from the town or city where you lived?</a:t>
            </a:r>
          </a:p>
        </p:txBody>
      </p:sp>
      <p:sp>
        <p:nvSpPr>
          <p:cNvPr id="3" name="Title 2"/>
          <p:cNvSpPr>
            <a:spLocks noGrp="1"/>
          </p:cNvSpPr>
          <p:nvPr>
            <p:ph type="title"/>
          </p:nvPr>
        </p:nvSpPr>
        <p:spPr/>
        <p:txBody>
          <a:bodyPr>
            <a:normAutofit/>
          </a:bodyPr>
          <a:lstStyle/>
          <a:p>
            <a:r>
              <a:rPr lang="en-US" dirty="0" smtClean="0"/>
              <a:t>Warm Up</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rPr>
              <a:t>Underground Schools and Libraries </a:t>
            </a:r>
          </a:p>
          <a:p>
            <a:pPr>
              <a:buNone/>
            </a:pPr>
            <a:r>
              <a:rPr lang="en-US" sz="3200" dirty="0" smtClean="0"/>
              <a:t>	Secret schools were organized in ghettos and students would travel to and from class with books hidden under their coats or in their trousers.</a:t>
            </a:r>
          </a:p>
          <a:p>
            <a:r>
              <a:rPr lang="en-US" sz="3200" b="1" u="sng" dirty="0" smtClean="0">
                <a:solidFill>
                  <a:srgbClr val="FFFF00"/>
                </a:solidFill>
              </a:rPr>
              <a:t>Documenting the Holocaust </a:t>
            </a:r>
          </a:p>
          <a:p>
            <a:pPr>
              <a:buNone/>
            </a:pPr>
            <a:r>
              <a:rPr lang="en-US" sz="3200" dirty="0" smtClean="0"/>
              <a:t>	Groups collected and stored reports, diaries and documents about life under the Nazis</a:t>
            </a:r>
          </a:p>
          <a:p>
            <a:pPr>
              <a:buNone/>
            </a:pPr>
            <a:endParaRPr lang="en-US" sz="3200" dirty="0" smtClean="0"/>
          </a:p>
          <a:p>
            <a:pPr>
              <a:buNone/>
            </a:pPr>
            <a:endParaRPr lang="en-US" sz="3200" dirty="0" smtClean="0"/>
          </a:p>
        </p:txBody>
      </p:sp>
      <p:sp>
        <p:nvSpPr>
          <p:cNvPr id="3" name="Title 2"/>
          <p:cNvSpPr>
            <a:spLocks noGrp="1"/>
          </p:cNvSpPr>
          <p:nvPr>
            <p:ph type="title"/>
          </p:nvPr>
        </p:nvSpPr>
        <p:spPr/>
        <p:txBody>
          <a:bodyPr/>
          <a:lstStyle/>
          <a:p>
            <a:r>
              <a:rPr lang="en-US" dirty="0" smtClean="0"/>
              <a:t>Spiritual Resistance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92500" lnSpcReduction="20000"/>
          </a:bodyPr>
          <a:lstStyle/>
          <a:p>
            <a:r>
              <a:rPr lang="en-US" sz="3200" b="1" u="sng" dirty="0" smtClean="0">
                <a:solidFill>
                  <a:srgbClr val="FFFF00"/>
                </a:solidFill>
              </a:rPr>
              <a:t>Secret Religious Activities</a:t>
            </a:r>
          </a:p>
          <a:p>
            <a:pPr>
              <a:buNone/>
            </a:pPr>
            <a:r>
              <a:rPr lang="en-US" sz="3200" dirty="0" smtClean="0"/>
              <a:t>	Groups met secretly for prayer to build morale and reaffirm cultural and religious identity</a:t>
            </a:r>
          </a:p>
          <a:p>
            <a:r>
              <a:rPr lang="en-US" sz="3200" b="1" u="sng" dirty="0" smtClean="0">
                <a:solidFill>
                  <a:srgbClr val="FFFF00"/>
                </a:solidFill>
              </a:rPr>
              <a:t>Cultural Activities</a:t>
            </a:r>
          </a:p>
          <a:p>
            <a:pPr>
              <a:buNone/>
            </a:pPr>
            <a:r>
              <a:rPr lang="en-US" sz="3200" dirty="0" smtClean="0"/>
              <a:t>	Children at </a:t>
            </a:r>
            <a:r>
              <a:rPr lang="en-US" sz="3200" dirty="0" err="1" smtClean="0"/>
              <a:t>Theresienstadt</a:t>
            </a:r>
            <a:r>
              <a:rPr lang="en-US" sz="3200" dirty="0" smtClean="0"/>
              <a:t> painted pictures and wrote poems in classes organized by adults to help them deal psychologically with their circumstances.</a:t>
            </a:r>
          </a:p>
          <a:p>
            <a:pPr>
              <a:buNone/>
            </a:pPr>
            <a:endParaRPr lang="en-US" sz="3200" dirty="0" smtClean="0"/>
          </a:p>
          <a:p>
            <a:pPr algn="ctr">
              <a:buNone/>
            </a:pPr>
            <a:r>
              <a:rPr lang="en-US" sz="3200" dirty="0" smtClean="0"/>
              <a:t>	</a:t>
            </a:r>
            <a:r>
              <a:rPr lang="en-US" sz="3200" i="1" dirty="0" smtClean="0"/>
              <a:t>Fewer than 100 of the 15,000 children under age 15 who passed through this camp survived.</a:t>
            </a:r>
            <a:endParaRPr lang="en-US" sz="3200" dirty="0" smtClean="0"/>
          </a:p>
          <a:p>
            <a:pPr>
              <a:buNone/>
            </a:pPr>
            <a:endParaRPr lang="en-US" sz="3200" dirty="0" smtClean="0"/>
          </a:p>
          <a:p>
            <a:pPr>
              <a:buNone/>
            </a:pPr>
            <a:endParaRPr lang="en-US" sz="2800" dirty="0" smtClean="0"/>
          </a:p>
          <a:p>
            <a:pPr>
              <a:buNone/>
            </a:pPr>
            <a:endParaRPr lang="en-US" sz="3200" dirty="0" smtClean="0"/>
          </a:p>
          <a:p>
            <a:pPr>
              <a:buNone/>
            </a:pPr>
            <a:endParaRPr lang="en-US" sz="3200" dirty="0" smtClean="0"/>
          </a:p>
        </p:txBody>
      </p:sp>
      <p:sp>
        <p:nvSpPr>
          <p:cNvPr id="3" name="Title 2"/>
          <p:cNvSpPr>
            <a:spLocks noGrp="1"/>
          </p:cNvSpPr>
          <p:nvPr>
            <p:ph type="title"/>
          </p:nvPr>
        </p:nvSpPr>
        <p:spPr/>
        <p:txBody>
          <a:bodyPr/>
          <a:lstStyle/>
          <a:p>
            <a:r>
              <a:rPr lang="en-US" dirty="0" smtClean="0"/>
              <a:t>Spiritual Resistance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pushcartplayers.org/images/butterfly_art1.jpg"/>
          <p:cNvPicPr>
            <a:picLocks noChangeAspect="1" noChangeArrowheads="1"/>
          </p:cNvPicPr>
          <p:nvPr/>
        </p:nvPicPr>
        <p:blipFill>
          <a:blip r:embed="rId2" cstate="print"/>
          <a:srcRect/>
          <a:stretch>
            <a:fillRect/>
          </a:stretch>
        </p:blipFill>
        <p:spPr bwMode="auto">
          <a:xfrm>
            <a:off x="381000" y="1543738"/>
            <a:ext cx="4708652" cy="3505200"/>
          </a:xfrm>
          <a:prstGeom prst="rect">
            <a:avLst/>
          </a:prstGeom>
          <a:noFill/>
        </p:spPr>
      </p:pic>
      <p:pic>
        <p:nvPicPr>
          <p:cNvPr id="49156" name="Picture 4" descr="http://www.jewishmuseum.cz/images/newsletter/new/8.jpg"/>
          <p:cNvPicPr>
            <a:picLocks noChangeAspect="1" noChangeArrowheads="1"/>
          </p:cNvPicPr>
          <p:nvPr/>
        </p:nvPicPr>
        <p:blipFill>
          <a:blip r:embed="rId3" cstate="print"/>
          <a:srcRect/>
          <a:stretch>
            <a:fillRect/>
          </a:stretch>
        </p:blipFill>
        <p:spPr bwMode="auto">
          <a:xfrm>
            <a:off x="5257800" y="609600"/>
            <a:ext cx="3695700" cy="2648585"/>
          </a:xfrm>
          <a:prstGeom prst="rect">
            <a:avLst/>
          </a:prstGeom>
          <a:noFill/>
        </p:spPr>
      </p:pic>
      <p:pic>
        <p:nvPicPr>
          <p:cNvPr id="49158" name="Picture 6" descr="http://www.flholocaustmuseum.org/userfiles/images/exhibits/travel/czechchild.jpg"/>
          <p:cNvPicPr>
            <a:picLocks noChangeAspect="1" noChangeArrowheads="1"/>
          </p:cNvPicPr>
          <p:nvPr/>
        </p:nvPicPr>
        <p:blipFill>
          <a:blip r:embed="rId4" cstate="print"/>
          <a:srcRect/>
          <a:stretch>
            <a:fillRect/>
          </a:stretch>
        </p:blipFill>
        <p:spPr bwMode="auto">
          <a:xfrm>
            <a:off x="6019800" y="3505200"/>
            <a:ext cx="2201256" cy="308747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92500" lnSpcReduction="20000"/>
          </a:bodyPr>
          <a:lstStyle/>
          <a:p>
            <a:r>
              <a:rPr lang="en-US" sz="3200" b="1" u="sng" dirty="0" smtClean="0">
                <a:solidFill>
                  <a:srgbClr val="FFFF00"/>
                </a:solidFill>
              </a:rPr>
              <a:t>Resistance in Nazi Germany was limited</a:t>
            </a:r>
            <a:r>
              <a:rPr lang="en-US" sz="3200" b="1" dirty="0" smtClean="0"/>
              <a:t>, lacking broad support, </a:t>
            </a:r>
            <a:r>
              <a:rPr lang="en-US" sz="3200" b="1" u="sng" dirty="0" smtClean="0">
                <a:solidFill>
                  <a:srgbClr val="FFFF00"/>
                </a:solidFill>
              </a:rPr>
              <a:t>and</a:t>
            </a:r>
            <a:r>
              <a:rPr lang="en-US" sz="3200" b="1" dirty="0" smtClean="0"/>
              <a:t> largely </a:t>
            </a:r>
            <a:r>
              <a:rPr lang="en-US" sz="3200" b="1" u="sng" dirty="0" smtClean="0">
                <a:solidFill>
                  <a:srgbClr val="FFFF00"/>
                </a:solidFill>
              </a:rPr>
              <a:t>ineffective</a:t>
            </a:r>
            <a:r>
              <a:rPr lang="en-US" sz="3200" dirty="0" smtClean="0">
                <a:solidFill>
                  <a:srgbClr val="FFFF00"/>
                </a:solidFill>
              </a:rPr>
              <a:t>:</a:t>
            </a:r>
          </a:p>
          <a:p>
            <a:pPr lvl="1"/>
            <a:r>
              <a:rPr lang="en-US" sz="3000" dirty="0" smtClean="0">
                <a:solidFill>
                  <a:schemeClr val="tx1"/>
                </a:solidFill>
              </a:rPr>
              <a:t>Spies/surveillance by police (</a:t>
            </a:r>
            <a:r>
              <a:rPr lang="en-US" sz="3000" i="1" dirty="0" smtClean="0">
                <a:solidFill>
                  <a:schemeClr val="tx1"/>
                </a:solidFill>
              </a:rPr>
              <a:t>i</a:t>
            </a:r>
            <a:r>
              <a:rPr lang="en-US" sz="3200" i="1" dirty="0" smtClean="0">
                <a:solidFill>
                  <a:schemeClr val="tx1"/>
                </a:solidFill>
              </a:rPr>
              <a:t>ncluded Hitler Youth spies)</a:t>
            </a:r>
          </a:p>
          <a:p>
            <a:pPr lvl="1"/>
            <a:r>
              <a:rPr lang="en-US" sz="3200" dirty="0" smtClean="0">
                <a:solidFill>
                  <a:schemeClr val="tx1"/>
                </a:solidFill>
              </a:rPr>
              <a:t>Most political opposition had been removed or killed in the early years</a:t>
            </a:r>
          </a:p>
          <a:p>
            <a:pPr>
              <a:buNone/>
            </a:pPr>
            <a:endParaRPr lang="en-US" sz="3200" dirty="0" smtClean="0"/>
          </a:p>
          <a:p>
            <a:pPr algn="ctr">
              <a:buNone/>
            </a:pPr>
            <a:r>
              <a:rPr lang="en-US" sz="3200" i="1" dirty="0" smtClean="0"/>
              <a:t>One woman was overheard saying, “Hitler hasn’t made anything better” and was sentenced to 10 months of hard labor.</a:t>
            </a:r>
          </a:p>
          <a:p>
            <a:pPr>
              <a:buNone/>
            </a:pPr>
            <a:r>
              <a:rPr lang="en-US" sz="3200" dirty="0" smtClean="0"/>
              <a:t>	</a:t>
            </a:r>
          </a:p>
          <a:p>
            <a:pPr>
              <a:buNone/>
            </a:pPr>
            <a:endParaRPr lang="en-US" sz="3200" dirty="0" smtClean="0"/>
          </a:p>
        </p:txBody>
      </p:sp>
      <p:sp>
        <p:nvSpPr>
          <p:cNvPr id="3" name="Title 2"/>
          <p:cNvSpPr>
            <a:spLocks noGrp="1"/>
          </p:cNvSpPr>
          <p:nvPr>
            <p:ph type="title"/>
          </p:nvPr>
        </p:nvSpPr>
        <p:spPr/>
        <p:txBody>
          <a:bodyPr/>
          <a:lstStyle/>
          <a:p>
            <a:r>
              <a:rPr lang="en-US" dirty="0" smtClean="0"/>
              <a:t>Resistance in Nazi Germany</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sz="3200" b="1" u="sng" dirty="0" smtClean="0">
                <a:solidFill>
                  <a:srgbClr val="FFFF00"/>
                </a:solidFill>
              </a:rPr>
              <a:t>White Rose Movement</a:t>
            </a:r>
          </a:p>
          <a:p>
            <a:pPr>
              <a:buNone/>
            </a:pPr>
            <a:r>
              <a:rPr lang="en-US" sz="3200" dirty="0" smtClean="0"/>
              <a:t>	</a:t>
            </a:r>
            <a:r>
              <a:rPr lang="en-US" sz="2400" dirty="0" smtClean="0"/>
              <a:t>Only German group that spoke out against Nazi genocidal policies.  Leaders were executed in 1943.</a:t>
            </a:r>
          </a:p>
          <a:p>
            <a:r>
              <a:rPr lang="en-US" sz="3200" b="1" u="sng" dirty="0" smtClean="0">
                <a:solidFill>
                  <a:srgbClr val="FFFF00"/>
                </a:solidFill>
              </a:rPr>
              <a:t>Assassination Plots</a:t>
            </a:r>
          </a:p>
          <a:p>
            <a:pPr>
              <a:buNone/>
            </a:pPr>
            <a:r>
              <a:rPr lang="en-US" sz="2400" dirty="0" smtClean="0"/>
              <a:t>	Many plots to get rid of Hitler were planned and in some cases attempted.</a:t>
            </a:r>
          </a:p>
          <a:p>
            <a:r>
              <a:rPr lang="en-US" sz="3200" b="1" u="sng" dirty="0" smtClean="0">
                <a:solidFill>
                  <a:srgbClr val="FFFF00"/>
                </a:solidFill>
              </a:rPr>
              <a:t>Distributing Anti-Nazi Literature</a:t>
            </a:r>
          </a:p>
          <a:p>
            <a:pPr>
              <a:buNone/>
            </a:pPr>
            <a:r>
              <a:rPr lang="en-US" sz="2400" dirty="0" smtClean="0"/>
              <a:t>	Groups published books about the concentration camps and atrocities of the Nazis, disguised by innocent covers.</a:t>
            </a:r>
          </a:p>
          <a:p>
            <a:pPr>
              <a:buNone/>
            </a:pPr>
            <a:r>
              <a:rPr lang="en-US" sz="3200" dirty="0" smtClean="0"/>
              <a:t>	</a:t>
            </a:r>
          </a:p>
          <a:p>
            <a:pPr>
              <a:buNone/>
            </a:pPr>
            <a:endParaRPr lang="en-US" sz="2800" dirty="0" smtClean="0"/>
          </a:p>
          <a:p>
            <a:pPr>
              <a:buNone/>
            </a:pPr>
            <a:endParaRPr lang="en-US" sz="3200" dirty="0" smtClean="0"/>
          </a:p>
          <a:p>
            <a:pPr>
              <a:buNone/>
            </a:pPr>
            <a:endParaRPr lang="en-US" sz="3200" dirty="0" smtClean="0"/>
          </a:p>
        </p:txBody>
      </p:sp>
      <p:sp>
        <p:nvSpPr>
          <p:cNvPr id="3" name="Title 2"/>
          <p:cNvSpPr>
            <a:spLocks noGrp="1"/>
          </p:cNvSpPr>
          <p:nvPr>
            <p:ph type="title"/>
          </p:nvPr>
        </p:nvSpPr>
        <p:spPr/>
        <p:txBody>
          <a:bodyPr/>
          <a:lstStyle/>
          <a:p>
            <a:r>
              <a:rPr lang="en-US" dirty="0" smtClean="0"/>
              <a:t>Resistance in Nazi Germany</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The question is </a:t>
            </a:r>
            <a:r>
              <a:rPr lang="en-US" sz="3200" b="1" dirty="0" smtClean="0"/>
              <a:t>NOT: </a:t>
            </a:r>
            <a:r>
              <a:rPr lang="en-US" sz="3000" dirty="0" smtClean="0"/>
              <a:t>	</a:t>
            </a:r>
            <a:endParaRPr lang="en-US" dirty="0" smtClean="0"/>
          </a:p>
          <a:p>
            <a:pPr algn="ctr">
              <a:buNone/>
            </a:pPr>
            <a:r>
              <a:rPr lang="en-US" sz="3000" dirty="0" smtClean="0"/>
              <a:t>		“Why didn’t more Jews fight back?”</a:t>
            </a:r>
          </a:p>
          <a:p>
            <a:pPr algn="ctr">
              <a:buNone/>
            </a:pPr>
            <a:endParaRPr lang="en-US" sz="3000" dirty="0" smtClean="0"/>
          </a:p>
          <a:p>
            <a:r>
              <a:rPr lang="en-US" sz="3000" dirty="0" smtClean="0"/>
              <a:t>The question </a:t>
            </a:r>
            <a:r>
              <a:rPr lang="en-US" sz="3000" b="1" dirty="0" smtClean="0"/>
              <a:t>IS</a:t>
            </a:r>
            <a:r>
              <a:rPr lang="en-US" sz="3000" dirty="0" smtClean="0"/>
              <a:t>: 		</a:t>
            </a:r>
          </a:p>
          <a:p>
            <a:pPr algn="ctr">
              <a:buNone/>
            </a:pPr>
            <a:r>
              <a:rPr lang="en-US" sz="4800" dirty="0" smtClean="0"/>
              <a:t>“How were </a:t>
            </a:r>
            <a:r>
              <a:rPr lang="en-US" sz="4800" u="sng" dirty="0" smtClean="0"/>
              <a:t>so many</a:t>
            </a:r>
            <a:r>
              <a:rPr lang="en-US" sz="4800" dirty="0" smtClean="0"/>
              <a:t> people able to fight back in the face of such adversity?”</a:t>
            </a:r>
          </a:p>
          <a:p>
            <a:pPr>
              <a:buNone/>
            </a:pPr>
            <a:endParaRPr lang="en-US" sz="3000" dirty="0" smtClean="0"/>
          </a:p>
        </p:txBody>
      </p:sp>
      <p:sp>
        <p:nvSpPr>
          <p:cNvPr id="3" name="Title 2"/>
          <p:cNvSpPr>
            <a:spLocks noGrp="1"/>
          </p:cNvSpPr>
          <p:nvPr>
            <p:ph type="title"/>
          </p:nvPr>
        </p:nvSpPr>
        <p:spPr/>
        <p:txBody>
          <a:bodyPr/>
          <a:lstStyle/>
          <a:p>
            <a:r>
              <a:rPr lang="en-US" dirty="0" smtClean="0"/>
              <a:t>Again, The Real Question</a:t>
            </a:r>
            <a:endParaRPr lang="en-US" dirty="0"/>
          </a:p>
        </p:txBody>
      </p:sp>
    </p:spTree>
    <p:extLst>
      <p:ext uri="{BB962C8B-B14F-4D97-AF65-F5344CB8AC3E}">
        <p14:creationId xmlns:p14="http://schemas.microsoft.com/office/powerpoint/2010/main" val="86092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97306"/>
            <a:ext cx="8229600" cy="4572000"/>
          </a:xfrm>
        </p:spPr>
        <p:txBody>
          <a:bodyPr>
            <a:normAutofit/>
          </a:bodyPr>
          <a:lstStyle/>
          <a:p>
            <a:pPr marL="0" indent="0" algn="ctr">
              <a:buNone/>
            </a:pPr>
            <a:endParaRPr lang="en-US" sz="4400" dirty="0" smtClean="0"/>
          </a:p>
          <a:p>
            <a:pPr marL="0" indent="0" algn="ctr">
              <a:buNone/>
            </a:pPr>
            <a:endParaRPr lang="en-US" sz="4400" dirty="0"/>
          </a:p>
          <a:p>
            <a:pPr marL="0" indent="0" algn="ctr">
              <a:buNone/>
            </a:pPr>
            <a:r>
              <a:rPr lang="en-US" sz="4800" dirty="0" smtClean="0"/>
              <a:t>How would you defend yourself?</a:t>
            </a:r>
          </a:p>
        </p:txBody>
      </p:sp>
      <p:sp>
        <p:nvSpPr>
          <p:cNvPr id="3" name="Title 2"/>
          <p:cNvSpPr>
            <a:spLocks noGrp="1"/>
          </p:cNvSpPr>
          <p:nvPr>
            <p:ph type="title"/>
          </p:nvPr>
        </p:nvSpPr>
        <p:spPr/>
        <p:txBody>
          <a:bodyPr/>
          <a:lstStyle/>
          <a:p>
            <a:r>
              <a:rPr lang="en-US" dirty="0" smtClean="0"/>
              <a:t>Warm Up</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4000" dirty="0" smtClean="0"/>
          </a:p>
          <a:p>
            <a:pPr marL="0" indent="0" algn="ctr">
              <a:buNone/>
            </a:pPr>
            <a:r>
              <a:rPr lang="en-US" sz="4000" dirty="0" smtClean="0"/>
              <a:t>Would you be willing to risk the lives of your family, your friends, and possibly your entire community by an act of resistance?</a:t>
            </a:r>
          </a:p>
        </p:txBody>
      </p:sp>
      <p:sp>
        <p:nvSpPr>
          <p:cNvPr id="3" name="Title 2"/>
          <p:cNvSpPr>
            <a:spLocks noGrp="1"/>
          </p:cNvSpPr>
          <p:nvPr>
            <p:ph type="title"/>
          </p:nvPr>
        </p:nvSpPr>
        <p:spPr/>
        <p:txBody>
          <a:bodyPr/>
          <a:lstStyle/>
          <a:p>
            <a:r>
              <a:rPr lang="en-US" dirty="0" smtClean="0"/>
              <a:t>Warm Up</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4000" dirty="0" smtClean="0"/>
          </a:p>
          <a:p>
            <a:pPr marL="0" indent="0" algn="ctr">
              <a:buNone/>
            </a:pPr>
            <a:r>
              <a:rPr lang="en-US" sz="4000" dirty="0" smtClean="0"/>
              <a:t>Once trapped in a ghetto or camp, malnourished and demoralized, would you be thinking about resistance or survival?  What resources would you have to organize resistance?</a:t>
            </a:r>
          </a:p>
        </p:txBody>
      </p:sp>
      <p:sp>
        <p:nvSpPr>
          <p:cNvPr id="3" name="Title 2"/>
          <p:cNvSpPr>
            <a:spLocks noGrp="1"/>
          </p:cNvSpPr>
          <p:nvPr>
            <p:ph type="title"/>
          </p:nvPr>
        </p:nvSpPr>
        <p:spPr/>
        <p:txBody>
          <a:bodyPr/>
          <a:lstStyle/>
          <a:p>
            <a:r>
              <a:rPr lang="en-US" dirty="0" smtClean="0"/>
              <a:t>Warm Up</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The question is </a:t>
            </a:r>
            <a:r>
              <a:rPr lang="en-US" sz="3200" b="1" dirty="0" smtClean="0"/>
              <a:t>NOT: </a:t>
            </a:r>
            <a:r>
              <a:rPr lang="en-US" sz="3000" dirty="0" smtClean="0"/>
              <a:t>	</a:t>
            </a:r>
            <a:endParaRPr lang="en-US" dirty="0" smtClean="0"/>
          </a:p>
          <a:p>
            <a:pPr algn="ctr">
              <a:buNone/>
            </a:pPr>
            <a:r>
              <a:rPr lang="en-US" sz="3000" dirty="0" smtClean="0"/>
              <a:t>		“Why didn’t more Jews fight back?”</a:t>
            </a:r>
          </a:p>
          <a:p>
            <a:pPr algn="ctr">
              <a:buNone/>
            </a:pPr>
            <a:endParaRPr lang="en-US" sz="3000" dirty="0" smtClean="0"/>
          </a:p>
          <a:p>
            <a:r>
              <a:rPr lang="en-US" sz="3000" dirty="0" smtClean="0"/>
              <a:t>The question </a:t>
            </a:r>
            <a:r>
              <a:rPr lang="en-US" sz="3000" b="1" dirty="0" smtClean="0"/>
              <a:t>IS</a:t>
            </a:r>
            <a:r>
              <a:rPr lang="en-US" sz="3000" dirty="0" smtClean="0"/>
              <a:t>: 		</a:t>
            </a:r>
          </a:p>
          <a:p>
            <a:pPr algn="ctr">
              <a:buNone/>
            </a:pPr>
            <a:r>
              <a:rPr lang="en-US" sz="3600" dirty="0" smtClean="0">
                <a:solidFill>
                  <a:srgbClr val="FFFF00"/>
                </a:solidFill>
              </a:rPr>
              <a:t>“How were </a:t>
            </a:r>
            <a:r>
              <a:rPr lang="en-US" sz="3600" u="sng" dirty="0" smtClean="0">
                <a:solidFill>
                  <a:srgbClr val="FFFF00"/>
                </a:solidFill>
              </a:rPr>
              <a:t>so many</a:t>
            </a:r>
            <a:r>
              <a:rPr lang="en-US" sz="3600" dirty="0" smtClean="0">
                <a:solidFill>
                  <a:srgbClr val="FFFF00"/>
                </a:solidFill>
              </a:rPr>
              <a:t> people able to 	fight back in the face of such 	adversity?”</a:t>
            </a:r>
          </a:p>
          <a:p>
            <a:pPr>
              <a:buNone/>
            </a:pPr>
            <a:endParaRPr lang="en-US" sz="3000" dirty="0" smtClean="0"/>
          </a:p>
        </p:txBody>
      </p:sp>
      <p:sp>
        <p:nvSpPr>
          <p:cNvPr id="3" name="Title 2"/>
          <p:cNvSpPr>
            <a:spLocks noGrp="1"/>
          </p:cNvSpPr>
          <p:nvPr>
            <p:ph type="title"/>
          </p:nvPr>
        </p:nvSpPr>
        <p:spPr/>
        <p:txBody>
          <a:bodyPr/>
          <a:lstStyle/>
          <a:p>
            <a:r>
              <a:rPr lang="en-US" dirty="0" smtClean="0"/>
              <a:t>The Real Question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85800"/>
            <a:ext cx="8229600" cy="4572000"/>
          </a:xfrm>
        </p:spPr>
        <p:txBody>
          <a:bodyPr>
            <a:normAutofit/>
          </a:bodyPr>
          <a:lstStyle/>
          <a:p>
            <a:pPr marL="0" indent="0">
              <a:buNone/>
            </a:pPr>
            <a:r>
              <a:rPr lang="en-US" sz="4800" dirty="0" smtClean="0"/>
              <a:t>During WWII, an estimated </a:t>
            </a:r>
            <a:r>
              <a:rPr lang="en-US" sz="4800" dirty="0" smtClean="0">
                <a:solidFill>
                  <a:srgbClr val="FFFF00"/>
                </a:solidFill>
              </a:rPr>
              <a:t>20,000-30,000</a:t>
            </a:r>
            <a:r>
              <a:rPr lang="en-US" sz="4800" dirty="0" smtClean="0"/>
              <a:t> Jews fought bravely in resistance groups.</a:t>
            </a:r>
          </a:p>
        </p:txBody>
      </p:sp>
      <p:pic>
        <p:nvPicPr>
          <p:cNvPr id="23554" name="Picture 2" descr="https://encrypted-tbn0.google.com/images?q=tbn:ANd9GcQ9N5YsZx6gtpWy37RryPRYeNikSwsrsWABUogIHTgu2h_wZ6Dm"/>
          <p:cNvPicPr>
            <a:picLocks noChangeAspect="1" noChangeArrowheads="1"/>
          </p:cNvPicPr>
          <p:nvPr/>
        </p:nvPicPr>
        <p:blipFill>
          <a:blip r:embed="rId2" cstate="print"/>
          <a:srcRect/>
          <a:stretch>
            <a:fillRect/>
          </a:stretch>
        </p:blipFill>
        <p:spPr bwMode="auto">
          <a:xfrm>
            <a:off x="768599" y="3352800"/>
            <a:ext cx="3462510" cy="2514600"/>
          </a:xfrm>
          <a:prstGeom prst="rect">
            <a:avLst/>
          </a:prstGeom>
          <a:noFill/>
        </p:spPr>
      </p:pic>
      <p:pic>
        <p:nvPicPr>
          <p:cNvPr id="23556" name="Picture 4" descr="http://www.holocaustresearchproject.org/revolt/images/bielski.jpg"/>
          <p:cNvPicPr>
            <a:picLocks noChangeAspect="1" noChangeArrowheads="1"/>
          </p:cNvPicPr>
          <p:nvPr/>
        </p:nvPicPr>
        <p:blipFill>
          <a:blip r:embed="rId3" cstate="print"/>
          <a:srcRect/>
          <a:stretch>
            <a:fillRect/>
          </a:stretch>
        </p:blipFill>
        <p:spPr bwMode="auto">
          <a:xfrm>
            <a:off x="4458935" y="3394114"/>
            <a:ext cx="4076239" cy="2493484"/>
          </a:xfrm>
          <a:prstGeom prst="rect">
            <a:avLst/>
          </a:prstGeom>
          <a:noFill/>
        </p:spPr>
      </p:pic>
      <p:sp>
        <p:nvSpPr>
          <p:cNvPr id="4" name="Rectangle 3"/>
          <p:cNvSpPr/>
          <p:nvPr/>
        </p:nvSpPr>
        <p:spPr>
          <a:xfrm>
            <a:off x="3286545" y="6019800"/>
            <a:ext cx="2723310" cy="523220"/>
          </a:xfrm>
          <a:prstGeom prst="rect">
            <a:avLst/>
          </a:prstGeom>
        </p:spPr>
        <p:txBody>
          <a:bodyPr wrap="none">
            <a:spAutoFit/>
          </a:bodyPr>
          <a:lstStyle/>
          <a:p>
            <a:r>
              <a:rPr lang="en-US" sz="2800" dirty="0" smtClean="0">
                <a:hlinkClick r:id="rId4"/>
              </a:rPr>
              <a:t>Defiance Trailer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91200"/>
          </a:xfrm>
        </p:spPr>
        <p:txBody>
          <a:bodyPr>
            <a:normAutofit/>
          </a:bodyPr>
          <a:lstStyle/>
          <a:p>
            <a:pPr>
              <a:buNone/>
            </a:pPr>
            <a:r>
              <a:rPr lang="en-US" sz="3600" i="1" dirty="0" smtClean="0"/>
              <a:t>“We had no weapons except for rocks, bottles and a few knives.  We were completely outnumbered and surrounded by a trained German military force loyally supported by local population.  But then again, we had no expectation that we would live beyond the next few weeks or months.  Why not resist when the alternative was death at a time and place chosen by the Nazis?”</a:t>
            </a:r>
            <a:endParaRPr lang="en-US" sz="3600" i="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268</TotalTime>
  <Words>1100</Words>
  <Application>Microsoft Office PowerPoint</Application>
  <PresentationFormat>On-screen Show (4:3)</PresentationFormat>
  <Paragraphs>160</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Constantia</vt:lpstr>
      <vt:lpstr>Wingdings 2</vt:lpstr>
      <vt:lpstr>Paper</vt:lpstr>
      <vt:lpstr>Resistance During the Holocaust</vt:lpstr>
      <vt:lpstr>Warm Up</vt:lpstr>
      <vt:lpstr>Warm Up</vt:lpstr>
      <vt:lpstr>Warm Up</vt:lpstr>
      <vt:lpstr>Warm Up</vt:lpstr>
      <vt:lpstr>Warm Up</vt:lpstr>
      <vt:lpstr>The Real Question</vt:lpstr>
      <vt:lpstr>PowerPoint Presentation</vt:lpstr>
      <vt:lpstr>PowerPoint Presentation</vt:lpstr>
      <vt:lpstr>The Facts</vt:lpstr>
      <vt:lpstr>Obstacles to Resistance</vt:lpstr>
      <vt:lpstr>PowerPoint Presentation</vt:lpstr>
      <vt:lpstr>Obstacles to Resistance</vt:lpstr>
      <vt:lpstr>Obstacles to Resistance</vt:lpstr>
      <vt:lpstr>Obstacles to Resistance</vt:lpstr>
      <vt:lpstr>PowerPoint Presentation</vt:lpstr>
      <vt:lpstr>Resistance in the Ghettos</vt:lpstr>
      <vt:lpstr>Resistance in the Ghettos</vt:lpstr>
      <vt:lpstr>Resistance in the Ghettos</vt:lpstr>
      <vt:lpstr>Resistance in the Ghettos</vt:lpstr>
      <vt:lpstr>Resistance in the Ghettos</vt:lpstr>
      <vt:lpstr>Resistance in the Ghettos</vt:lpstr>
      <vt:lpstr>Resistance in the Camps</vt:lpstr>
      <vt:lpstr>Resistance in the Camps</vt:lpstr>
      <vt:lpstr>Resistance in the Camps</vt:lpstr>
      <vt:lpstr>PowerPoint Presentation</vt:lpstr>
      <vt:lpstr>“Upstander” Resistance </vt:lpstr>
      <vt:lpstr>“Upstander” Resistance</vt:lpstr>
      <vt:lpstr>Spiritual Resistance</vt:lpstr>
      <vt:lpstr>Spiritual Resistance</vt:lpstr>
      <vt:lpstr>Spiritual Resistance</vt:lpstr>
      <vt:lpstr>PowerPoint Presentation</vt:lpstr>
      <vt:lpstr>Resistance in Nazi Germany</vt:lpstr>
      <vt:lpstr>Resistance in Nazi Germany</vt:lpstr>
      <vt:lpstr>Again, The Real Question</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Resistance During the Holocaust</dc:title>
  <dc:creator>rstorzbach</dc:creator>
  <cp:lastModifiedBy>mdyer2</cp:lastModifiedBy>
  <cp:revision>15</cp:revision>
  <dcterms:created xsi:type="dcterms:W3CDTF">2012-04-20T11:31:44Z</dcterms:created>
  <dcterms:modified xsi:type="dcterms:W3CDTF">2015-04-30T13:12:14Z</dcterms:modified>
</cp:coreProperties>
</file>