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8" r:id="rId5"/>
    <p:sldId id="258" r:id="rId6"/>
    <p:sldId id="270" r:id="rId7"/>
    <p:sldId id="263" r:id="rId8"/>
    <p:sldId id="271" r:id="rId9"/>
    <p:sldId id="259" r:id="rId10"/>
    <p:sldId id="266" r:id="rId11"/>
    <p:sldId id="269" r:id="rId12"/>
    <p:sldId id="267" r:id="rId13"/>
    <p:sldId id="260" r:id="rId14"/>
    <p:sldId id="272" r:id="rId15"/>
    <p:sldId id="264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BEFF10-4D25-4311-930A-B21FBAA15B82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39EE16-6D7D-4BAD-A313-F27D1478A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NFhQP3KvRC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video.disney.com/watch/steamboat-willie-4ea9de5180b375f7476ada2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youtube.com/watch?v=uIUL_qUJUO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youtube.com/watch?v=3svvCj4yhY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ZJC21zzkwo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topics/prohibit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990600"/>
            <a:ext cx="6019800" cy="241096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Roaring </a:t>
            </a:r>
            <a:r>
              <a:rPr lang="en-US" sz="7200" dirty="0" smtClean="0"/>
              <a:t>20</a:t>
            </a:r>
            <a:r>
              <a:rPr lang="en-US" sz="5400" dirty="0" smtClean="0"/>
              <a:t>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39864"/>
            <a:ext cx="6019800" cy="110124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 </a:t>
            </a:r>
            <a:r>
              <a:rPr lang="en-US" sz="4400" dirty="0" smtClean="0"/>
              <a:t>Introduction/Overview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469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Life in the Roaring Twenties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20370"/>
            <a:ext cx="7239000" cy="4846320"/>
          </a:xfrm>
        </p:spPr>
        <p:txBody>
          <a:bodyPr>
            <a:normAutofit/>
          </a:bodyPr>
          <a:lstStyle/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Radios</a:t>
            </a:r>
            <a:r>
              <a:rPr lang="en-US" sz="2800" dirty="0" smtClean="0"/>
              <a:t> were invented – people listened to </a:t>
            </a:r>
            <a:r>
              <a:rPr lang="en-US" sz="2800" dirty="0" smtClean="0">
                <a:solidFill>
                  <a:srgbClr val="FF0000"/>
                </a:solidFill>
              </a:rPr>
              <a:t>jazz</a:t>
            </a:r>
            <a:r>
              <a:rPr lang="en-US" sz="2800" dirty="0" smtClean="0"/>
              <a:t>, sports, </a:t>
            </a:r>
            <a:r>
              <a:rPr lang="en-US" sz="2800" dirty="0" smtClean="0">
                <a:solidFill>
                  <a:srgbClr val="FF0000"/>
                </a:solidFill>
              </a:rPr>
              <a:t>news reports</a:t>
            </a:r>
            <a:r>
              <a:rPr lang="en-US" sz="2800" dirty="0" smtClean="0"/>
              <a:t>, and favorite </a:t>
            </a:r>
            <a:r>
              <a:rPr lang="en-US" sz="2800" dirty="0" smtClean="0">
                <a:solidFill>
                  <a:srgbClr val="FF0000"/>
                </a:solidFill>
              </a:rPr>
              <a:t>programs</a:t>
            </a:r>
            <a:r>
              <a:rPr lang="en-US" sz="2800" dirty="0"/>
              <a:t>.</a:t>
            </a:r>
            <a:endParaRPr lang="en-US" sz="2800" dirty="0" smtClean="0"/>
          </a:p>
          <a:p>
            <a:pPr lvl="2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www.youtube.com/watch?v=NFhQP3KvRCs</a:t>
            </a:r>
            <a:endParaRPr lang="en-US" dirty="0"/>
          </a:p>
          <a:p>
            <a:pPr lvl="2"/>
            <a:r>
              <a:rPr lang="en-US" sz="2800" dirty="0" smtClean="0"/>
              <a:t>The first </a:t>
            </a:r>
            <a:r>
              <a:rPr lang="en-US" sz="2800" dirty="0" smtClean="0">
                <a:solidFill>
                  <a:srgbClr val="FF0000"/>
                </a:solidFill>
              </a:rPr>
              <a:t>Miss America </a:t>
            </a:r>
            <a:r>
              <a:rPr lang="en-US" sz="2800" dirty="0" smtClean="0"/>
              <a:t>contest was Sept. 8, 1921</a:t>
            </a:r>
          </a:p>
          <a:p>
            <a:endParaRPr lang="en-US" dirty="0"/>
          </a:p>
        </p:txBody>
      </p:sp>
      <p:pic>
        <p:nvPicPr>
          <p:cNvPr id="4" name="Picture 3" descr="1920s radi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170829"/>
            <a:ext cx="2971800" cy="2295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768"/>
            <a:ext cx="72390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Life in the Roaring Twenties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40"/>
            <a:ext cx="7239000" cy="4846320"/>
          </a:xfrm>
        </p:spPr>
        <p:txBody>
          <a:bodyPr/>
          <a:lstStyle/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Movies</a:t>
            </a:r>
            <a:r>
              <a:rPr lang="en-US" sz="2800" dirty="0" smtClean="0"/>
              <a:t> became a favorite pastime</a:t>
            </a:r>
          </a:p>
          <a:p>
            <a:pPr lvl="3"/>
            <a:r>
              <a:rPr lang="en-US" sz="2400" dirty="0" smtClean="0"/>
              <a:t>First talking </a:t>
            </a:r>
            <a:r>
              <a:rPr lang="en-US" sz="2400" dirty="0" smtClean="0">
                <a:solidFill>
                  <a:srgbClr val="FF0000"/>
                </a:solidFill>
              </a:rPr>
              <a:t>motion</a:t>
            </a:r>
            <a:r>
              <a:rPr lang="en-US" sz="2400" dirty="0" smtClean="0"/>
              <a:t> picture in 1927 – </a:t>
            </a:r>
            <a:r>
              <a:rPr lang="en-US" sz="2400" i="1" dirty="0" smtClean="0">
                <a:solidFill>
                  <a:srgbClr val="FF0000"/>
                </a:solidFill>
              </a:rPr>
              <a:t>The Jazz Singer</a:t>
            </a:r>
          </a:p>
          <a:p>
            <a:pPr lvl="3"/>
            <a:r>
              <a:rPr lang="en-US" sz="2400" dirty="0" smtClean="0"/>
              <a:t>First </a:t>
            </a:r>
            <a:r>
              <a:rPr lang="en-US" sz="2400" dirty="0" smtClean="0">
                <a:solidFill>
                  <a:srgbClr val="FF0000"/>
                </a:solidFill>
              </a:rPr>
              <a:t>Disney</a:t>
            </a:r>
            <a:r>
              <a:rPr lang="en-US" sz="2400" dirty="0" smtClean="0"/>
              <a:t> cartoon in 1928 – </a:t>
            </a:r>
            <a:r>
              <a:rPr lang="en-US" sz="2400" i="1" dirty="0" smtClean="0"/>
              <a:t>Steamboat Willie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Mickey</a:t>
            </a:r>
            <a:r>
              <a:rPr lang="en-US" sz="2400" dirty="0" smtClean="0"/>
              <a:t>)</a:t>
            </a:r>
          </a:p>
          <a:p>
            <a:pPr lvl="3"/>
            <a:r>
              <a:rPr lang="en-US" sz="1800" dirty="0">
                <a:hlinkClick r:id="rId2"/>
              </a:rPr>
              <a:t>http://video.disney.com/watch/steamboat-willie-4ea9de5180b375f7476ada2c</a:t>
            </a:r>
            <a:endParaRPr lang="en-US" sz="1800" dirty="0" smtClean="0"/>
          </a:p>
          <a:p>
            <a:endParaRPr lang="en-US" dirty="0"/>
          </a:p>
        </p:txBody>
      </p:sp>
      <p:pic>
        <p:nvPicPr>
          <p:cNvPr id="4" name="Picture 3" descr="Steamboat Will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4343400"/>
            <a:ext cx="3124200" cy="223999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502"/>
            <a:ext cx="72390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Popular Fads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502"/>
            <a:ext cx="7239000" cy="4846320"/>
          </a:xfrm>
        </p:spPr>
        <p:txBody>
          <a:bodyPr>
            <a:normAutofit/>
          </a:bodyPr>
          <a:lstStyle/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Dance</a:t>
            </a:r>
            <a:r>
              <a:rPr lang="en-US" sz="2800" dirty="0" smtClean="0"/>
              <a:t> Marathons</a:t>
            </a:r>
          </a:p>
          <a:p>
            <a:pPr lvl="3"/>
            <a:r>
              <a:rPr lang="en-US" sz="2400" dirty="0" smtClean="0"/>
              <a:t>Popular dances included the </a:t>
            </a:r>
            <a:r>
              <a:rPr lang="en-US" sz="2400" dirty="0" smtClean="0">
                <a:solidFill>
                  <a:srgbClr val="FF0000"/>
                </a:solidFill>
              </a:rPr>
              <a:t>Charleston</a:t>
            </a:r>
            <a:r>
              <a:rPr lang="en-US" sz="2400" dirty="0" smtClean="0"/>
              <a:t>, the Fox-trot, and the </a:t>
            </a:r>
            <a:r>
              <a:rPr lang="en-US" sz="2400" dirty="0" smtClean="0">
                <a:solidFill>
                  <a:srgbClr val="FF0000"/>
                </a:solidFill>
              </a:rPr>
              <a:t>Shimmy</a:t>
            </a:r>
          </a:p>
          <a:p>
            <a:pPr lvl="3"/>
            <a:r>
              <a:rPr lang="en-US" sz="2400" dirty="0" smtClean="0">
                <a:solidFill>
                  <a:srgbClr val="FF0000"/>
                </a:solidFill>
              </a:rPr>
              <a:t>Longest</a:t>
            </a:r>
            <a:r>
              <a:rPr lang="en-US" sz="2400" dirty="0" smtClean="0"/>
              <a:t> dance record lasted </a:t>
            </a:r>
            <a:r>
              <a:rPr lang="en-US" sz="2400" dirty="0" smtClean="0">
                <a:solidFill>
                  <a:srgbClr val="FF0000"/>
                </a:solidFill>
              </a:rPr>
              <a:t>3 weeks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Flagpole</a:t>
            </a:r>
            <a:r>
              <a:rPr lang="en-US" sz="2800" dirty="0" smtClean="0"/>
              <a:t> sitting</a:t>
            </a:r>
          </a:p>
          <a:p>
            <a:pPr lvl="3"/>
            <a:r>
              <a:rPr lang="en-US" sz="2400" dirty="0" smtClean="0"/>
              <a:t>Began with a </a:t>
            </a:r>
            <a:r>
              <a:rPr lang="en-US" sz="2400" dirty="0" smtClean="0">
                <a:solidFill>
                  <a:srgbClr val="FF0000"/>
                </a:solidFill>
              </a:rPr>
              <a:t>dare</a:t>
            </a:r>
          </a:p>
          <a:p>
            <a:pPr lvl="3"/>
            <a:r>
              <a:rPr lang="en-US" sz="2400" dirty="0" smtClean="0"/>
              <a:t>Record was </a:t>
            </a:r>
            <a:r>
              <a:rPr lang="en-US" sz="2400" dirty="0" smtClean="0">
                <a:solidFill>
                  <a:srgbClr val="FF0000"/>
                </a:solidFill>
              </a:rPr>
              <a:t>51</a:t>
            </a:r>
            <a:r>
              <a:rPr lang="en-US" sz="2400" dirty="0" smtClean="0"/>
              <a:t> days and </a:t>
            </a:r>
            <a:r>
              <a:rPr lang="en-US" sz="2400" dirty="0" smtClean="0">
                <a:solidFill>
                  <a:srgbClr val="FF0000"/>
                </a:solidFill>
              </a:rPr>
              <a:t>20</a:t>
            </a:r>
            <a:r>
              <a:rPr lang="en-US" sz="2400" dirty="0" smtClean="0"/>
              <a:t> hours</a:t>
            </a:r>
          </a:p>
          <a:p>
            <a:pPr lvl="8"/>
            <a:endParaRPr lang="en-US" sz="1800" dirty="0"/>
          </a:p>
        </p:txBody>
      </p:sp>
      <p:pic>
        <p:nvPicPr>
          <p:cNvPr id="4" name="Picture 3" descr="dance marath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4025" y="4495800"/>
            <a:ext cx="2200275" cy="2076450"/>
          </a:xfrm>
          <a:prstGeom prst="rect">
            <a:avLst/>
          </a:prstGeom>
        </p:spPr>
      </p:pic>
      <p:pic>
        <p:nvPicPr>
          <p:cNvPr id="5" name="Picture 4" descr="flagpole sit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4495800"/>
            <a:ext cx="1981200" cy="20764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963" y="228600"/>
            <a:ext cx="7239000" cy="1143000"/>
          </a:xfrm>
        </p:spPr>
        <p:txBody>
          <a:bodyPr>
            <a:normAutofit/>
          </a:bodyPr>
          <a:lstStyle/>
          <a:p>
            <a:pPr lvl="0"/>
            <a:r>
              <a:rPr lang="en-US" sz="4800" b="1" dirty="0" smtClean="0"/>
              <a:t>The Great Migration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2"/>
            <a:r>
              <a:rPr lang="en-US" sz="2800" dirty="0" smtClean="0"/>
              <a:t>Many </a:t>
            </a:r>
            <a:r>
              <a:rPr lang="en-US" sz="2800" dirty="0" smtClean="0">
                <a:solidFill>
                  <a:srgbClr val="FF0000"/>
                </a:solidFill>
              </a:rPr>
              <a:t>people</a:t>
            </a:r>
            <a:r>
              <a:rPr lang="en-US" sz="2800" dirty="0" smtClean="0"/>
              <a:t>, especially blacks left the </a:t>
            </a:r>
            <a:r>
              <a:rPr lang="en-US" sz="2800" dirty="0" smtClean="0">
                <a:solidFill>
                  <a:srgbClr val="FF0000"/>
                </a:solidFill>
              </a:rPr>
              <a:t>South</a:t>
            </a:r>
            <a:r>
              <a:rPr lang="en-US" sz="2800" dirty="0" smtClean="0"/>
              <a:t> looking for better </a:t>
            </a:r>
            <a:r>
              <a:rPr lang="en-US" sz="2800" dirty="0" smtClean="0">
                <a:solidFill>
                  <a:srgbClr val="FF0000"/>
                </a:solidFill>
              </a:rPr>
              <a:t>life</a:t>
            </a:r>
            <a:r>
              <a:rPr lang="en-US" sz="2800" dirty="0" smtClean="0"/>
              <a:t> (jobs, more </a:t>
            </a:r>
            <a:r>
              <a:rPr lang="en-US" sz="2800" dirty="0" smtClean="0">
                <a:solidFill>
                  <a:srgbClr val="FF0000"/>
                </a:solidFill>
              </a:rPr>
              <a:t>rights</a:t>
            </a:r>
            <a:r>
              <a:rPr lang="en-US" sz="2800" dirty="0" smtClean="0"/>
              <a:t> as citizens, better </a:t>
            </a:r>
            <a:r>
              <a:rPr lang="en-US" sz="2800" dirty="0" smtClean="0">
                <a:solidFill>
                  <a:srgbClr val="FF0000"/>
                </a:solidFill>
              </a:rPr>
              <a:t>schools</a:t>
            </a:r>
            <a:r>
              <a:rPr lang="en-US" sz="2800" dirty="0" smtClean="0"/>
              <a:t>, better </a:t>
            </a:r>
            <a:r>
              <a:rPr lang="en-US" sz="2800" dirty="0" smtClean="0">
                <a:solidFill>
                  <a:srgbClr val="FF0000"/>
                </a:solidFill>
              </a:rPr>
              <a:t>health</a:t>
            </a:r>
            <a:r>
              <a:rPr lang="en-US" sz="2800" dirty="0" smtClean="0"/>
              <a:t> care, and less </a:t>
            </a:r>
            <a:r>
              <a:rPr lang="en-US" sz="2800" dirty="0" smtClean="0">
                <a:solidFill>
                  <a:srgbClr val="FF0000"/>
                </a:solidFill>
              </a:rPr>
              <a:t>segregation</a:t>
            </a:r>
            <a:r>
              <a:rPr lang="en-US" sz="2800" dirty="0" smtClean="0"/>
              <a:t>) in the </a:t>
            </a:r>
            <a:r>
              <a:rPr lang="en-US" sz="2800" dirty="0" smtClean="0">
                <a:solidFill>
                  <a:srgbClr val="FF0000"/>
                </a:solidFill>
              </a:rPr>
              <a:t>North.</a:t>
            </a:r>
          </a:p>
          <a:p>
            <a:pPr lvl="2"/>
            <a:endParaRPr lang="en-US" sz="2800" dirty="0" smtClean="0"/>
          </a:p>
        </p:txBody>
      </p:sp>
      <p:pic>
        <p:nvPicPr>
          <p:cNvPr id="4" name="Picture 3" descr="the great mig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962400"/>
            <a:ext cx="3400927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20" y="152400"/>
            <a:ext cx="72390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Great Migration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239000" cy="4846320"/>
          </a:xfrm>
        </p:spPr>
        <p:txBody>
          <a:bodyPr/>
          <a:lstStyle/>
          <a:p>
            <a:pPr lvl="2"/>
            <a:r>
              <a:rPr lang="en-US" sz="3200" dirty="0" smtClean="0"/>
              <a:t>Many Northern </a:t>
            </a:r>
            <a:r>
              <a:rPr lang="en-US" sz="3200" dirty="0" smtClean="0">
                <a:solidFill>
                  <a:srgbClr val="FF0000"/>
                </a:solidFill>
              </a:rPr>
              <a:t>companies</a:t>
            </a:r>
            <a:r>
              <a:rPr lang="en-US" sz="3200" dirty="0" smtClean="0"/>
              <a:t> actively </a:t>
            </a:r>
            <a:r>
              <a:rPr lang="en-US" sz="3200" dirty="0" smtClean="0">
                <a:solidFill>
                  <a:srgbClr val="FF0000"/>
                </a:solidFill>
              </a:rPr>
              <a:t>recruited</a:t>
            </a:r>
            <a:r>
              <a:rPr lang="en-US" sz="3200" dirty="0" smtClean="0"/>
              <a:t> blacks for </a:t>
            </a:r>
            <a:r>
              <a:rPr lang="en-US" sz="3200" dirty="0" smtClean="0">
                <a:solidFill>
                  <a:srgbClr val="FF0000"/>
                </a:solidFill>
              </a:rPr>
              <a:t>jobs</a:t>
            </a:r>
            <a:r>
              <a:rPr lang="en-US" sz="3200" dirty="0" smtClean="0"/>
              <a:t> in factories and </a:t>
            </a:r>
            <a:r>
              <a:rPr lang="en-US" sz="3200" dirty="0" smtClean="0">
                <a:solidFill>
                  <a:srgbClr val="FF0000"/>
                </a:solidFill>
              </a:rPr>
              <a:t>assembly</a:t>
            </a:r>
            <a:r>
              <a:rPr lang="en-US" sz="3200" dirty="0" smtClean="0"/>
              <a:t> plants</a:t>
            </a:r>
          </a:p>
          <a:p>
            <a:pPr lvl="2">
              <a:buNone/>
            </a:pPr>
            <a:endParaRPr lang="en-US" sz="3200" dirty="0" smtClean="0"/>
          </a:p>
          <a:p>
            <a:pPr lvl="2"/>
            <a:r>
              <a:rPr lang="en-US" sz="3200" dirty="0" smtClean="0"/>
              <a:t>Life </a:t>
            </a:r>
            <a:r>
              <a:rPr lang="en-US" sz="3200" dirty="0" smtClean="0">
                <a:solidFill>
                  <a:srgbClr val="FF0000"/>
                </a:solidFill>
              </a:rPr>
              <a:t>improved</a:t>
            </a:r>
            <a:r>
              <a:rPr lang="en-US" sz="3200" dirty="0" smtClean="0"/>
              <a:t> in general, but blacks faced </a:t>
            </a:r>
            <a:r>
              <a:rPr lang="en-US" sz="3200" dirty="0" smtClean="0">
                <a:solidFill>
                  <a:srgbClr val="FF0000"/>
                </a:solidFill>
              </a:rPr>
              <a:t>overcrowded</a:t>
            </a:r>
            <a:r>
              <a:rPr lang="en-US" sz="3200" dirty="0" smtClean="0"/>
              <a:t> cities and different kind of </a:t>
            </a:r>
            <a:r>
              <a:rPr lang="en-US" sz="3200" dirty="0" smtClean="0">
                <a:solidFill>
                  <a:srgbClr val="FF0000"/>
                </a:solidFill>
              </a:rPr>
              <a:t>prejudice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/>
          </a:bodyPr>
          <a:lstStyle/>
          <a:p>
            <a:pPr lvl="0"/>
            <a:r>
              <a:rPr lang="en-US" sz="4800" b="1" dirty="0" smtClean="0"/>
              <a:t>The Klan Strengthens</a:t>
            </a:r>
            <a:endParaRPr lang="en-US" sz="4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smtClean="0"/>
              <a:t>The Klan’s </a:t>
            </a:r>
            <a:r>
              <a:rPr lang="en-US" sz="2800" dirty="0" smtClean="0">
                <a:solidFill>
                  <a:srgbClr val="FF0000"/>
                </a:solidFill>
              </a:rPr>
              <a:t>targets</a:t>
            </a:r>
            <a:r>
              <a:rPr lang="en-US" sz="2800" dirty="0" smtClean="0"/>
              <a:t> included </a:t>
            </a:r>
            <a:r>
              <a:rPr lang="en-US" sz="2800" dirty="0" smtClean="0">
                <a:solidFill>
                  <a:srgbClr val="FF0000"/>
                </a:solidFill>
              </a:rPr>
              <a:t>blacks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0000"/>
                </a:solidFill>
              </a:rPr>
              <a:t>Jews</a:t>
            </a:r>
            <a:r>
              <a:rPr lang="en-US" sz="2800" dirty="0" smtClean="0"/>
              <a:t>, Catholics, and </a:t>
            </a:r>
            <a:r>
              <a:rPr lang="en-US" sz="2800" dirty="0" smtClean="0">
                <a:solidFill>
                  <a:srgbClr val="FF0000"/>
                </a:solidFill>
              </a:rPr>
              <a:t>immigrants</a:t>
            </a:r>
          </a:p>
          <a:p>
            <a:pPr lvl="2"/>
            <a:r>
              <a:rPr lang="en-US" sz="2800" dirty="0" smtClean="0"/>
              <a:t>Klan wanted to “return </a:t>
            </a:r>
            <a:r>
              <a:rPr lang="en-US" sz="2800" dirty="0" smtClean="0">
                <a:solidFill>
                  <a:srgbClr val="FF0000"/>
                </a:solidFill>
              </a:rPr>
              <a:t>America</a:t>
            </a:r>
            <a:r>
              <a:rPr lang="en-US" sz="2800" dirty="0" smtClean="0"/>
              <a:t> to traditional </a:t>
            </a:r>
            <a:r>
              <a:rPr lang="en-US" sz="2800" dirty="0" smtClean="0">
                <a:solidFill>
                  <a:srgbClr val="FF0000"/>
                </a:solidFill>
              </a:rPr>
              <a:t>values</a:t>
            </a:r>
            <a:r>
              <a:rPr lang="en-US" sz="2800" dirty="0" smtClean="0"/>
              <a:t> and morals” – gained new </a:t>
            </a:r>
            <a:r>
              <a:rPr lang="en-US" sz="2800" dirty="0" smtClean="0">
                <a:solidFill>
                  <a:srgbClr val="FF0000"/>
                </a:solidFill>
              </a:rPr>
              <a:t>members </a:t>
            </a:r>
            <a:r>
              <a:rPr lang="en-US" sz="2800" dirty="0" smtClean="0"/>
              <a:t>and the Klan gained </a:t>
            </a:r>
            <a:r>
              <a:rPr lang="en-US" sz="2800" dirty="0" smtClean="0">
                <a:solidFill>
                  <a:srgbClr val="FF0000"/>
                </a:solidFill>
              </a:rPr>
              <a:t>political</a:t>
            </a:r>
            <a:r>
              <a:rPr lang="en-US" sz="2800" dirty="0" smtClean="0"/>
              <a:t> influence</a:t>
            </a:r>
          </a:p>
          <a:p>
            <a:pPr lvl="3"/>
            <a:r>
              <a:rPr lang="en-US" sz="2800" dirty="0">
                <a:solidFill>
                  <a:schemeClr val="tx1"/>
                </a:solidFill>
              </a:rPr>
              <a:t>F</a:t>
            </a:r>
            <a:r>
              <a:rPr lang="en-US" sz="2800" dirty="0" smtClean="0">
                <a:solidFill>
                  <a:schemeClr val="tx1"/>
                </a:solidFill>
              </a:rPr>
              <a:t>ive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senators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were Klan members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Race</a:t>
            </a:r>
            <a:r>
              <a:rPr lang="en-US" sz="2800" dirty="0" smtClean="0"/>
              <a:t> riots broke out</a:t>
            </a:r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Scandals</a:t>
            </a:r>
            <a:r>
              <a:rPr lang="en-US" sz="2800" dirty="0" smtClean="0"/>
              <a:t> within the Klan’s </a:t>
            </a:r>
            <a:r>
              <a:rPr lang="en-US" sz="2800" dirty="0" smtClean="0">
                <a:solidFill>
                  <a:srgbClr val="FF0000"/>
                </a:solidFill>
              </a:rPr>
              <a:t>leadership</a:t>
            </a:r>
            <a:r>
              <a:rPr lang="en-US" sz="2800" dirty="0" smtClean="0"/>
              <a:t> led to its </a:t>
            </a:r>
            <a:r>
              <a:rPr lang="en-US" sz="2800" dirty="0" smtClean="0">
                <a:solidFill>
                  <a:srgbClr val="FF0000"/>
                </a:solidFill>
              </a:rPr>
              <a:t>decline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5400" b="1" dirty="0" smtClean="0"/>
              <a:t>A Special Day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239000" cy="4846320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/>
              <a:t>May 1927, </a:t>
            </a:r>
            <a:r>
              <a:rPr lang="en-US" sz="3200" dirty="0" smtClean="0">
                <a:solidFill>
                  <a:srgbClr val="FF0000"/>
                </a:solidFill>
              </a:rPr>
              <a:t>Charles Lindbergh</a:t>
            </a:r>
            <a:r>
              <a:rPr lang="en-US" sz="3200" dirty="0" smtClean="0"/>
              <a:t> flew the “Spirit of St. Louis” from </a:t>
            </a:r>
            <a:r>
              <a:rPr lang="en-US" sz="3200" dirty="0" smtClean="0">
                <a:solidFill>
                  <a:srgbClr val="FF0000"/>
                </a:solidFill>
              </a:rPr>
              <a:t>New York</a:t>
            </a:r>
            <a:r>
              <a:rPr lang="en-US" sz="3200" dirty="0" smtClean="0"/>
              <a:t> to </a:t>
            </a:r>
            <a:r>
              <a:rPr lang="en-US" sz="3200" dirty="0" smtClean="0">
                <a:solidFill>
                  <a:srgbClr val="FF0000"/>
                </a:solidFill>
              </a:rPr>
              <a:t>France</a:t>
            </a:r>
            <a:endParaRPr lang="en-US" sz="3200" dirty="0"/>
          </a:p>
          <a:p>
            <a:pPr lvl="2"/>
            <a:r>
              <a:rPr lang="en-US" sz="3200" dirty="0" smtClean="0"/>
              <a:t>It was the first </a:t>
            </a:r>
            <a:r>
              <a:rPr lang="en-US" sz="3200" dirty="0" smtClean="0">
                <a:solidFill>
                  <a:srgbClr val="FF0000"/>
                </a:solidFill>
              </a:rPr>
              <a:t>trans-Atlantic </a:t>
            </a:r>
            <a:r>
              <a:rPr lang="en-US" sz="3200" dirty="0" smtClean="0"/>
              <a:t>flight!</a:t>
            </a:r>
          </a:p>
          <a:p>
            <a:pPr lvl="2"/>
            <a:r>
              <a:rPr lang="en-US" sz="1600" dirty="0" smtClean="0">
                <a:hlinkClick r:id="rId2"/>
              </a:rPr>
              <a:t>http://www.youtube.com/watch?v=uIUL_qUJUOo</a:t>
            </a:r>
            <a:endParaRPr lang="en-US" sz="1600" dirty="0"/>
          </a:p>
        </p:txBody>
      </p:sp>
      <p:pic>
        <p:nvPicPr>
          <p:cNvPr id="4" name="Picture 3" descr="Charles Lindberg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4209064"/>
            <a:ext cx="2971800" cy="22374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The New Woman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7239000" cy="4846320"/>
          </a:xfrm>
        </p:spPr>
        <p:txBody>
          <a:bodyPr>
            <a:normAutofit/>
          </a:bodyPr>
          <a:lstStyle/>
          <a:p>
            <a:pPr lvl="2"/>
            <a:r>
              <a:rPr lang="en-US" sz="2800" dirty="0" smtClean="0"/>
              <a:t>August 26, 1920, </a:t>
            </a:r>
            <a:r>
              <a:rPr lang="en-US" sz="2800" dirty="0" smtClean="0">
                <a:solidFill>
                  <a:srgbClr val="FF0000"/>
                </a:solidFill>
              </a:rPr>
              <a:t>19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Amendment </a:t>
            </a:r>
            <a:r>
              <a:rPr lang="en-US" sz="2800" dirty="0" smtClean="0"/>
              <a:t>ratified -women could vote!!!</a:t>
            </a:r>
          </a:p>
          <a:p>
            <a:pPr lvl="2"/>
            <a:r>
              <a:rPr lang="en-US" sz="2800" dirty="0" smtClean="0"/>
              <a:t>Women who worked during </a:t>
            </a:r>
            <a:r>
              <a:rPr lang="en-US" sz="2800" dirty="0" smtClean="0">
                <a:solidFill>
                  <a:srgbClr val="FF0000"/>
                </a:solidFill>
              </a:rPr>
              <a:t>WWI </a:t>
            </a:r>
            <a:r>
              <a:rPr lang="en-US" sz="2800" dirty="0" smtClean="0"/>
              <a:t>wanted to keep </a:t>
            </a:r>
            <a:r>
              <a:rPr lang="en-US" sz="2800" dirty="0" smtClean="0">
                <a:solidFill>
                  <a:srgbClr val="FF0000"/>
                </a:solidFill>
              </a:rPr>
              <a:t>working</a:t>
            </a:r>
          </a:p>
          <a:p>
            <a:pPr lvl="8"/>
            <a:endParaRPr lang="en-US" sz="2600" dirty="0"/>
          </a:p>
        </p:txBody>
      </p:sp>
      <p:pic>
        <p:nvPicPr>
          <p:cNvPr id="4" name="Picture 3" descr="19th amendm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734937"/>
            <a:ext cx="2310169" cy="2460625"/>
          </a:xfrm>
          <a:prstGeom prst="rect">
            <a:avLst/>
          </a:prstGeom>
        </p:spPr>
      </p:pic>
      <p:pic>
        <p:nvPicPr>
          <p:cNvPr id="5" name="Picture 4" descr="working wom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3734937"/>
            <a:ext cx="2057400" cy="2460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143000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New Woman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239000" cy="4648200"/>
          </a:xfrm>
        </p:spPr>
        <p:txBody>
          <a:bodyPr/>
          <a:lstStyle/>
          <a:p>
            <a:pPr lvl="2"/>
            <a:r>
              <a:rPr lang="en-US" sz="2800" dirty="0" smtClean="0"/>
              <a:t>Idea of </a:t>
            </a:r>
            <a:r>
              <a:rPr lang="en-US" sz="2800" dirty="0" smtClean="0">
                <a:solidFill>
                  <a:srgbClr val="FF0000"/>
                </a:solidFill>
              </a:rPr>
              <a:t>femininity</a:t>
            </a:r>
            <a:r>
              <a:rPr lang="en-US" sz="2800" dirty="0" smtClean="0"/>
              <a:t> changed </a:t>
            </a:r>
            <a:endParaRPr lang="en-US" sz="2800" dirty="0"/>
          </a:p>
          <a:p>
            <a:pPr lvl="2"/>
            <a:r>
              <a:rPr lang="en-US" sz="2800" dirty="0" smtClean="0"/>
              <a:t>Young women were called </a:t>
            </a:r>
            <a:r>
              <a:rPr lang="en-US" sz="2800" dirty="0" smtClean="0">
                <a:solidFill>
                  <a:srgbClr val="FF0000"/>
                </a:solidFill>
              </a:rPr>
              <a:t>flappers</a:t>
            </a:r>
          </a:p>
          <a:p>
            <a:pPr lvl="3"/>
            <a:r>
              <a:rPr lang="en-US" sz="2400" dirty="0" smtClean="0"/>
              <a:t>Wore </a:t>
            </a:r>
            <a:r>
              <a:rPr lang="en-US" sz="2400" dirty="0" smtClean="0">
                <a:solidFill>
                  <a:srgbClr val="FF0000"/>
                </a:solidFill>
              </a:rPr>
              <a:t>shorter</a:t>
            </a:r>
            <a:r>
              <a:rPr lang="en-US" sz="2400" dirty="0" smtClean="0"/>
              <a:t> skirts and dresses</a:t>
            </a:r>
          </a:p>
          <a:p>
            <a:pPr lvl="3"/>
            <a:r>
              <a:rPr lang="en-US" sz="2400" dirty="0" smtClean="0"/>
              <a:t>Had short, </a:t>
            </a:r>
            <a:r>
              <a:rPr lang="en-US" sz="2400" dirty="0" smtClean="0">
                <a:solidFill>
                  <a:srgbClr val="FF0000"/>
                </a:solidFill>
              </a:rPr>
              <a:t>bobbed</a:t>
            </a:r>
            <a:r>
              <a:rPr lang="en-US" sz="2400" dirty="0" smtClean="0"/>
              <a:t> hair</a:t>
            </a:r>
          </a:p>
          <a:p>
            <a:pPr lvl="3"/>
            <a:r>
              <a:rPr lang="en-US" sz="2400" dirty="0" smtClean="0">
                <a:solidFill>
                  <a:srgbClr val="FF0000"/>
                </a:solidFill>
              </a:rPr>
              <a:t>make-up</a:t>
            </a:r>
            <a:r>
              <a:rPr lang="en-US" sz="2400" dirty="0" smtClean="0"/>
              <a:t> was in</a:t>
            </a:r>
          </a:p>
          <a:p>
            <a:pPr lvl="3"/>
            <a:r>
              <a:rPr lang="en-US" sz="2400" dirty="0" smtClean="0"/>
              <a:t>women smoked, </a:t>
            </a:r>
            <a:r>
              <a:rPr lang="en-US" sz="2400" dirty="0" smtClean="0">
                <a:solidFill>
                  <a:srgbClr val="FF0000"/>
                </a:solidFill>
              </a:rPr>
              <a:t>drank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0000"/>
                </a:solidFill>
              </a:rPr>
              <a:t>danced</a:t>
            </a:r>
            <a:r>
              <a:rPr lang="en-US" sz="2400" dirty="0" smtClean="0"/>
              <a:t> all night without </a:t>
            </a:r>
            <a:r>
              <a:rPr lang="en-US" sz="2400" dirty="0" smtClean="0">
                <a:solidFill>
                  <a:srgbClr val="FF0000"/>
                </a:solidFill>
              </a:rPr>
              <a:t>chaperones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pPr marL="0" indent="0">
              <a:buNone/>
            </a:pPr>
            <a:endParaRPr lang="en-US" sz="1400" dirty="0">
              <a:solidFill>
                <a:schemeClr val="accent2">
                  <a:lumMod val="75000"/>
                </a:schemeClr>
              </a:solidFill>
              <a:hlinkClick r:id="rId2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http://www.youtube.com/watch?v=3svvCj4yhYc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3" descr="flapp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4419600"/>
            <a:ext cx="2819400" cy="2094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615"/>
            <a:ext cx="72390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Music &amp; Dance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391400" cy="4846320"/>
          </a:xfrm>
        </p:spPr>
        <p:txBody>
          <a:bodyPr>
            <a:normAutofit/>
          </a:bodyPr>
          <a:lstStyle/>
          <a:p>
            <a:pPr lvl="2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Charleston</a:t>
            </a:r>
            <a:r>
              <a:rPr lang="en-US" sz="2800" dirty="0" smtClean="0"/>
              <a:t> was the </a:t>
            </a:r>
            <a:r>
              <a:rPr lang="en-US" sz="2800" dirty="0" smtClean="0">
                <a:solidFill>
                  <a:srgbClr val="FF0000"/>
                </a:solidFill>
              </a:rPr>
              <a:t>dance</a:t>
            </a:r>
            <a:r>
              <a:rPr lang="en-US" sz="2800" dirty="0" smtClean="0"/>
              <a:t> craze </a:t>
            </a:r>
          </a:p>
          <a:p>
            <a:pPr lvl="3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www.youtube.com/watch?v=ZJC21zzkwoE</a:t>
            </a:r>
            <a:endParaRPr lang="en-US" sz="1800" dirty="0" smtClean="0"/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Jazz</a:t>
            </a:r>
            <a:r>
              <a:rPr lang="en-US" sz="2800" dirty="0" smtClean="0"/>
              <a:t> </a:t>
            </a:r>
            <a:r>
              <a:rPr lang="en-US" sz="2800" dirty="0" smtClean="0"/>
              <a:t>was popular type of music in the </a:t>
            </a:r>
            <a:r>
              <a:rPr lang="en-US" sz="2800" dirty="0" smtClean="0">
                <a:solidFill>
                  <a:srgbClr val="FF0000"/>
                </a:solidFill>
              </a:rPr>
              <a:t>clubs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/>
              <a:t>O</a:t>
            </a:r>
            <a:r>
              <a:rPr lang="en-US" sz="2800" dirty="0" smtClean="0"/>
              <a:t>ne of most famous clubs was </a:t>
            </a:r>
            <a:r>
              <a:rPr lang="en-US" sz="2800" dirty="0" smtClean="0">
                <a:solidFill>
                  <a:srgbClr val="FF0000"/>
                </a:solidFill>
              </a:rPr>
              <a:t>Cotton Club</a:t>
            </a:r>
            <a:r>
              <a:rPr lang="en-US" sz="2800" dirty="0" smtClean="0"/>
              <a:t> in </a:t>
            </a:r>
            <a:r>
              <a:rPr lang="en-US" sz="2800" dirty="0" smtClean="0">
                <a:solidFill>
                  <a:srgbClr val="FF0000"/>
                </a:solidFill>
              </a:rPr>
              <a:t>Harlem.</a:t>
            </a:r>
          </a:p>
          <a:p>
            <a:pPr lvl="2"/>
            <a:r>
              <a:rPr lang="en-US" sz="2800" dirty="0" smtClean="0"/>
              <a:t>Popular musicians included:</a:t>
            </a:r>
          </a:p>
          <a:p>
            <a:pPr lvl="3"/>
            <a:r>
              <a:rPr lang="en-US" sz="2400" dirty="0" smtClean="0">
                <a:solidFill>
                  <a:srgbClr val="FF0000"/>
                </a:solidFill>
              </a:rPr>
              <a:t>Duke Ellington</a:t>
            </a:r>
          </a:p>
          <a:p>
            <a:pPr lvl="3"/>
            <a:r>
              <a:rPr lang="en-US" sz="2400" dirty="0" smtClean="0">
                <a:solidFill>
                  <a:srgbClr val="FF0000"/>
                </a:solidFill>
              </a:rPr>
              <a:t>Louis Armstrong</a:t>
            </a:r>
            <a:endParaRPr lang="en-US" sz="1200" dirty="0">
              <a:solidFill>
                <a:srgbClr val="0070C0"/>
              </a:solidFill>
            </a:endParaRPr>
          </a:p>
        </p:txBody>
      </p:sp>
      <p:pic>
        <p:nvPicPr>
          <p:cNvPr id="4" name="Picture 3" descr="cotton club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1200" y="4724400"/>
            <a:ext cx="2824175" cy="195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002" y="152400"/>
            <a:ext cx="7239000" cy="1143000"/>
          </a:xfrm>
        </p:spPr>
        <p:txBody>
          <a:bodyPr>
            <a:normAutofit/>
          </a:bodyPr>
          <a:lstStyle/>
          <a:p>
            <a:pPr lvl="0"/>
            <a:r>
              <a:rPr lang="en-US" sz="5400" dirty="0" smtClean="0"/>
              <a:t>Prohibition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79" y="1371600"/>
            <a:ext cx="7391400" cy="5029200"/>
          </a:xfrm>
        </p:spPr>
        <p:txBody>
          <a:bodyPr>
            <a:normAutofit fontScale="92500"/>
          </a:bodyPr>
          <a:lstStyle/>
          <a:p>
            <a:pPr lvl="2"/>
            <a:r>
              <a:rPr lang="en-US" sz="2800" dirty="0" smtClean="0"/>
              <a:t>Members of the </a:t>
            </a:r>
            <a:r>
              <a:rPr lang="en-US" sz="2800" dirty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emperance </a:t>
            </a:r>
            <a:r>
              <a:rPr lang="en-US" sz="2800" dirty="0" smtClean="0"/>
              <a:t>movement blamed </a:t>
            </a:r>
            <a:r>
              <a:rPr lang="en-US" sz="2800" dirty="0" smtClean="0">
                <a:solidFill>
                  <a:srgbClr val="FF0000"/>
                </a:solidFill>
              </a:rPr>
              <a:t>alcohol</a:t>
            </a:r>
            <a:r>
              <a:rPr lang="en-US" sz="2800" dirty="0" smtClean="0"/>
              <a:t> for many of society’s </a:t>
            </a:r>
            <a:r>
              <a:rPr lang="en-US" sz="2800" dirty="0" smtClean="0">
                <a:solidFill>
                  <a:srgbClr val="FF0000"/>
                </a:solidFill>
              </a:rPr>
              <a:t>ills.</a:t>
            </a:r>
          </a:p>
          <a:p>
            <a:pPr lvl="2"/>
            <a:r>
              <a:rPr lang="en-US" sz="2800" dirty="0" smtClean="0"/>
              <a:t>Members wanted </a:t>
            </a:r>
            <a:r>
              <a:rPr lang="en-US" sz="2800" dirty="0" smtClean="0">
                <a:solidFill>
                  <a:srgbClr val="FF0000"/>
                </a:solidFill>
              </a:rPr>
              <a:t>prohibition</a:t>
            </a:r>
            <a:r>
              <a:rPr lang="en-US" sz="2800" dirty="0" smtClean="0"/>
              <a:t>, stating it would stop </a:t>
            </a:r>
            <a:r>
              <a:rPr lang="en-US" sz="2800" dirty="0" smtClean="0">
                <a:solidFill>
                  <a:srgbClr val="FF0000"/>
                </a:solidFill>
              </a:rPr>
              <a:t>husbands </a:t>
            </a:r>
            <a:r>
              <a:rPr lang="en-US" sz="2800" dirty="0" smtClean="0"/>
              <a:t>from </a:t>
            </a:r>
            <a:r>
              <a:rPr lang="en-US" sz="2800" dirty="0" smtClean="0">
                <a:solidFill>
                  <a:srgbClr val="FF0000"/>
                </a:solidFill>
              </a:rPr>
              <a:t>spending</a:t>
            </a:r>
            <a:r>
              <a:rPr lang="en-US" sz="2800" dirty="0" smtClean="0"/>
              <a:t> all the </a:t>
            </a:r>
            <a:r>
              <a:rPr lang="en-US" sz="2800" dirty="0" smtClean="0">
                <a:solidFill>
                  <a:srgbClr val="002060"/>
                </a:solidFill>
              </a:rPr>
              <a:t>family </a:t>
            </a:r>
            <a:r>
              <a:rPr lang="en-US" sz="2800" dirty="0" smtClean="0">
                <a:solidFill>
                  <a:srgbClr val="FF0000"/>
                </a:solidFill>
              </a:rPr>
              <a:t>income </a:t>
            </a:r>
            <a:r>
              <a:rPr lang="en-US" sz="2800" dirty="0" smtClean="0"/>
              <a:t>on </a:t>
            </a:r>
            <a:r>
              <a:rPr lang="en-US" sz="2800" dirty="0" smtClean="0">
                <a:solidFill>
                  <a:srgbClr val="FF0000"/>
                </a:solidFill>
              </a:rPr>
              <a:t>alcohol</a:t>
            </a:r>
            <a:r>
              <a:rPr lang="en-US" sz="2800" dirty="0" smtClean="0"/>
              <a:t>.</a:t>
            </a:r>
          </a:p>
          <a:p>
            <a:pPr lvl="2"/>
            <a:r>
              <a:rPr lang="en-US" sz="2800" dirty="0" smtClean="0"/>
              <a:t>On January 20, 1920, the </a:t>
            </a:r>
            <a:r>
              <a:rPr lang="en-US" sz="2800" dirty="0" smtClean="0">
                <a:solidFill>
                  <a:srgbClr val="FF0000"/>
                </a:solidFill>
              </a:rPr>
              <a:t>18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Amendment</a:t>
            </a:r>
            <a:r>
              <a:rPr lang="en-US" sz="2800" dirty="0" smtClean="0"/>
              <a:t> was ratified.  </a:t>
            </a:r>
          </a:p>
          <a:p>
            <a:pPr lvl="2"/>
            <a:r>
              <a:rPr lang="en-US" sz="2800" dirty="0" smtClean="0"/>
              <a:t>It prohibited the </a:t>
            </a:r>
            <a:r>
              <a:rPr lang="en-US" sz="2800" dirty="0" smtClean="0">
                <a:solidFill>
                  <a:srgbClr val="FF0000"/>
                </a:solidFill>
              </a:rPr>
              <a:t>sale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manufacture</a:t>
            </a:r>
            <a:r>
              <a:rPr lang="en-US" sz="2800" dirty="0" smtClean="0"/>
              <a:t> of </a:t>
            </a:r>
            <a:r>
              <a:rPr lang="en-US" sz="2800" dirty="0" smtClean="0">
                <a:solidFill>
                  <a:srgbClr val="FF0000"/>
                </a:solidFill>
              </a:rPr>
              <a:t>alcohol</a:t>
            </a:r>
            <a:r>
              <a:rPr lang="en-US" sz="2800" dirty="0" smtClean="0"/>
              <a:t> – it did not, however, mention anything about the actual </a:t>
            </a:r>
            <a:r>
              <a:rPr lang="en-US" sz="2800" dirty="0" smtClean="0">
                <a:solidFill>
                  <a:srgbClr val="FF0000"/>
                </a:solidFill>
              </a:rPr>
              <a:t>drinking</a:t>
            </a:r>
            <a:r>
              <a:rPr lang="en-US" sz="2800" dirty="0" smtClean="0"/>
              <a:t> of alcohol.</a:t>
            </a:r>
          </a:p>
          <a:p>
            <a:pPr marL="530352" lvl="2" indent="0">
              <a:buNone/>
            </a:pPr>
            <a:r>
              <a:rPr lang="en-US" sz="1700" b="1" dirty="0">
                <a:solidFill>
                  <a:srgbClr val="0070C0"/>
                </a:solidFill>
                <a:hlinkClick r:id="rId2"/>
              </a:rPr>
              <a:t>http://www.history.com/topics/prohibition</a:t>
            </a:r>
            <a:endParaRPr lang="en-US" sz="3900" dirty="0" smtClean="0"/>
          </a:p>
          <a:p>
            <a:pPr lvl="2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Prohibition &amp; Crime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16" y="1828800"/>
            <a:ext cx="7239000" cy="4846320"/>
          </a:xfrm>
        </p:spPr>
        <p:txBody>
          <a:bodyPr/>
          <a:lstStyle/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dirty="0" smtClean="0">
                <a:solidFill>
                  <a:srgbClr val="FF0000"/>
                </a:solidFill>
              </a:rPr>
              <a:t>Prohibition</a:t>
            </a:r>
            <a:r>
              <a:rPr lang="en-US" sz="2800" dirty="0" smtClean="0"/>
              <a:t> led to organized </a:t>
            </a:r>
            <a:r>
              <a:rPr lang="en-US" sz="2800" dirty="0" smtClean="0">
                <a:solidFill>
                  <a:srgbClr val="FF0000"/>
                </a:solidFill>
              </a:rPr>
              <a:t>crime</a:t>
            </a:r>
          </a:p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dirty="0" smtClean="0"/>
              <a:t>A new breed of </a:t>
            </a:r>
            <a:r>
              <a:rPr lang="en-US" sz="2800" dirty="0" smtClean="0">
                <a:solidFill>
                  <a:srgbClr val="FF0000"/>
                </a:solidFill>
              </a:rPr>
              <a:t>gangster</a:t>
            </a:r>
            <a:r>
              <a:rPr lang="en-US" sz="2800" dirty="0" smtClean="0"/>
              <a:t> arose during this period. </a:t>
            </a:r>
          </a:p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800" dirty="0" smtClean="0"/>
              <a:t>Gangsters took </a:t>
            </a:r>
            <a:r>
              <a:rPr lang="en-US" sz="2800" dirty="0" smtClean="0">
                <a:solidFill>
                  <a:srgbClr val="FF0000"/>
                </a:solidFill>
              </a:rPr>
              <a:t>notice</a:t>
            </a:r>
            <a:r>
              <a:rPr lang="en-US" sz="2800" dirty="0" smtClean="0"/>
              <a:t> of the amazingly high level of </a:t>
            </a:r>
            <a:r>
              <a:rPr lang="en-US" sz="2800" dirty="0" smtClean="0">
                <a:solidFill>
                  <a:srgbClr val="FF0000"/>
                </a:solidFill>
              </a:rPr>
              <a:t>demand</a:t>
            </a:r>
            <a:r>
              <a:rPr lang="en-US" sz="2800" dirty="0" smtClean="0"/>
              <a:t> for </a:t>
            </a:r>
            <a:r>
              <a:rPr lang="en-US" sz="2800" dirty="0" smtClean="0">
                <a:solidFill>
                  <a:srgbClr val="FF0000"/>
                </a:solidFill>
              </a:rPr>
              <a:t>alcohol</a:t>
            </a:r>
            <a:r>
              <a:rPr lang="en-US" sz="2800" dirty="0" smtClean="0"/>
              <a:t> within society and the extremely </a:t>
            </a:r>
            <a:r>
              <a:rPr lang="en-US" sz="2800" dirty="0" smtClean="0">
                <a:solidFill>
                  <a:srgbClr val="FF0000"/>
                </a:solidFill>
              </a:rPr>
              <a:t>limited </a:t>
            </a:r>
            <a:r>
              <a:rPr lang="en-US" sz="2800" dirty="0" smtClean="0"/>
              <a:t>avenues of </a:t>
            </a:r>
            <a:r>
              <a:rPr lang="en-US" sz="2800" dirty="0" smtClean="0">
                <a:solidFill>
                  <a:srgbClr val="FF0000"/>
                </a:solidFill>
              </a:rPr>
              <a:t>supply</a:t>
            </a:r>
            <a:r>
              <a:rPr lang="en-US" sz="2800" dirty="0" smtClean="0"/>
              <a:t> to the average </a:t>
            </a:r>
            <a:r>
              <a:rPr lang="en-US" sz="2800" dirty="0" smtClean="0">
                <a:solidFill>
                  <a:srgbClr val="FF0000"/>
                </a:solidFill>
              </a:rPr>
              <a:t>citizen</a:t>
            </a:r>
            <a:r>
              <a:rPr lang="en-US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353"/>
            <a:ext cx="7239000" cy="1143000"/>
          </a:xfrm>
        </p:spPr>
        <p:txBody>
          <a:bodyPr>
            <a:normAutofit/>
          </a:bodyPr>
          <a:lstStyle/>
          <a:p>
            <a:pPr lvl="0"/>
            <a:r>
              <a:rPr lang="en-US" sz="5400" b="1" dirty="0" smtClean="0"/>
              <a:t>Prohibition &amp; Crime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084" y="1524000"/>
            <a:ext cx="7239000" cy="4846320"/>
          </a:xfrm>
        </p:spPr>
        <p:txBody>
          <a:bodyPr>
            <a:noAutofit/>
          </a:bodyPr>
          <a:lstStyle/>
          <a:p>
            <a:pPr lvl="2"/>
            <a:r>
              <a:rPr lang="en-US" sz="2800" dirty="0" smtClean="0"/>
              <a:t>Popular </a:t>
            </a:r>
            <a:r>
              <a:rPr lang="en-US" sz="2800" dirty="0" smtClean="0">
                <a:solidFill>
                  <a:srgbClr val="FF0000"/>
                </a:solidFill>
              </a:rPr>
              <a:t>gangsters</a:t>
            </a:r>
            <a:r>
              <a:rPr lang="en-US" sz="2800" dirty="0" smtClean="0"/>
              <a:t> included Scarface Al </a:t>
            </a:r>
            <a:r>
              <a:rPr lang="en-US" sz="2800" dirty="0" smtClean="0">
                <a:solidFill>
                  <a:srgbClr val="FF0000"/>
                </a:solidFill>
              </a:rPr>
              <a:t>Capone</a:t>
            </a:r>
            <a:r>
              <a:rPr lang="en-US" sz="2800" dirty="0" smtClean="0"/>
              <a:t>, “Bugs” Moran, Baby Face </a:t>
            </a:r>
            <a:r>
              <a:rPr lang="en-US" sz="2800" dirty="0" smtClean="0">
                <a:solidFill>
                  <a:srgbClr val="FF0000"/>
                </a:solidFill>
              </a:rPr>
              <a:t>Nelson</a:t>
            </a:r>
            <a:r>
              <a:rPr lang="en-US" sz="2800" dirty="0" smtClean="0"/>
              <a:t>, and Frank </a:t>
            </a:r>
            <a:r>
              <a:rPr lang="en-US" sz="2800" dirty="0" err="1" smtClean="0"/>
              <a:t>Nitty</a:t>
            </a:r>
            <a:endParaRPr lang="en-US" sz="2800" dirty="0" smtClean="0"/>
          </a:p>
          <a:p>
            <a:pPr lvl="2"/>
            <a:r>
              <a:rPr lang="en-US" sz="2800" dirty="0" smtClean="0">
                <a:solidFill>
                  <a:srgbClr val="FF0000"/>
                </a:solidFill>
              </a:rPr>
              <a:t>Capone</a:t>
            </a:r>
            <a:r>
              <a:rPr lang="en-US" sz="2800" dirty="0" smtClean="0"/>
              <a:t> -  “Public Enemy No. 1,” </a:t>
            </a:r>
            <a:r>
              <a:rPr lang="en-US" sz="2800" dirty="0" smtClean="0">
                <a:solidFill>
                  <a:srgbClr val="FF0000"/>
                </a:solidFill>
              </a:rPr>
              <a:t>arrested</a:t>
            </a:r>
            <a:r>
              <a:rPr lang="en-US" sz="2800" dirty="0" smtClean="0"/>
              <a:t> and sent to </a:t>
            </a:r>
            <a:r>
              <a:rPr lang="en-US" sz="2800" dirty="0" smtClean="0">
                <a:solidFill>
                  <a:srgbClr val="FF0000"/>
                </a:solidFill>
              </a:rPr>
              <a:t>Alcatraz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4" name="Picture 3" descr="Al Capon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4230415"/>
            <a:ext cx="2209800" cy="2168365"/>
          </a:xfrm>
          <a:prstGeom prst="rect">
            <a:avLst/>
          </a:prstGeom>
        </p:spPr>
      </p:pic>
      <p:pic>
        <p:nvPicPr>
          <p:cNvPr id="5" name="Picture 4" descr="alcatraz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3400" y="4245762"/>
            <a:ext cx="2860478" cy="21376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Prohibition &amp; Crime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dirty="0" smtClean="0"/>
              <a:t>Gangsters </a:t>
            </a:r>
            <a:r>
              <a:rPr lang="en-US" sz="2400" dirty="0" smtClean="0">
                <a:solidFill>
                  <a:srgbClr val="FF0000"/>
                </a:solidFill>
              </a:rPr>
              <a:t>hired</a:t>
            </a:r>
            <a:r>
              <a:rPr lang="en-US" sz="2400" dirty="0" smtClean="0"/>
              <a:t> men to </a:t>
            </a:r>
            <a:r>
              <a:rPr lang="en-US" sz="2400" dirty="0" smtClean="0">
                <a:solidFill>
                  <a:srgbClr val="FF0000"/>
                </a:solidFill>
              </a:rPr>
              <a:t>smuggle</a:t>
            </a:r>
            <a:r>
              <a:rPr lang="en-US" sz="2400" dirty="0" smtClean="0"/>
              <a:t> in rum from the Caribbean (</a:t>
            </a:r>
            <a:r>
              <a:rPr lang="en-US" sz="2400" dirty="0" smtClean="0">
                <a:solidFill>
                  <a:srgbClr val="FF0000"/>
                </a:solidFill>
              </a:rPr>
              <a:t>rumrunners</a:t>
            </a:r>
            <a:r>
              <a:rPr lang="en-US" sz="2400" dirty="0" smtClean="0"/>
              <a:t>) or hijack whiskey from </a:t>
            </a:r>
            <a:r>
              <a:rPr lang="en-US" sz="2400" dirty="0" smtClean="0">
                <a:solidFill>
                  <a:srgbClr val="FF0000"/>
                </a:solidFill>
              </a:rPr>
              <a:t>Canada</a:t>
            </a:r>
            <a:r>
              <a:rPr lang="en-US" sz="2400" dirty="0" smtClean="0"/>
              <a:t> and bring it into the U.S. </a:t>
            </a:r>
          </a:p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dirty="0" smtClean="0"/>
              <a:t>Others would </a:t>
            </a:r>
            <a:r>
              <a:rPr lang="en-US" sz="2400" dirty="0" smtClean="0">
                <a:solidFill>
                  <a:srgbClr val="FF0000"/>
                </a:solidFill>
              </a:rPr>
              <a:t>buy</a:t>
            </a:r>
            <a:r>
              <a:rPr lang="en-US" sz="2400" dirty="0" smtClean="0"/>
              <a:t> large quantities of </a:t>
            </a:r>
            <a:r>
              <a:rPr lang="en-US" sz="2400" dirty="0" smtClean="0">
                <a:solidFill>
                  <a:srgbClr val="FF0000"/>
                </a:solidFill>
              </a:rPr>
              <a:t>liquor</a:t>
            </a:r>
            <a:r>
              <a:rPr lang="en-US" sz="2400" dirty="0" smtClean="0"/>
              <a:t> made in homemade </a:t>
            </a:r>
            <a:r>
              <a:rPr lang="en-US" sz="2400" dirty="0" smtClean="0">
                <a:solidFill>
                  <a:srgbClr val="FF0000"/>
                </a:solidFill>
              </a:rPr>
              <a:t>stills</a:t>
            </a:r>
            <a:r>
              <a:rPr lang="en-US" sz="2400" dirty="0" smtClean="0"/>
              <a:t>. </a:t>
            </a:r>
          </a:p>
          <a:p>
            <a:pPr marL="274320" lvl="2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400" dirty="0" smtClean="0"/>
              <a:t>The gangsters would then open up </a:t>
            </a:r>
            <a:r>
              <a:rPr lang="en-US" sz="2400" dirty="0" smtClean="0">
                <a:solidFill>
                  <a:srgbClr val="FF0000"/>
                </a:solidFill>
              </a:rPr>
              <a:t>secret</a:t>
            </a:r>
            <a:r>
              <a:rPr lang="en-US" sz="2400" dirty="0" smtClean="0"/>
              <a:t> bars (</a:t>
            </a:r>
            <a:r>
              <a:rPr lang="en-US" sz="2400" dirty="0" smtClean="0">
                <a:solidFill>
                  <a:srgbClr val="FF0000"/>
                </a:solidFill>
              </a:rPr>
              <a:t>speakeasies</a:t>
            </a:r>
            <a:r>
              <a:rPr lang="en-US" sz="2400" dirty="0" smtClean="0"/>
              <a:t>) for people to come in, </a:t>
            </a:r>
            <a:r>
              <a:rPr lang="en-US" sz="2400" dirty="0" smtClean="0">
                <a:solidFill>
                  <a:srgbClr val="FF0000"/>
                </a:solidFill>
              </a:rPr>
              <a:t>drink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FF0000"/>
                </a:solidFill>
              </a:rPr>
              <a:t>socialize</a:t>
            </a:r>
            <a:r>
              <a:rPr lang="en-US" sz="2400" dirty="0" smtClean="0"/>
              <a:t>. </a:t>
            </a:r>
          </a:p>
          <a:p>
            <a:endParaRPr lang="en-US" dirty="0"/>
          </a:p>
        </p:txBody>
      </p:sp>
      <p:pic>
        <p:nvPicPr>
          <p:cNvPr id="6" name="Picture 5" descr="speakeasy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4495800"/>
            <a:ext cx="2590800" cy="21997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693"/>
            <a:ext cx="7239000" cy="1143000"/>
          </a:xfrm>
        </p:spPr>
        <p:txBody>
          <a:bodyPr>
            <a:noAutofit/>
          </a:bodyPr>
          <a:lstStyle/>
          <a:p>
            <a:pPr lvl="0" algn="ctr"/>
            <a:r>
              <a:rPr lang="en-US" sz="4800" b="1" dirty="0" smtClean="0"/>
              <a:t>Life in the Roaring Twenties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572693"/>
            <a:ext cx="7924800" cy="4846320"/>
          </a:xfrm>
        </p:spPr>
        <p:txBody>
          <a:bodyPr>
            <a:noAutofit/>
          </a:bodyPr>
          <a:lstStyle/>
          <a:p>
            <a:pPr lvl="2"/>
            <a:r>
              <a:rPr lang="en-US" sz="3600" dirty="0" smtClean="0"/>
              <a:t>Life was good after </a:t>
            </a:r>
            <a:r>
              <a:rPr lang="en-US" sz="3600" dirty="0" smtClean="0">
                <a:solidFill>
                  <a:srgbClr val="FF0000"/>
                </a:solidFill>
              </a:rPr>
              <a:t>WWI</a:t>
            </a:r>
          </a:p>
          <a:p>
            <a:pPr lvl="3"/>
            <a:r>
              <a:rPr lang="en-US" sz="2200" dirty="0"/>
              <a:t>S</a:t>
            </a:r>
            <a:r>
              <a:rPr lang="en-US" sz="2200" dirty="0" smtClean="0"/>
              <a:t>ome </a:t>
            </a:r>
            <a:r>
              <a:rPr lang="en-US" sz="2200" dirty="0" smtClean="0">
                <a:solidFill>
                  <a:srgbClr val="FF0000"/>
                </a:solidFill>
              </a:rPr>
              <a:t>foods</a:t>
            </a:r>
            <a:r>
              <a:rPr lang="en-US" sz="2200" dirty="0" smtClean="0"/>
              <a:t>  could be </a:t>
            </a:r>
            <a:r>
              <a:rPr lang="en-US" sz="2200" dirty="0" smtClean="0">
                <a:solidFill>
                  <a:srgbClr val="FF0000"/>
                </a:solidFill>
              </a:rPr>
              <a:t>delivered</a:t>
            </a:r>
            <a:r>
              <a:rPr lang="en-US" sz="2200" dirty="0" smtClean="0"/>
              <a:t> right to front </a:t>
            </a:r>
            <a:r>
              <a:rPr lang="en-US" sz="2200" dirty="0" smtClean="0">
                <a:solidFill>
                  <a:srgbClr val="FF0000"/>
                </a:solidFill>
              </a:rPr>
              <a:t>door</a:t>
            </a:r>
          </a:p>
          <a:p>
            <a:pPr lvl="3"/>
            <a:r>
              <a:rPr lang="en-US" sz="2200" dirty="0" smtClean="0"/>
              <a:t>Clarence </a:t>
            </a:r>
            <a:r>
              <a:rPr lang="en-US" sz="2200" dirty="0" smtClean="0">
                <a:solidFill>
                  <a:srgbClr val="FF0000"/>
                </a:solidFill>
              </a:rPr>
              <a:t>Birdseye</a:t>
            </a:r>
            <a:r>
              <a:rPr lang="en-US" sz="2200" dirty="0" smtClean="0"/>
              <a:t> perfected method for </a:t>
            </a:r>
            <a:r>
              <a:rPr lang="en-US" sz="2200" dirty="0" smtClean="0">
                <a:solidFill>
                  <a:srgbClr val="FF0000"/>
                </a:solidFill>
              </a:rPr>
              <a:t>freezing</a:t>
            </a:r>
            <a:r>
              <a:rPr lang="en-US" sz="2200" dirty="0" smtClean="0"/>
              <a:t> and packing food</a:t>
            </a:r>
          </a:p>
          <a:p>
            <a:pPr lvl="3"/>
            <a:r>
              <a:rPr lang="en-US" sz="2200" dirty="0" smtClean="0">
                <a:solidFill>
                  <a:srgbClr val="FF0000"/>
                </a:solidFill>
              </a:rPr>
              <a:t>Electricity</a:t>
            </a:r>
            <a:r>
              <a:rPr lang="en-US" sz="2200" dirty="0" smtClean="0"/>
              <a:t> became more available</a:t>
            </a:r>
          </a:p>
          <a:p>
            <a:pPr lvl="3"/>
            <a:r>
              <a:rPr lang="en-US" sz="2200" dirty="0"/>
              <a:t>E</a:t>
            </a:r>
            <a:r>
              <a:rPr lang="en-US" sz="2200" dirty="0" smtClean="0"/>
              <a:t>lectric </a:t>
            </a:r>
            <a:r>
              <a:rPr lang="en-US" sz="2200" dirty="0" smtClean="0">
                <a:solidFill>
                  <a:srgbClr val="FF0000"/>
                </a:solidFill>
              </a:rPr>
              <a:t>appliances</a:t>
            </a:r>
            <a:r>
              <a:rPr lang="en-US" sz="2200" dirty="0" smtClean="0"/>
              <a:t> were more common</a:t>
            </a:r>
          </a:p>
          <a:p>
            <a:pPr lvl="3"/>
            <a:r>
              <a:rPr lang="en-US" sz="2200" dirty="0" smtClean="0"/>
              <a:t>New </a:t>
            </a:r>
            <a:r>
              <a:rPr lang="en-US" sz="2200" dirty="0" smtClean="0">
                <a:solidFill>
                  <a:srgbClr val="FF0000"/>
                </a:solidFill>
              </a:rPr>
              <a:t>convenience</a:t>
            </a:r>
            <a:r>
              <a:rPr lang="en-US" sz="2200" dirty="0" smtClean="0"/>
              <a:t> foods were available including rolled oats, </a:t>
            </a:r>
            <a:r>
              <a:rPr lang="en-US" sz="2200" dirty="0" smtClean="0">
                <a:solidFill>
                  <a:srgbClr val="FF0000"/>
                </a:solidFill>
              </a:rPr>
              <a:t>pancake mix</a:t>
            </a:r>
            <a:r>
              <a:rPr lang="en-US" sz="2200" dirty="0" smtClean="0"/>
              <a:t>, canned goods and </a:t>
            </a:r>
            <a:r>
              <a:rPr lang="en-US" sz="2200" dirty="0" smtClean="0">
                <a:solidFill>
                  <a:srgbClr val="FF0000"/>
                </a:solidFill>
              </a:rPr>
              <a:t>pre-sliced bread</a:t>
            </a:r>
            <a:r>
              <a:rPr lang="en-US" sz="2200" dirty="0" smtClean="0"/>
              <a:t>,</a:t>
            </a:r>
          </a:p>
          <a:p>
            <a:pPr lvl="3"/>
            <a:r>
              <a:rPr lang="en-US" sz="2200" dirty="0" smtClean="0"/>
              <a:t>Gerber’s </a:t>
            </a:r>
            <a:r>
              <a:rPr lang="en-US" sz="2200" dirty="0" smtClean="0">
                <a:solidFill>
                  <a:srgbClr val="FF0000"/>
                </a:solidFill>
              </a:rPr>
              <a:t>baby</a:t>
            </a:r>
            <a:r>
              <a:rPr lang="en-US" sz="2200" dirty="0" smtClean="0"/>
              <a:t> foods were available for the first time.</a:t>
            </a:r>
          </a:p>
          <a:p>
            <a:pPr lvl="3"/>
            <a:r>
              <a:rPr lang="en-US" sz="2200" dirty="0" smtClean="0">
                <a:solidFill>
                  <a:srgbClr val="FF0000"/>
                </a:solidFill>
              </a:rPr>
              <a:t>Peanut butter and jelly </a:t>
            </a:r>
            <a:r>
              <a:rPr lang="en-US" sz="2200" dirty="0" smtClean="0"/>
              <a:t>sandwiches became famous in </a:t>
            </a:r>
            <a:r>
              <a:rPr lang="en-US" sz="2200" dirty="0" smtClean="0">
                <a:solidFill>
                  <a:srgbClr val="FF0000"/>
                </a:solidFill>
              </a:rPr>
              <a:t>1922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8F377C"/>
      </a:hlink>
      <a:folHlink>
        <a:srgbClr val="BB4FA3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659</Words>
  <Application>Microsoft Office PowerPoint</Application>
  <PresentationFormat>On-screen Show (4:3)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Trebuchet MS</vt:lpstr>
      <vt:lpstr>Wingdings</vt:lpstr>
      <vt:lpstr>Wingdings 2</vt:lpstr>
      <vt:lpstr>Opulent</vt:lpstr>
      <vt:lpstr>The Roaring 20s</vt:lpstr>
      <vt:lpstr>The New Woman</vt:lpstr>
      <vt:lpstr>The New Woman</vt:lpstr>
      <vt:lpstr>Music &amp; Dance</vt:lpstr>
      <vt:lpstr>Prohibition</vt:lpstr>
      <vt:lpstr>Prohibition &amp; Crime</vt:lpstr>
      <vt:lpstr>Prohibition &amp; Crime</vt:lpstr>
      <vt:lpstr>Prohibition &amp; Crime</vt:lpstr>
      <vt:lpstr>Life in the Roaring Twenties</vt:lpstr>
      <vt:lpstr>Life in the Roaring Twenties</vt:lpstr>
      <vt:lpstr>Life in the Roaring Twenties</vt:lpstr>
      <vt:lpstr>Popular Fads</vt:lpstr>
      <vt:lpstr>The Great Migration</vt:lpstr>
      <vt:lpstr>The Great Migration</vt:lpstr>
      <vt:lpstr>The Klan Strengthens</vt:lpstr>
      <vt:lpstr>A Special Day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Civil War</dc:title>
  <dc:creator>mdyer2</dc:creator>
  <cp:lastModifiedBy>nferrari2</cp:lastModifiedBy>
  <cp:revision>36</cp:revision>
  <dcterms:created xsi:type="dcterms:W3CDTF">2012-01-15T13:29:29Z</dcterms:created>
  <dcterms:modified xsi:type="dcterms:W3CDTF">2016-02-23T16:43:42Z</dcterms:modified>
</cp:coreProperties>
</file>