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172599-F54D-41BB-B791-4E7D4C655EE8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49039C-EA68-4B58-B247-4F3242334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030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http://www.pbs.org/wnet/african-americans-many-rivers-to-cross/history/did-african-american-slaves-rebel/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9039C-EA68-4B58-B247-4F3242334E3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19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12/2/2015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12/2/2015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12/2/2015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12/2/2015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12/2/2015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12/2/2015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Slave Resistance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41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Away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Despite the danger in running away, many slaves believed this to be their best chance for freedom. </a:t>
            </a:r>
          </a:p>
          <a:p>
            <a:r>
              <a:rPr lang="en-US" sz="3200" dirty="0" smtClean="0"/>
              <a:t>During the 18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century, North Carolina actually had a reputation as a haven for fugitive slaves.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6329" y="4399205"/>
            <a:ext cx="2737233" cy="1980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3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Resistance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Enslaved men &amp; women often resisted the circumstances they faced to the best of their ability. </a:t>
            </a:r>
          </a:p>
          <a:p>
            <a:r>
              <a:rPr lang="en-US" sz="2800" dirty="0" smtClean="0"/>
              <a:t>Resistance or the act of resisting, opposing, or withstanding, came in many forms:</a:t>
            </a:r>
          </a:p>
          <a:p>
            <a:pPr lvl="1"/>
            <a:r>
              <a:rPr lang="en-US" sz="2800" dirty="0" smtClean="0"/>
              <a:t>Culture</a:t>
            </a:r>
          </a:p>
          <a:p>
            <a:pPr lvl="1"/>
            <a:r>
              <a:rPr lang="en-US" sz="2800" dirty="0" smtClean="0"/>
              <a:t>Behavior</a:t>
            </a:r>
          </a:p>
          <a:p>
            <a:pPr lvl="1"/>
            <a:r>
              <a:rPr lang="en-US" sz="2800" dirty="0" smtClean="0"/>
              <a:t>Community </a:t>
            </a:r>
          </a:p>
          <a:p>
            <a:pPr lvl="1"/>
            <a:r>
              <a:rPr lang="en-US" sz="2800" dirty="0" smtClean="0"/>
              <a:t>Revolt</a:t>
            </a:r>
          </a:p>
          <a:p>
            <a:pPr lvl="1"/>
            <a:r>
              <a:rPr lang="en-US" sz="2800" dirty="0" smtClean="0"/>
              <a:t>Religion </a:t>
            </a:r>
          </a:p>
          <a:p>
            <a:pPr lvl="1"/>
            <a:r>
              <a:rPr lang="en-US" sz="2800" dirty="0" smtClean="0"/>
              <a:t>Education</a:t>
            </a:r>
          </a:p>
          <a:p>
            <a:pPr lvl="1"/>
            <a:r>
              <a:rPr lang="en-US" sz="2800" dirty="0" smtClean="0"/>
              <a:t>Purchasing Freedom </a:t>
            </a:r>
          </a:p>
          <a:p>
            <a:pPr lvl="1"/>
            <a:r>
              <a:rPr lang="en-US" sz="2800" dirty="0" smtClean="0"/>
              <a:t>Running Away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80895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1529" y="344177"/>
            <a:ext cx="6916245" cy="5120640"/>
          </a:xfrm>
        </p:spPr>
        <p:txBody>
          <a:bodyPr>
            <a:noAutofit/>
          </a:bodyPr>
          <a:lstStyle/>
          <a:p>
            <a:r>
              <a:rPr lang="en-US" sz="2400" dirty="0" smtClean="0"/>
              <a:t>Enslaved individuals worked very hard to hold on to the their original cultures &amp; integrate their own customs into new communities they formed. </a:t>
            </a:r>
            <a:endParaRPr lang="en-US" sz="2400" dirty="0"/>
          </a:p>
          <a:p>
            <a:r>
              <a:rPr lang="en-US" sz="2400" dirty="0" smtClean="0"/>
              <a:t>This was evident in their language, religion, work patterns &amp; names chosen for their children. </a:t>
            </a:r>
          </a:p>
          <a:p>
            <a:r>
              <a:rPr lang="en-US" sz="2400" dirty="0" smtClean="0"/>
              <a:t>Refused to let their masters strip them of their identities. </a:t>
            </a:r>
          </a:p>
          <a:p>
            <a:r>
              <a:rPr lang="en-US" sz="2400" dirty="0" smtClean="0"/>
              <a:t>Example: “John </a:t>
            </a:r>
            <a:r>
              <a:rPr lang="en-US" sz="2400" dirty="0" err="1" smtClean="0"/>
              <a:t>Koonering</a:t>
            </a:r>
            <a:r>
              <a:rPr lang="en-US" sz="2400" dirty="0" smtClean="0"/>
              <a:t>” </a:t>
            </a:r>
          </a:p>
          <a:p>
            <a:pPr lvl="1"/>
            <a:r>
              <a:rPr lang="en-US" sz="2400" dirty="0" smtClean="0"/>
              <a:t>North Carolina slaves would have a colorful Christmas time celebration.</a:t>
            </a:r>
          </a:p>
          <a:p>
            <a:pPr lvl="1"/>
            <a:r>
              <a:rPr lang="en-US" sz="2400" dirty="0" smtClean="0"/>
              <a:t>A slave leader would perform songs, dance, other slaves would play music instruments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9934" y="4724569"/>
            <a:ext cx="2265226" cy="2133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736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Behaviors such as malingering, being disrespectful &amp; carelessness were used as forms of resistance. </a:t>
            </a:r>
          </a:p>
          <a:p>
            <a:r>
              <a:rPr lang="en-US" sz="3600" dirty="0" smtClean="0"/>
              <a:t>Theft was also a common behavior amongst slaves. Enslaved individuals would often steal to keep themselves alive when inadequate provisions were supplied.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78334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Slaves made every effort to build a community wherever they were located. </a:t>
            </a:r>
          </a:p>
          <a:p>
            <a:r>
              <a:rPr lang="en-US" sz="3200" dirty="0" smtClean="0"/>
              <a:t>This was common on plantations were multiple slaves worked. </a:t>
            </a:r>
          </a:p>
          <a:p>
            <a:r>
              <a:rPr lang="en-US" sz="3200" dirty="0" smtClean="0"/>
              <a:t>Slaves would build communities to develop larger areas of freedom in their lives, undermine slaveholders’ discipline and to develop a community life within slave quarters.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71883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918" y="1123837"/>
            <a:ext cx="3020217" cy="4601183"/>
          </a:xfrm>
        </p:spPr>
        <p:txBody>
          <a:bodyPr>
            <a:normAutofit/>
          </a:bodyPr>
          <a:lstStyle/>
          <a:p>
            <a:r>
              <a:rPr lang="en-US" sz="3400" dirty="0" smtClean="0"/>
              <a:t>Revolt/Rebellion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2916" y="368514"/>
            <a:ext cx="7315200" cy="512064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Revolts &amp; aggression were rare due to the harsh consequences slaves faced. </a:t>
            </a:r>
          </a:p>
          <a:p>
            <a:r>
              <a:rPr lang="en-US" sz="3200" dirty="0" smtClean="0"/>
              <a:t>Despite consequences, rebellions still occurred:</a:t>
            </a:r>
          </a:p>
          <a:p>
            <a:pPr lvl="1"/>
            <a:r>
              <a:rPr lang="en-US" sz="2800" dirty="0" err="1" smtClean="0"/>
              <a:t>Stono</a:t>
            </a:r>
            <a:r>
              <a:rPr lang="en-US" sz="2800" dirty="0" smtClean="0"/>
              <a:t> Rebellion (1739)</a:t>
            </a:r>
          </a:p>
          <a:p>
            <a:pPr lvl="1"/>
            <a:r>
              <a:rPr lang="en-US" sz="2800" dirty="0" smtClean="0"/>
              <a:t>Nat Turner’s Rebellion (1831)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8919" y="4435339"/>
            <a:ext cx="4445000" cy="229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236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Religion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Religion was used as a form of resistance as many slaves would hold on to remnants of their own religious traditions.</a:t>
            </a:r>
          </a:p>
          <a:p>
            <a:r>
              <a:rPr lang="en-US" sz="3600" dirty="0" smtClean="0"/>
              <a:t>Additionally, slaves would accept Christianity if they pleased, not at the request of the slaveholder.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2660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Slaves went to great lengths to educate themselves.</a:t>
            </a:r>
          </a:p>
          <a:p>
            <a:r>
              <a:rPr lang="en-US" sz="3200" dirty="0" smtClean="0"/>
              <a:t>They learned to read &amp; write, despite this being illegal. </a:t>
            </a:r>
          </a:p>
          <a:p>
            <a:r>
              <a:rPr lang="en-US" sz="3200" dirty="0" smtClean="0"/>
              <a:t>Many missionaries would provide religious instruction as well as teach slaves how to read &amp; write. 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7726" y="4756559"/>
            <a:ext cx="2767031" cy="1936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66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Purchasing Freedom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Free labor opportunities such as fishing, working on a whaler or agricultural activities were available to some slaves.</a:t>
            </a:r>
          </a:p>
          <a:p>
            <a:r>
              <a:rPr lang="en-US" sz="4000" dirty="0"/>
              <a:t>E</a:t>
            </a:r>
            <a:r>
              <a:rPr lang="en-US" sz="4000" dirty="0" smtClean="0"/>
              <a:t>nslaved individuals would take advantage of these opportunities to earn money to buy themselves from their owners.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346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732</TotalTime>
  <Words>424</Words>
  <Application>Microsoft Office PowerPoint</Application>
  <PresentationFormat>Widescreen</PresentationFormat>
  <Paragraphs>46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Corbel</vt:lpstr>
      <vt:lpstr>Wingdings 2</vt:lpstr>
      <vt:lpstr>Frame</vt:lpstr>
      <vt:lpstr>Slave Resistance</vt:lpstr>
      <vt:lpstr>Types of Resistance</vt:lpstr>
      <vt:lpstr>Culture </vt:lpstr>
      <vt:lpstr>Behavior </vt:lpstr>
      <vt:lpstr>Community</vt:lpstr>
      <vt:lpstr>Revolt/Rebellion</vt:lpstr>
      <vt:lpstr>Religion </vt:lpstr>
      <vt:lpstr>Education </vt:lpstr>
      <vt:lpstr>Purchasing Freedom </vt:lpstr>
      <vt:lpstr>Running Away 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Slave Resistance</dc:title>
  <dc:creator>nferrari2</dc:creator>
  <cp:lastModifiedBy>nferrari2</cp:lastModifiedBy>
  <cp:revision>15</cp:revision>
  <dcterms:created xsi:type="dcterms:W3CDTF">2014-12-15T14:47:56Z</dcterms:created>
  <dcterms:modified xsi:type="dcterms:W3CDTF">2015-12-02T19:21:15Z</dcterms:modified>
</cp:coreProperties>
</file>