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9"/>
  </p:notesMasterIdLst>
  <p:sldIdLst>
    <p:sldId id="256" r:id="rId2"/>
    <p:sldId id="302" r:id="rId3"/>
    <p:sldId id="303" r:id="rId4"/>
    <p:sldId id="304" r:id="rId5"/>
    <p:sldId id="301" r:id="rId6"/>
    <p:sldId id="280" r:id="rId7"/>
    <p:sldId id="275" r:id="rId8"/>
    <p:sldId id="276" r:id="rId9"/>
    <p:sldId id="281" r:id="rId10"/>
    <p:sldId id="277" r:id="rId11"/>
    <p:sldId id="278" r:id="rId12"/>
    <p:sldId id="279" r:id="rId13"/>
    <p:sldId id="306" r:id="rId14"/>
    <p:sldId id="268" r:id="rId15"/>
    <p:sldId id="283" r:id="rId16"/>
    <p:sldId id="282" r:id="rId17"/>
    <p:sldId id="269" r:id="rId18"/>
    <p:sldId id="270" r:id="rId19"/>
    <p:sldId id="284" r:id="rId20"/>
    <p:sldId id="285" r:id="rId21"/>
    <p:sldId id="286" r:id="rId22"/>
    <p:sldId id="292" r:id="rId23"/>
    <p:sldId id="290" r:id="rId24"/>
    <p:sldId id="293" r:id="rId25"/>
    <p:sldId id="295" r:id="rId26"/>
    <p:sldId id="307" r:id="rId27"/>
    <p:sldId id="29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60"/>
  </p:normalViewPr>
  <p:slideViewPr>
    <p:cSldViewPr>
      <p:cViewPr varScale="1">
        <p:scale>
          <a:sx n="67" d="100"/>
          <a:sy n="67" d="100"/>
        </p:scale>
        <p:origin x="11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1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0292D8-AD23-41BF-8623-D5EF27506A22}" type="slidenum">
              <a:rPr lang="en-US"/>
              <a:pPr>
                <a:defRPr/>
              </a:pPr>
              <a:t>‹#›</a:t>
            </a:fld>
            <a:endParaRPr lang="en-US"/>
          </a:p>
        </p:txBody>
      </p:sp>
    </p:spTree>
    <p:extLst>
      <p:ext uri="{BB962C8B-B14F-4D97-AF65-F5344CB8AC3E}">
        <p14:creationId xmlns:p14="http://schemas.microsoft.com/office/powerpoint/2010/main" val="1753277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shmm.org/education/foreducators/prodev/beli/2003/lesson.php?content=you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shmm.org/wlc/media_ph.php?lang=en&amp;ModuleId=10005161&amp;MediaId=5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shmm.org/wlc/article.php?lang=en&amp;ModuleId=1000516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err="1" smtClean="0"/>
              <a:t>Izio</a:t>
            </a:r>
            <a:r>
              <a:rPr lang="en-US" dirty="0" smtClean="0"/>
              <a:t> and </a:t>
            </a:r>
            <a:r>
              <a:rPr lang="en-US" dirty="0" err="1" smtClean="0"/>
              <a:t>Anda</a:t>
            </a:r>
            <a:r>
              <a:rPr lang="en-US" dirty="0" smtClean="0"/>
              <a:t> Littman and their son, Otto, sunbathe on the beach in the resort town of </a:t>
            </a:r>
            <a:r>
              <a:rPr lang="en-US" dirty="0" err="1" smtClean="0"/>
              <a:t>Skole</a:t>
            </a:r>
            <a:r>
              <a:rPr lang="en-US" dirty="0" smtClean="0"/>
              <a:t>, July 4, 1939, two months before the German invasion of Poland.</a:t>
            </a:r>
          </a:p>
          <a:p>
            <a:pPr eaLnBrk="1" hangingPunct="1"/>
            <a:r>
              <a:rPr lang="en-US" i="1" dirty="0" smtClean="0"/>
              <a:t>Source:  </a:t>
            </a:r>
            <a:r>
              <a:rPr lang="en-US" i="1" u="sng" dirty="0" smtClean="0">
                <a:hlinkClick r:id="rId3"/>
              </a:rPr>
              <a:t>http://www.ushmm.org/education/foreducators/prodev/beli/2003/lesson.php?content=young</a:t>
            </a:r>
            <a:endParaRPr lang="en-US" dirty="0" smtClean="0"/>
          </a:p>
          <a:p>
            <a:pPr eaLnBrk="1" hangingPunct="1"/>
            <a:r>
              <a:rPr lang="en-US" i="1" dirty="0" smtClean="0"/>
              <a:t> </a:t>
            </a:r>
            <a:endParaRPr lang="en-US" dirty="0" smtClean="0"/>
          </a:p>
          <a:p>
            <a:pPr eaLnBrk="1" hangingPunct="1"/>
            <a:r>
              <a:rPr lang="en-US" i="1" dirty="0" smtClean="0"/>
              <a:t> </a:t>
            </a:r>
            <a:endParaRPr lang="en-US" dirty="0" smtClean="0"/>
          </a:p>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67E1C3E0-473D-4766-9C60-6E0C6B1CB706}" type="slidenum">
              <a:rPr lang="en-US" smtClean="0"/>
              <a:pPr/>
              <a:t>2</a:t>
            </a:fld>
            <a:endParaRPr lang="en-US" smtClean="0"/>
          </a:p>
        </p:txBody>
      </p:sp>
    </p:spTree>
    <p:extLst>
      <p:ext uri="{BB962C8B-B14F-4D97-AF65-F5344CB8AC3E}">
        <p14:creationId xmlns:p14="http://schemas.microsoft.com/office/powerpoint/2010/main" val="351339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smtClean="0"/>
              <a:t>Class photo of students and a teacher at a Jewish school in prewar Karlsruhe. Germany, July 1937.</a:t>
            </a:r>
          </a:p>
          <a:p>
            <a:pPr eaLnBrk="1" hangingPunct="1"/>
            <a:r>
              <a:rPr lang="en-US" i="1" smtClean="0"/>
              <a:t>Source:  </a:t>
            </a:r>
            <a:r>
              <a:rPr lang="en-US" i="1" u="sng" smtClean="0">
                <a:hlinkClick r:id="rId3"/>
              </a:rPr>
              <a:t>http://www.ushmm.org/wlc/media_ph.php?lang=en&amp;ModuleId=10005161&amp;MediaId=514</a:t>
            </a:r>
            <a:endParaRPr lang="en-US" smtClean="0"/>
          </a:p>
          <a:p>
            <a:pPr eaLnBrk="1" hangingPunct="1"/>
            <a:r>
              <a:rPr lang="en-US" i="1" smtClean="0"/>
              <a:t> </a:t>
            </a:r>
            <a:endParaRPr lang="en-US" smtClean="0"/>
          </a:p>
          <a:p>
            <a:pPr eaLnBrk="1" hangingPunct="1"/>
            <a:endParaRPr lang="en-US" smtClean="0"/>
          </a:p>
        </p:txBody>
      </p:sp>
      <p:sp>
        <p:nvSpPr>
          <p:cNvPr id="43012" name="Slide Number Placeholder 3"/>
          <p:cNvSpPr>
            <a:spLocks noGrp="1"/>
          </p:cNvSpPr>
          <p:nvPr>
            <p:ph type="sldNum" sz="quarter" idx="5"/>
          </p:nvPr>
        </p:nvSpPr>
        <p:spPr>
          <a:noFill/>
        </p:spPr>
        <p:txBody>
          <a:bodyPr/>
          <a:lstStyle/>
          <a:p>
            <a:fld id="{92580193-D36F-464D-B8A7-F76CDA580AA7}" type="slidenum">
              <a:rPr lang="en-US" smtClean="0"/>
              <a:pPr/>
              <a:t>3</a:t>
            </a:fld>
            <a:endParaRPr lang="en-US" smtClean="0"/>
          </a:p>
        </p:txBody>
      </p:sp>
    </p:spTree>
    <p:extLst>
      <p:ext uri="{BB962C8B-B14F-4D97-AF65-F5344CB8AC3E}">
        <p14:creationId xmlns:p14="http://schemas.microsoft.com/office/powerpoint/2010/main" val="79647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smtClean="0"/>
              <a:t>Three generations of a Jewish family pose for a group photograph. Vilna, 1938-39.</a:t>
            </a:r>
          </a:p>
          <a:p>
            <a:pPr eaLnBrk="1" hangingPunct="1"/>
            <a:r>
              <a:rPr lang="en-US" i="1" smtClean="0"/>
              <a:t>Source:  </a:t>
            </a:r>
            <a:r>
              <a:rPr lang="en-US" i="1" u="sng" smtClean="0">
                <a:hlinkClick r:id="rId3"/>
              </a:rPr>
              <a:t>http://www.ushmm.org/wlc/article.php?lang=en&amp;ModuleId=10005161</a:t>
            </a:r>
            <a:endParaRPr lang="en-US" smtClean="0"/>
          </a:p>
        </p:txBody>
      </p:sp>
      <p:sp>
        <p:nvSpPr>
          <p:cNvPr id="44036" name="Slide Number Placeholder 3"/>
          <p:cNvSpPr>
            <a:spLocks noGrp="1"/>
          </p:cNvSpPr>
          <p:nvPr>
            <p:ph type="sldNum" sz="quarter" idx="5"/>
          </p:nvPr>
        </p:nvSpPr>
        <p:spPr>
          <a:noFill/>
        </p:spPr>
        <p:txBody>
          <a:bodyPr/>
          <a:lstStyle/>
          <a:p>
            <a:fld id="{0A7582F8-A558-48BF-915D-22516AE7D282}" type="slidenum">
              <a:rPr lang="en-US" smtClean="0"/>
              <a:pPr/>
              <a:t>4</a:t>
            </a:fld>
            <a:endParaRPr lang="en-US" smtClean="0"/>
          </a:p>
        </p:txBody>
      </p:sp>
    </p:spTree>
    <p:extLst>
      <p:ext uri="{BB962C8B-B14F-4D97-AF65-F5344CB8AC3E}">
        <p14:creationId xmlns:p14="http://schemas.microsoft.com/office/powerpoint/2010/main" val="417482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smtClean="0"/>
              <a:t>Source:  http://www.ushmm.org/wlc/media_nm.php?lang=en&amp;ModuleId=10005161&amp;MediaId=358 </a:t>
            </a:r>
          </a:p>
        </p:txBody>
      </p:sp>
      <p:sp>
        <p:nvSpPr>
          <p:cNvPr id="45060" name="Slide Number Placeholder 3"/>
          <p:cNvSpPr>
            <a:spLocks noGrp="1"/>
          </p:cNvSpPr>
          <p:nvPr>
            <p:ph type="sldNum" sz="quarter" idx="5"/>
          </p:nvPr>
        </p:nvSpPr>
        <p:spPr>
          <a:noFill/>
        </p:spPr>
        <p:txBody>
          <a:bodyPr/>
          <a:lstStyle/>
          <a:p>
            <a:fld id="{685213D2-CEBB-41B3-AB43-CBE6D00697CD}" type="slidenum">
              <a:rPr lang="en-US" smtClean="0"/>
              <a:pPr/>
              <a:t>5</a:t>
            </a:fld>
            <a:endParaRPr lang="en-US" smtClean="0"/>
          </a:p>
        </p:txBody>
      </p:sp>
    </p:spTree>
    <p:extLst>
      <p:ext uri="{BB962C8B-B14F-4D97-AF65-F5344CB8AC3E}">
        <p14:creationId xmlns:p14="http://schemas.microsoft.com/office/powerpoint/2010/main" val="274176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10650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065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D2DE62BC-7CBC-4939-A09D-DC0D0D8FEF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E307440-BA8A-4FBC-86F9-1D3E8D8847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D18118-2E8A-431E-8556-D450B30480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A9BCCA84-F98A-42E6-AA25-73608018B9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1600200"/>
            <a:ext cx="3810000" cy="453072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516A620-206A-4A0C-89D2-939B2E18C9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42BFF5-BA60-448B-8678-D7D9D8E62C0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3810000" cy="453072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DC7DB6B-4459-44B3-968E-70902D58064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BF2B7961-4C2E-499F-A1BE-45A714FC49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72435A2-9236-4813-B4F6-A89505C8AF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487D323-29A0-46D9-BBB4-71F3A818FF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3BA829B-CC42-43E2-B4A6-62D335BA0D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688302D-DFC0-4E80-B56C-04CEAC67F0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3703B3F-66C1-4F23-AFDB-9A41B07054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83B0E2C7-93CB-40E4-BECB-808191EDBB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723EA29-DA30-4942-8E53-4738D1DAD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53B9240-EA58-40A7-84FA-19879C782B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5475"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5477"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05478"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8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10548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10548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0B5DBF11-4973-4051-A1B7-36F9A41F69CE}" type="slidenum">
              <a:rPr lang="en-US"/>
              <a:pPr>
                <a:defRPr/>
              </a:pPr>
              <a:t>‹#›</a:t>
            </a:fld>
            <a:endParaRPr lang="en-US"/>
          </a:p>
        </p:txBody>
      </p:sp>
      <p:sp>
        <p:nvSpPr>
          <p:cNvPr id="105484"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89"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hinson@sog.unc.edu" TargetMode="External"/><Relationship Id="rId5" Type="http://schemas.openxmlformats.org/officeDocument/2006/relationships/hyperlink" Target="http://www.civics.org/resources/docs/Holocaust.pd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aioiaoi.hp.infoseek.co.jp/mr-hilter-nazi-flag.jpg&amp;imgrefurl=http://aioiaoi.hp.infoseek.co.jp/myself.html&amp;h=302&amp;w=353&amp;sz=22&amp;tbnid=j9pMUlbnHTMJ:&amp;tbnh=99&amp;tbnw=116&amp;start=8&amp;prev=/images?q=nazi+flag&amp;hl=en&amp;lr=&amp;safe=active" TargetMode="Externa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fcit.coedu.usf.edu/holocaust/gifs/18192.gif&amp;imgrefurl=http://fcit.coedu.usf.edu/holocaust/gallery/18192.htm&amp;h=326&amp;w=472&amp;sz=52&amp;tbnid=no00aFiLqtoJ:&amp;tbnh=86&amp;tbnw=125&amp;start=1&amp;prev=/images?q=jewish+deportation&amp;hl=en&amp;lr=&amp;safe=active" TargetMode="Externa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hyperlink" Target="http://images.google.com/imgres?imgurl=http://www.jewishvirtuallibrary.org/jsource/images/Holocaust/Westerbork.jpg&amp;imgrefurl=http://www.jewishvirtuallibrary.org/jsource/Holocaust/Westerbork6.html&amp;h=340&amp;w=480&amp;sz=15&amp;tbnid=0xpFYF3-yrUJ:&amp;tbnh=89&amp;tbnw=126&amp;start=16&amp;prev=/images?q=jewish+deportation&amp;hl=en&amp;lr=&amp;safe=ac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imgres?imgurl=http://www.scrapbookpages.com/DachauScrapbook/DachauPhotos/Camp/GasChambers/Interior/CS051.jpg&amp;imgrefurl=http://www.scrapbookpages.com/DachauScrapbook/GasChamber/interior00.html&amp;h=256&amp;w=384&amp;sz=38&amp;tbnid=CrNtaHY8n3cJ:&amp;tbnh=79&amp;tbnw=119&amp;start=1&amp;prev=/images?q=concentration+camp+shower&amp;hl=en&amp;lr=&amp;safe=active" TargetMode="Externa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hyperlink" Target="http://images.google.com/imgres?imgurl=http://www.rudyfoto.com/hol/mau-gaschamber.jpg&amp;imgrefurl=http://www.rudyfoto.com/hol/mau-gaschamber.html&amp;h=240&amp;w=360&amp;sz=26&amp;tbnid=Gsw3teKNXjIJ:&amp;tbnh=78&amp;tbnw=117&amp;start=3&amp;prev=/images?q=concentration+camp+shower&amp;hl=en&amp;lr=&amp;safe=activ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m/imgres?imgurl=http://shamash.org/holocaust/photos/images/EG4.jpg&amp;imgrefurl=http://www.geocities.com/hammihanirani/articles/islamterror.html&amp;h=544&amp;w=444&amp;sz=72&amp;tbnid=EuNkGVf2rLUJ:&amp;tbnh=130&amp;tbnw=106&amp;start=2&amp;prev=/images?q=holocaust&amp;hl=en&amp;lr=&amp;safe=active" TargetMode="Externa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hyperlink" Target="http://images.google.com/imgres?imgurl=http://www.temple.edu/history/images/holocaust.gif&amp;imgrefurl=http://www.temple.edu/history/amhist2images.html&amp;h=483&amp;w=600&amp;sz=101&amp;tbnid=sB4QUfnPMcoJ:&amp;tbnh=107&amp;tbnw=133&amp;start=8&amp;prev=/images?q=holocaust&amp;hl=en&amp;lr=&amp;safe=activ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sHcJtU9dr6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Holocaust" TargetMode="External"/><Relationship Id="rId2" Type="http://schemas.openxmlformats.org/officeDocument/2006/relationships/hyperlink" Target="http://www.cls.utk.edu/pdf/holocaust/sectionb.pdf" TargetMode="External"/><Relationship Id="rId1" Type="http://schemas.openxmlformats.org/officeDocument/2006/relationships/slideLayout" Target="../slideLayouts/slideLayout2.xml"/><Relationship Id="rId4" Type="http://schemas.openxmlformats.org/officeDocument/2006/relationships/hyperlink" Target="http://www.ushm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hmm.org/wlc/media_ph.php?lang=en&amp;ModuleId=10005161&amp;MediaId=63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8" descr="holocaust"/>
          <p:cNvPicPr>
            <a:picLocks noChangeAspect="1" noChangeArrowheads="1"/>
          </p:cNvPicPr>
          <p:nvPr/>
        </p:nvPicPr>
        <p:blipFill>
          <a:blip r:embed="rId2" cstate="print">
            <a:lum bright="-40000" contrast="-40000"/>
          </a:blip>
          <a:srcRect/>
          <a:stretch>
            <a:fillRect/>
          </a:stretch>
        </p:blipFill>
        <p:spPr bwMode="auto">
          <a:xfrm>
            <a:off x="1828800" y="914400"/>
            <a:ext cx="6858000" cy="2381250"/>
          </a:xfrm>
          <a:prstGeom prst="rect">
            <a:avLst/>
          </a:prstGeom>
          <a:noFill/>
          <a:ln w="9525">
            <a:noFill/>
            <a:miter lim="800000"/>
            <a:headEnd/>
            <a:tailEnd/>
          </a:ln>
        </p:spPr>
      </p:pic>
      <p:pic>
        <p:nvPicPr>
          <p:cNvPr id="3075" name="Picture 6" descr="kids-wall"/>
          <p:cNvPicPr>
            <a:picLocks noChangeAspect="1" noChangeArrowheads="1"/>
          </p:cNvPicPr>
          <p:nvPr/>
        </p:nvPicPr>
        <p:blipFill>
          <a:blip r:embed="rId3" cstate="print"/>
          <a:srcRect/>
          <a:stretch>
            <a:fillRect/>
          </a:stretch>
        </p:blipFill>
        <p:spPr bwMode="auto">
          <a:xfrm>
            <a:off x="7164388" y="3733800"/>
            <a:ext cx="1522412" cy="1143000"/>
          </a:xfrm>
          <a:prstGeom prst="rect">
            <a:avLst/>
          </a:prstGeom>
          <a:noFill/>
          <a:ln w="9525">
            <a:noFill/>
            <a:miter lim="800000"/>
            <a:headEnd/>
            <a:tailEnd/>
          </a:ln>
        </p:spPr>
      </p:pic>
      <p:pic>
        <p:nvPicPr>
          <p:cNvPr id="3076" name="Picture 5" descr="StarGerm"/>
          <p:cNvPicPr>
            <a:picLocks noChangeAspect="1" noChangeArrowheads="1"/>
          </p:cNvPicPr>
          <p:nvPr/>
        </p:nvPicPr>
        <p:blipFill>
          <a:blip r:embed="rId4" cstate="print"/>
          <a:srcRect/>
          <a:stretch>
            <a:fillRect/>
          </a:stretch>
        </p:blipFill>
        <p:spPr bwMode="auto">
          <a:xfrm>
            <a:off x="7467600" y="4724400"/>
            <a:ext cx="1123950" cy="1112838"/>
          </a:xfrm>
          <a:prstGeom prst="rect">
            <a:avLst/>
          </a:prstGeom>
          <a:noFill/>
          <a:ln w="9525">
            <a:noFill/>
            <a:miter lim="800000"/>
            <a:headEnd/>
            <a:tailEnd/>
          </a:ln>
        </p:spPr>
      </p:pic>
      <p:sp>
        <p:nvSpPr>
          <p:cNvPr id="9" name="Content Placeholder 2"/>
          <p:cNvSpPr txBox="1">
            <a:spLocks/>
          </p:cNvSpPr>
          <p:nvPr/>
        </p:nvSpPr>
        <p:spPr bwMode="auto">
          <a:xfrm>
            <a:off x="990600" y="3429000"/>
            <a:ext cx="6096000" cy="2971800"/>
          </a:xfrm>
          <a:prstGeom prst="rect">
            <a:avLst/>
          </a:prstGeom>
          <a:noFill/>
          <a:ln w="9525">
            <a:noFill/>
            <a:miter lim="800000"/>
            <a:headEnd/>
            <a:tailEnd/>
          </a:ln>
        </p:spPr>
        <p:txBody>
          <a:bodyPr anchor="ctr"/>
          <a:lstStyle/>
          <a:p>
            <a:pPr>
              <a:defRPr/>
            </a:pPr>
            <a:r>
              <a:rPr lang="en-US" sz="1400" i="1" dirty="0">
                <a:latin typeface="Arial" pitchFamily="34" charset="0"/>
              </a:rPr>
              <a:t>Power Point to accompany the consortium’s lesson “An Introduction to the Holocaust,” located in the  </a:t>
            </a:r>
            <a:r>
              <a:rPr lang="en-US" sz="1400" dirty="0">
                <a:latin typeface="Arial" pitchFamily="34" charset="0"/>
              </a:rPr>
              <a:t>Database of Civic Resources at:  </a:t>
            </a:r>
            <a:r>
              <a:rPr lang="en-US" sz="1400" u="sng" dirty="0">
                <a:latin typeface="Arial" pitchFamily="34" charset="0"/>
                <a:hlinkClick r:id="rId5"/>
              </a:rPr>
              <a:t>www.civics.org/resources/docs/Holocaust.pdf</a:t>
            </a:r>
            <a:r>
              <a:rPr lang="en-US" sz="1400" dirty="0">
                <a:latin typeface="Arial" pitchFamily="34" charset="0"/>
                <a:hlinkClick r:id="rId5"/>
              </a:rPr>
              <a:t>  </a:t>
            </a:r>
            <a:endParaRPr lang="en-US" sz="1400" dirty="0">
              <a:latin typeface="Arial" pitchFamily="34" charset="0"/>
            </a:endParaRPr>
          </a:p>
          <a:p>
            <a:pPr>
              <a:defRPr/>
            </a:pPr>
            <a:endParaRPr lang="en-US" sz="1400" dirty="0">
              <a:latin typeface="Arial" pitchFamily="34" charset="0"/>
            </a:endParaRPr>
          </a:p>
          <a:p>
            <a:pPr>
              <a:defRPr/>
            </a:pPr>
            <a:r>
              <a:rPr lang="en-US" sz="1400" dirty="0">
                <a:latin typeface="Arial" pitchFamily="34" charset="0"/>
              </a:rPr>
              <a:t>To view this PDF as a projectable presentation, save the file, click “View” in the top menu bar of the file, and select “Full Screen Mode”</a:t>
            </a:r>
          </a:p>
          <a:p>
            <a:pPr>
              <a:defRPr/>
            </a:pPr>
            <a:endParaRPr lang="en-US" sz="1400" dirty="0">
              <a:latin typeface="Arial" pitchFamily="34" charset="0"/>
            </a:endParaRPr>
          </a:p>
          <a:p>
            <a:pPr>
              <a:defRPr/>
            </a:pPr>
            <a:r>
              <a:rPr lang="en-US" sz="1400" dirty="0">
                <a:latin typeface="Arial" pitchFamily="34" charset="0"/>
              </a:rPr>
              <a:t>To request an editable PPT version of this presentation, send a request to </a:t>
            </a:r>
            <a:r>
              <a:rPr lang="en-US" sz="1400" u="sng" dirty="0">
                <a:latin typeface="Arial" pitchFamily="34" charset="0"/>
                <a:hlinkClick r:id="rId6"/>
              </a:rPr>
              <a:t>hinson@sog.unc.edu</a:t>
            </a:r>
            <a:endParaRPr lang="en-US" sz="1400" kern="0" dirty="0">
              <a:latin typeface="+mn-lt"/>
            </a:endParaRPr>
          </a:p>
          <a:p>
            <a:pPr algn="ctr">
              <a:spcBef>
                <a:spcPct val="20000"/>
              </a:spcBef>
              <a:buClr>
                <a:schemeClr val="folHlink"/>
              </a:buClr>
              <a:buSzPct val="90000"/>
              <a:buFont typeface="Arial" charset="0"/>
              <a:buNone/>
              <a:defRPr/>
            </a:pPr>
            <a:r>
              <a:rPr lang="en-US" sz="1400" kern="0" dirty="0">
                <a:solidFill>
                  <a:schemeClr val="accent2"/>
                </a:solidFill>
                <a:latin typeface="+mn-lt"/>
              </a:rPr>
              <a:t> </a:t>
            </a: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77813"/>
            <a:ext cx="8229600" cy="1143000"/>
          </a:xfrm>
        </p:spPr>
        <p:txBody>
          <a:bodyPr/>
          <a:lstStyle/>
          <a:p>
            <a:pPr eaLnBrk="1" hangingPunct="1"/>
            <a:r>
              <a:rPr lang="en-US" sz="3600" smtClean="0"/>
              <a:t>Jewish people had their rights taken away</a:t>
            </a:r>
          </a:p>
        </p:txBody>
      </p:sp>
      <p:sp>
        <p:nvSpPr>
          <p:cNvPr id="18435" name="Rectangle 3"/>
          <p:cNvSpPr>
            <a:spLocks noGrp="1" noChangeArrowheads="1"/>
          </p:cNvSpPr>
          <p:nvPr>
            <p:ph type="body" sz="half" idx="1"/>
          </p:nvPr>
        </p:nvSpPr>
        <p:spPr>
          <a:xfrm>
            <a:off x="699571" y="1618561"/>
            <a:ext cx="7543800" cy="5029200"/>
          </a:xfrm>
        </p:spPr>
        <p:txBody>
          <a:bodyPr/>
          <a:lstStyle/>
          <a:p>
            <a:pPr eaLnBrk="1" hangingPunct="1">
              <a:lnSpc>
                <a:spcPct val="90000"/>
              </a:lnSpc>
            </a:pPr>
            <a:r>
              <a:rPr lang="en-US" sz="2400" dirty="0" smtClean="0"/>
              <a:t>Citizenship was revoked</a:t>
            </a:r>
          </a:p>
          <a:p>
            <a:pPr eaLnBrk="1" hangingPunct="1">
              <a:lnSpc>
                <a:spcPct val="90000"/>
              </a:lnSpc>
            </a:pPr>
            <a:r>
              <a:rPr lang="en-US" sz="2400" dirty="0" smtClean="0"/>
              <a:t>Kicked out of schools</a:t>
            </a:r>
          </a:p>
          <a:p>
            <a:pPr eaLnBrk="1" hangingPunct="1">
              <a:lnSpc>
                <a:spcPct val="90000"/>
              </a:lnSpc>
            </a:pPr>
            <a:r>
              <a:rPr lang="en-US" sz="2400" dirty="0" smtClean="0"/>
              <a:t>Doctors, lawyers, or people who owned businesses were forbidden to do their work. </a:t>
            </a:r>
          </a:p>
          <a:p>
            <a:pPr eaLnBrk="1" hangingPunct="1">
              <a:lnSpc>
                <a:spcPct val="90000"/>
              </a:lnSpc>
            </a:pPr>
            <a:r>
              <a:rPr lang="en-US" sz="2400" dirty="0" smtClean="0"/>
              <a:t>Park benches and the beaches had signs saying, “No Jews Allowed.” </a:t>
            </a:r>
          </a:p>
          <a:p>
            <a:pPr eaLnBrk="1" hangingPunct="1">
              <a:lnSpc>
                <a:spcPct val="90000"/>
              </a:lnSpc>
            </a:pPr>
            <a:r>
              <a:rPr lang="en-US" sz="2400" dirty="0" smtClean="0"/>
              <a:t>Jews even had to give away their pets! </a:t>
            </a:r>
          </a:p>
          <a:p>
            <a:pPr marL="0" indent="0" eaLnBrk="1" hangingPunct="1">
              <a:lnSpc>
                <a:spcPct val="90000"/>
              </a:lnSpc>
              <a:buNone/>
            </a:pPr>
            <a:endParaRPr lang="en-US" sz="2400" dirty="0" smtClean="0"/>
          </a:p>
        </p:txBody>
      </p:sp>
      <p:pic>
        <p:nvPicPr>
          <p:cNvPr id="3" name="Picture 2"/>
          <p:cNvPicPr>
            <a:picLocks noChangeAspect="1"/>
          </p:cNvPicPr>
          <p:nvPr/>
        </p:nvPicPr>
        <p:blipFill>
          <a:blip r:embed="rId2"/>
          <a:stretch>
            <a:fillRect/>
          </a:stretch>
        </p:blipFill>
        <p:spPr>
          <a:xfrm>
            <a:off x="5650369" y="4312184"/>
            <a:ext cx="3265031"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smtClean="0"/>
              <a:t>Why would anyone join the Nazi party?</a:t>
            </a:r>
          </a:p>
        </p:txBody>
      </p:sp>
      <p:sp>
        <p:nvSpPr>
          <p:cNvPr id="19459" name="Rectangle 3"/>
          <p:cNvSpPr>
            <a:spLocks noGrp="1" noChangeArrowheads="1"/>
          </p:cNvSpPr>
          <p:nvPr>
            <p:ph type="body" idx="1"/>
          </p:nvPr>
        </p:nvSpPr>
        <p:spPr>
          <a:xfrm>
            <a:off x="914400" y="1600200"/>
            <a:ext cx="7772400" cy="4724400"/>
          </a:xfrm>
        </p:spPr>
        <p:txBody>
          <a:bodyPr/>
          <a:lstStyle/>
          <a:p>
            <a:pPr eaLnBrk="1" hangingPunct="1">
              <a:lnSpc>
                <a:spcPct val="80000"/>
              </a:lnSpc>
            </a:pPr>
            <a:r>
              <a:rPr lang="en-US" sz="2400" dirty="0" smtClean="0"/>
              <a:t>For Nazis or people who helped them, life began to </a:t>
            </a:r>
            <a:r>
              <a:rPr lang="en-US" sz="2400" dirty="0" smtClean="0">
                <a:solidFill>
                  <a:srgbClr val="C00000"/>
                </a:solidFill>
              </a:rPr>
              <a:t>improve. </a:t>
            </a:r>
          </a:p>
          <a:p>
            <a:pPr eaLnBrk="1" hangingPunct="1">
              <a:lnSpc>
                <a:spcPct val="80000"/>
              </a:lnSpc>
            </a:pPr>
            <a:endParaRPr lang="en-US" sz="2400" dirty="0" smtClean="0"/>
          </a:p>
          <a:p>
            <a:pPr eaLnBrk="1" hangingPunct="1">
              <a:lnSpc>
                <a:spcPct val="80000"/>
              </a:lnSpc>
            </a:pPr>
            <a:r>
              <a:rPr lang="en-US" sz="2400" dirty="0" smtClean="0"/>
              <a:t>Many new jobs were created such as more </a:t>
            </a:r>
            <a:r>
              <a:rPr lang="en-US" sz="2400" dirty="0" smtClean="0">
                <a:solidFill>
                  <a:srgbClr val="C00000"/>
                </a:solidFill>
              </a:rPr>
              <a:t>police</a:t>
            </a:r>
            <a:r>
              <a:rPr lang="en-US" sz="2400" dirty="0" smtClean="0"/>
              <a:t>, and filling jobs from which non-</a:t>
            </a:r>
            <a:r>
              <a:rPr lang="en-US" sz="2400" dirty="0" smtClean="0">
                <a:solidFill>
                  <a:srgbClr val="C00000"/>
                </a:solidFill>
              </a:rPr>
              <a:t>Aryans</a:t>
            </a:r>
            <a:r>
              <a:rPr lang="en-US" sz="2400" dirty="0" smtClean="0"/>
              <a:t> were </a:t>
            </a:r>
            <a:r>
              <a:rPr lang="en-US" sz="2400" dirty="0" smtClean="0">
                <a:solidFill>
                  <a:srgbClr val="C00000"/>
                </a:solidFill>
              </a:rPr>
              <a:t>removed</a:t>
            </a:r>
          </a:p>
          <a:p>
            <a:pPr eaLnBrk="1" hangingPunct="1">
              <a:lnSpc>
                <a:spcPct val="80000"/>
              </a:lnSpc>
            </a:pPr>
            <a:endParaRPr lang="en-US" sz="2400" dirty="0" smtClean="0"/>
          </a:p>
          <a:p>
            <a:pPr eaLnBrk="1" hangingPunct="1">
              <a:lnSpc>
                <a:spcPct val="80000"/>
              </a:lnSpc>
            </a:pPr>
            <a:r>
              <a:rPr lang="en-US" sz="2400" dirty="0" smtClean="0"/>
              <a:t>People who helped the Nazis were allowed more food than people who disagreed with them.</a:t>
            </a:r>
          </a:p>
          <a:p>
            <a:pPr eaLnBrk="1" hangingPunct="1">
              <a:lnSpc>
                <a:spcPct val="80000"/>
              </a:lnSpc>
            </a:pPr>
            <a:endParaRPr lang="en-US" sz="2400" dirty="0" smtClean="0"/>
          </a:p>
          <a:p>
            <a:pPr eaLnBrk="1" hangingPunct="1">
              <a:lnSpc>
                <a:spcPct val="80000"/>
              </a:lnSpc>
            </a:pPr>
            <a:r>
              <a:rPr lang="en-US" sz="2400" dirty="0" smtClean="0"/>
              <a:t>In a country that had been so </a:t>
            </a:r>
            <a:r>
              <a:rPr lang="en-US" sz="2400" dirty="0" smtClean="0">
                <a:solidFill>
                  <a:srgbClr val="C00000"/>
                </a:solidFill>
              </a:rPr>
              <a:t>poor</a:t>
            </a:r>
            <a:r>
              <a:rPr lang="en-US" sz="2400" dirty="0" smtClean="0"/>
              <a:t> after the first World War, many people were happy and excited to be </a:t>
            </a:r>
            <a:r>
              <a:rPr lang="en-US" sz="2400" dirty="0" smtClean="0">
                <a:solidFill>
                  <a:srgbClr val="C00000"/>
                </a:solidFill>
              </a:rPr>
              <a:t>Nazis.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Why would anyone join the Nazi party? </a:t>
            </a:r>
          </a:p>
        </p:txBody>
      </p:sp>
      <p:sp>
        <p:nvSpPr>
          <p:cNvPr id="20483" name="Rectangle 3"/>
          <p:cNvSpPr>
            <a:spLocks noGrp="1" noChangeArrowheads="1"/>
          </p:cNvSpPr>
          <p:nvPr>
            <p:ph type="body" sz="half" idx="1"/>
          </p:nvPr>
        </p:nvSpPr>
        <p:spPr>
          <a:xfrm>
            <a:off x="914400" y="1504720"/>
            <a:ext cx="4724400" cy="4530725"/>
          </a:xfrm>
        </p:spPr>
        <p:txBody>
          <a:bodyPr/>
          <a:lstStyle/>
          <a:p>
            <a:pPr marL="0" indent="0" eaLnBrk="1" hangingPunct="1">
              <a:lnSpc>
                <a:spcPct val="80000"/>
              </a:lnSpc>
              <a:buNone/>
            </a:pPr>
            <a:endParaRPr lang="en-US" sz="2400" dirty="0" smtClean="0"/>
          </a:p>
          <a:p>
            <a:pPr eaLnBrk="1" hangingPunct="1">
              <a:lnSpc>
                <a:spcPct val="80000"/>
              </a:lnSpc>
            </a:pPr>
            <a:r>
              <a:rPr lang="en-US" sz="2400" dirty="0" smtClean="0"/>
              <a:t>Even the children were supposed to join the “</a:t>
            </a:r>
            <a:r>
              <a:rPr lang="en-US" sz="2400" dirty="0" smtClean="0">
                <a:solidFill>
                  <a:srgbClr val="C00000"/>
                </a:solidFill>
              </a:rPr>
              <a:t>Hitler Youth</a:t>
            </a:r>
            <a:r>
              <a:rPr lang="en-US" sz="2400" dirty="0" smtClean="0"/>
              <a:t>,” a club that taught them how to be Nazis. </a:t>
            </a:r>
          </a:p>
          <a:p>
            <a:pPr eaLnBrk="1" hangingPunct="1">
              <a:lnSpc>
                <a:spcPct val="80000"/>
              </a:lnSpc>
            </a:pPr>
            <a:r>
              <a:rPr lang="en-US" sz="2400" dirty="0"/>
              <a:t>The Nazis used the mass media to spread </a:t>
            </a:r>
            <a:r>
              <a:rPr lang="en-US" sz="2400" b="1" dirty="0"/>
              <a:t>propaganda </a:t>
            </a:r>
            <a:r>
              <a:rPr lang="en-US" sz="2400" dirty="0"/>
              <a:t>to gain support from the German people.</a:t>
            </a:r>
          </a:p>
          <a:p>
            <a:pPr eaLnBrk="1" hangingPunct="1">
              <a:lnSpc>
                <a:spcPct val="80000"/>
              </a:lnSpc>
            </a:pPr>
            <a:endParaRPr lang="en-US" sz="2400" dirty="0" smtClean="0"/>
          </a:p>
          <a:p>
            <a:pPr eaLnBrk="1" hangingPunct="1">
              <a:lnSpc>
                <a:spcPct val="80000"/>
              </a:lnSpc>
              <a:buNone/>
            </a:pPr>
            <a:endParaRPr lang="en-US" sz="2000" dirty="0" smtClean="0"/>
          </a:p>
          <a:p>
            <a:pPr eaLnBrk="1" hangingPunct="1">
              <a:lnSpc>
                <a:spcPct val="80000"/>
              </a:lnSpc>
            </a:pPr>
            <a:endParaRPr lang="en-US" sz="2000" dirty="0" smtClean="0"/>
          </a:p>
        </p:txBody>
      </p:sp>
      <p:pic>
        <p:nvPicPr>
          <p:cNvPr id="20484" name="Picture 9" descr="mr-hilter-nazi-flag">
            <a:hlinkClick r:id="rId2"/>
          </p:cNvPr>
          <p:cNvPicPr>
            <a:picLocks noChangeAspect="1" noChangeArrowheads="1"/>
          </p:cNvPicPr>
          <p:nvPr/>
        </p:nvPicPr>
        <p:blipFill>
          <a:blip r:embed="rId3" cstate="print"/>
          <a:srcRect/>
          <a:stretch>
            <a:fillRect/>
          </a:stretch>
        </p:blipFill>
        <p:spPr bwMode="auto">
          <a:xfrm>
            <a:off x="6172200" y="1547402"/>
            <a:ext cx="2681689" cy="2276475"/>
          </a:xfrm>
          <a:prstGeom prst="rect">
            <a:avLst/>
          </a:prstGeom>
          <a:noFill/>
          <a:ln w="9525">
            <a:noFill/>
            <a:miter lim="800000"/>
            <a:headEnd/>
            <a:tailEnd/>
          </a:ln>
        </p:spPr>
      </p:pic>
      <p:pic>
        <p:nvPicPr>
          <p:cNvPr id="16385" name="Picture 1" descr="http://www.worldwar2stories-sheffield.com/resources/cover-clip-hitler-youth-0674014960.jpg"/>
          <p:cNvPicPr>
            <a:picLocks noChangeAspect="1" noChangeArrowheads="1"/>
          </p:cNvPicPr>
          <p:nvPr/>
        </p:nvPicPr>
        <p:blipFill>
          <a:blip r:embed="rId4" cstate="print"/>
          <a:srcRect/>
          <a:stretch>
            <a:fillRect/>
          </a:stretch>
        </p:blipFill>
        <p:spPr bwMode="auto">
          <a:xfrm>
            <a:off x="6172200" y="3886200"/>
            <a:ext cx="2681689" cy="2971800"/>
          </a:xfrm>
          <a:prstGeom prst="rect">
            <a:avLst/>
          </a:prstGeom>
          <a:noFill/>
        </p:spPr>
      </p:pic>
      <p:pic>
        <p:nvPicPr>
          <p:cNvPr id="16387" name="Picture 3" descr="http://www.holocaustresearchproject.org/holoprelude/images/Hitler%20youth%20on%20parade.jpg"/>
          <p:cNvPicPr>
            <a:picLocks noChangeAspect="1" noChangeArrowheads="1"/>
          </p:cNvPicPr>
          <p:nvPr/>
        </p:nvPicPr>
        <p:blipFill>
          <a:blip r:embed="rId5" cstate="print"/>
          <a:srcRect/>
          <a:stretch>
            <a:fillRect/>
          </a:stretch>
        </p:blipFill>
        <p:spPr bwMode="auto">
          <a:xfrm>
            <a:off x="1828800" y="4419600"/>
            <a:ext cx="3086100" cy="230786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ahohp.org/assets/images/mainlogo2.gif"/>
          <p:cNvPicPr>
            <a:picLocks noChangeAspect="1" noChangeArrowheads="1"/>
          </p:cNvPicPr>
          <p:nvPr/>
        </p:nvPicPr>
        <p:blipFill>
          <a:blip r:embed="rId2" cstate="print"/>
          <a:srcRect/>
          <a:stretch>
            <a:fillRect/>
          </a:stretch>
        </p:blipFill>
        <p:spPr bwMode="auto">
          <a:xfrm>
            <a:off x="0" y="-123825"/>
            <a:ext cx="9144000" cy="698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900" b="1" smtClean="0"/>
              <a:t>From 1939 to 1942: </a:t>
            </a:r>
            <a:br>
              <a:rPr lang="en-US" sz="2900" b="1" smtClean="0"/>
            </a:br>
            <a:r>
              <a:rPr lang="en-US" sz="2900" b="1" smtClean="0"/>
              <a:t>World War II and the “Final Solution”</a:t>
            </a:r>
            <a:endParaRPr lang="en-US" sz="2900" smtClean="0"/>
          </a:p>
        </p:txBody>
      </p:sp>
      <p:sp>
        <p:nvSpPr>
          <p:cNvPr id="24579" name="Rectangle 6"/>
          <p:cNvSpPr>
            <a:spLocks noGrp="1" noChangeArrowheads="1"/>
          </p:cNvSpPr>
          <p:nvPr>
            <p:ph type="body" idx="1"/>
          </p:nvPr>
        </p:nvSpPr>
        <p:spPr>
          <a:xfrm>
            <a:off x="914400" y="1600200"/>
            <a:ext cx="7772400" cy="4876800"/>
          </a:xfrm>
        </p:spPr>
        <p:txBody>
          <a:bodyPr/>
          <a:lstStyle/>
          <a:p>
            <a:pPr eaLnBrk="1" hangingPunct="1">
              <a:lnSpc>
                <a:spcPct val="80000"/>
              </a:lnSpc>
            </a:pPr>
            <a:r>
              <a:rPr lang="en-US" sz="2200" dirty="0" smtClean="0"/>
              <a:t>Hitler and the Nazis wanted to control all of </a:t>
            </a:r>
            <a:r>
              <a:rPr lang="en-US" sz="2200" b="1" dirty="0" smtClean="0">
                <a:solidFill>
                  <a:srgbClr val="C00000"/>
                </a:solidFill>
              </a:rPr>
              <a:t>Europe</a:t>
            </a:r>
            <a:r>
              <a:rPr lang="en-US" sz="2200" b="1" dirty="0" smtClean="0"/>
              <a:t>, </a:t>
            </a:r>
            <a:r>
              <a:rPr lang="en-US" sz="2200" dirty="0" smtClean="0"/>
              <a:t>so in 1939, Germany invaded Poland, and World War II began. Germany took over Poland in just a few days. </a:t>
            </a:r>
          </a:p>
          <a:p>
            <a:pPr marL="0" indent="0" eaLnBrk="1" hangingPunct="1">
              <a:lnSpc>
                <a:spcPct val="80000"/>
              </a:lnSpc>
              <a:buNone/>
            </a:pPr>
            <a:endParaRPr lang="en-US" sz="600" dirty="0" smtClean="0"/>
          </a:p>
          <a:p>
            <a:pPr eaLnBrk="1" hangingPunct="1">
              <a:lnSpc>
                <a:spcPct val="80000"/>
              </a:lnSpc>
            </a:pPr>
            <a:r>
              <a:rPr lang="en-US" sz="2200" dirty="0" smtClean="0"/>
              <a:t>Soon Germany invaded many other countries. By 1941, they had over taken Poland, France, Belgium, Luxembourg, Netherlands, Denmark, and Norway. </a:t>
            </a:r>
          </a:p>
          <a:p>
            <a:pPr eaLnBrk="1" hangingPunct="1">
              <a:lnSpc>
                <a:spcPct val="80000"/>
              </a:lnSpc>
            </a:pPr>
            <a:endParaRPr lang="en-US" sz="1050" dirty="0" smtClean="0"/>
          </a:p>
          <a:p>
            <a:pPr eaLnBrk="1" hangingPunct="1">
              <a:lnSpc>
                <a:spcPct val="80000"/>
              </a:lnSpc>
            </a:pPr>
            <a:r>
              <a:rPr lang="en-US" sz="2200" dirty="0" smtClean="0"/>
              <a:t>As the Nazis took over more countries, they had even more Jewish people under their control. The Nazis made all Jews wear a </a:t>
            </a:r>
            <a:r>
              <a:rPr lang="en-US" sz="2200" b="1" dirty="0" smtClean="0">
                <a:solidFill>
                  <a:srgbClr val="C00000"/>
                </a:solidFill>
              </a:rPr>
              <a:t>Star of David </a:t>
            </a:r>
            <a:r>
              <a:rPr lang="en-US" sz="2200" dirty="0" smtClean="0"/>
              <a:t>on the outside of their clothing, so they were easy to find. </a:t>
            </a:r>
          </a:p>
          <a:p>
            <a:pPr eaLnBrk="1" hangingPunct="1">
              <a:lnSpc>
                <a:spcPct val="80000"/>
              </a:lnSpc>
              <a:buFont typeface="Wingdings" pitchFamily="2" charset="2"/>
              <a:buNone/>
            </a:pPr>
            <a:endParaRPr lang="en-US" sz="1050" dirty="0" smtClean="0"/>
          </a:p>
          <a:p>
            <a:pPr eaLnBrk="1" hangingPunct="1">
              <a:lnSpc>
                <a:spcPct val="80000"/>
              </a:lnSpc>
            </a:pPr>
            <a:r>
              <a:rPr lang="en-US" sz="2200" dirty="0" smtClean="0"/>
              <a:t>They were forced to move out of their homes and into </a:t>
            </a:r>
            <a:r>
              <a:rPr lang="en-US" sz="2200" b="1" dirty="0" smtClean="0">
                <a:solidFill>
                  <a:srgbClr val="C00000"/>
                </a:solidFill>
              </a:rPr>
              <a:t>ghettos</a:t>
            </a:r>
            <a:r>
              <a:rPr lang="en-US" sz="2200" dirty="0" smtClean="0">
                <a:solidFill>
                  <a:srgbClr val="C00000"/>
                </a:solidFill>
              </a:rPr>
              <a:t>. </a:t>
            </a:r>
            <a:r>
              <a:rPr lang="en-US" sz="2200" dirty="0" smtClean="0"/>
              <a:t>The ghettos in Europe were dirty and </a:t>
            </a:r>
            <a:r>
              <a:rPr lang="en-US" sz="2200" b="1" dirty="0" smtClean="0">
                <a:solidFill>
                  <a:srgbClr val="C00000"/>
                </a:solidFill>
              </a:rPr>
              <a:t>crowded. </a:t>
            </a:r>
            <a:r>
              <a:rPr lang="en-US" sz="2200" dirty="0" smtClean="0"/>
              <a:t>Food was </a:t>
            </a:r>
            <a:r>
              <a:rPr lang="en-US" sz="2200" b="1" dirty="0" smtClean="0">
                <a:solidFill>
                  <a:srgbClr val="C00000"/>
                </a:solidFill>
              </a:rPr>
              <a:t>scarce, </a:t>
            </a:r>
            <a:r>
              <a:rPr lang="en-US" sz="2200" dirty="0" smtClean="0"/>
              <a:t>and many people were sick and dying. </a:t>
            </a:r>
          </a:p>
          <a:p>
            <a:pPr eaLnBrk="1" hangingPunct="1">
              <a:lnSpc>
                <a:spcPct val="80000"/>
              </a:lnSpc>
            </a:pPr>
            <a:endParaRPr lang="en-US" sz="1000" dirty="0" smtClean="0"/>
          </a:p>
          <a:p>
            <a:pPr eaLnBrk="1" hangingPunct="1">
              <a:lnSpc>
                <a:spcPct val="80000"/>
              </a:lnSpc>
            </a:pPr>
            <a:r>
              <a:rPr lang="en-US" sz="2200" dirty="0" smtClean="0"/>
              <a:t>Often, when the ghettos were too </a:t>
            </a:r>
            <a:r>
              <a:rPr lang="en-US" sz="2200" b="1" dirty="0" smtClean="0">
                <a:solidFill>
                  <a:srgbClr val="C00000"/>
                </a:solidFill>
              </a:rPr>
              <a:t>full</a:t>
            </a:r>
            <a:r>
              <a:rPr lang="en-US" sz="2200" dirty="0" smtClean="0"/>
              <a:t>, the Nazis would send people to </a:t>
            </a:r>
            <a:r>
              <a:rPr lang="en-US" sz="2200" b="1" dirty="0" smtClean="0">
                <a:solidFill>
                  <a:srgbClr val="C00000"/>
                </a:solidFill>
              </a:rPr>
              <a:t>concentration</a:t>
            </a:r>
            <a:r>
              <a:rPr lang="en-US" sz="2200" dirty="0" smtClean="0"/>
              <a:t> camps or </a:t>
            </a:r>
            <a:r>
              <a:rPr lang="en-US" sz="2200" b="1" dirty="0" smtClean="0">
                <a:solidFill>
                  <a:srgbClr val="C00000"/>
                </a:solidFill>
              </a:rPr>
              <a:t>labor </a:t>
            </a:r>
            <a:r>
              <a:rPr lang="en-US" sz="2200" dirty="0" smtClean="0"/>
              <a:t>camps.</a:t>
            </a:r>
          </a:p>
          <a:p>
            <a:pPr eaLnBrk="1" hangingPunct="1">
              <a:lnSpc>
                <a:spcPct val="80000"/>
              </a:lnSpc>
            </a:pPr>
            <a:endParaRPr lang="en-US" sz="1800" dirty="0" smtClean="0"/>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algn="ctr" eaLnBrk="1" hangingPunct="1"/>
            <a:r>
              <a:rPr lang="en-US" sz="2400" smtClean="0">
                <a:latin typeface="Arial Unicode MS" pitchFamily="34" charset="-128"/>
              </a:rPr>
              <a:t>Jews from the Lodz </a:t>
            </a:r>
            <a:r>
              <a:rPr lang="en-US" sz="2600" b="1" smtClean="0">
                <a:latin typeface="Arial Unicode MS" pitchFamily="34" charset="-128"/>
              </a:rPr>
              <a:t>ghetto</a:t>
            </a:r>
            <a:r>
              <a:rPr lang="en-US" sz="2400" smtClean="0">
                <a:latin typeface="Arial Unicode MS" pitchFamily="34" charset="-128"/>
              </a:rPr>
              <a:t> board deportation trains</a:t>
            </a:r>
            <a:br>
              <a:rPr lang="en-US" sz="2400" smtClean="0">
                <a:latin typeface="Arial Unicode MS" pitchFamily="34" charset="-128"/>
              </a:rPr>
            </a:br>
            <a:r>
              <a:rPr lang="en-US" sz="2400" smtClean="0">
                <a:latin typeface="Arial Unicode MS" pitchFamily="34" charset="-128"/>
              </a:rPr>
              <a:t>for the Chelmno </a:t>
            </a:r>
            <a:r>
              <a:rPr lang="en-US" sz="2600" b="1" smtClean="0">
                <a:latin typeface="Arial Unicode MS" pitchFamily="34" charset="-128"/>
              </a:rPr>
              <a:t>death camp</a:t>
            </a:r>
            <a:r>
              <a:rPr lang="en-US" sz="2400" smtClean="0">
                <a:latin typeface="Arial Unicode MS" pitchFamily="34" charset="-128"/>
              </a:rPr>
              <a:t>.</a:t>
            </a:r>
          </a:p>
        </p:txBody>
      </p:sp>
      <p:pic>
        <p:nvPicPr>
          <p:cNvPr id="25603" name="Picture 4"/>
          <p:cNvPicPr>
            <a:picLocks noGrp="1" noChangeAspect="1" noChangeArrowheads="1"/>
          </p:cNvPicPr>
          <p:nvPr>
            <p:ph idx="1"/>
          </p:nvPr>
        </p:nvPicPr>
        <p:blipFill>
          <a:blip r:embed="rId2" cstate="print"/>
          <a:srcRect/>
          <a:stretch>
            <a:fillRect/>
          </a:stretch>
        </p:blipFill>
        <p:spPr>
          <a:xfrm>
            <a:off x="1542158" y="1752600"/>
            <a:ext cx="6516884" cy="477866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709397" y="4876800"/>
            <a:ext cx="8153400" cy="1143000"/>
          </a:xfrm>
        </p:spPr>
        <p:txBody>
          <a:bodyPr/>
          <a:lstStyle/>
          <a:p>
            <a:pPr algn="ctr" eaLnBrk="1" hangingPunct="1"/>
            <a:r>
              <a:rPr lang="en-US" sz="2400" dirty="0" smtClean="0">
                <a:solidFill>
                  <a:schemeClr val="tx1"/>
                </a:solidFill>
                <a:latin typeface="Arial Unicode MS" pitchFamily="34" charset="-128"/>
              </a:rPr>
              <a:t/>
            </a:r>
            <a:br>
              <a:rPr lang="en-US" sz="2400" dirty="0" smtClean="0">
                <a:solidFill>
                  <a:schemeClr val="tx1"/>
                </a:solidFill>
                <a:latin typeface="Arial Unicode MS" pitchFamily="34" charset="-128"/>
              </a:rPr>
            </a:br>
            <a:r>
              <a:rPr lang="en-US" sz="2400" dirty="0" smtClean="0">
                <a:solidFill>
                  <a:schemeClr val="tx1"/>
                </a:solidFill>
                <a:latin typeface="Arial Unicode MS" pitchFamily="34" charset="-128"/>
              </a:rPr>
              <a:t>Dutch prisoners wearing prison uniforms marked with</a:t>
            </a:r>
            <a:br>
              <a:rPr lang="en-US" sz="2400" dirty="0" smtClean="0">
                <a:solidFill>
                  <a:schemeClr val="tx1"/>
                </a:solidFill>
                <a:latin typeface="Arial Unicode MS" pitchFamily="34" charset="-128"/>
              </a:rPr>
            </a:br>
            <a:r>
              <a:rPr lang="en-US" sz="2400" dirty="0" smtClean="0">
                <a:solidFill>
                  <a:schemeClr val="tx1"/>
                </a:solidFill>
                <a:latin typeface="Arial Unicode MS" pitchFamily="34" charset="-128"/>
              </a:rPr>
              <a:t>a yellow star and the letter ‘N’, for Netherlands, </a:t>
            </a:r>
            <a:br>
              <a:rPr lang="en-US" sz="2400" dirty="0" smtClean="0">
                <a:solidFill>
                  <a:schemeClr val="tx1"/>
                </a:solidFill>
                <a:latin typeface="Arial Unicode MS" pitchFamily="34" charset="-128"/>
              </a:rPr>
            </a:br>
            <a:r>
              <a:rPr lang="en-US" sz="2400" dirty="0" smtClean="0">
                <a:solidFill>
                  <a:schemeClr val="tx1"/>
                </a:solidFill>
                <a:latin typeface="Arial Unicode MS" pitchFamily="34" charset="-128"/>
              </a:rPr>
              <a:t>stand attention during a roll call at the </a:t>
            </a:r>
            <a:br>
              <a:rPr lang="en-US" sz="2400" dirty="0" smtClean="0">
                <a:solidFill>
                  <a:schemeClr val="tx1"/>
                </a:solidFill>
                <a:latin typeface="Arial Unicode MS" pitchFamily="34" charset="-128"/>
              </a:rPr>
            </a:br>
            <a:r>
              <a:rPr lang="en-US" sz="2400" dirty="0" smtClean="0">
                <a:solidFill>
                  <a:schemeClr val="tx1"/>
                </a:solidFill>
                <a:latin typeface="Arial Unicode MS" pitchFamily="34" charset="-128"/>
              </a:rPr>
              <a:t>Buchenwald concentration camp.</a:t>
            </a:r>
          </a:p>
        </p:txBody>
      </p:sp>
      <p:pic>
        <p:nvPicPr>
          <p:cNvPr id="26627" name="Picture 4"/>
          <p:cNvPicPr>
            <a:picLocks noGrp="1" noChangeAspect="1" noChangeArrowheads="1"/>
          </p:cNvPicPr>
          <p:nvPr>
            <p:ph idx="1"/>
          </p:nvPr>
        </p:nvPicPr>
        <p:blipFill>
          <a:blip r:embed="rId2" cstate="print"/>
          <a:srcRect/>
          <a:stretch>
            <a:fillRect/>
          </a:stretch>
        </p:blipFill>
        <p:spPr>
          <a:xfrm>
            <a:off x="1524001" y="304800"/>
            <a:ext cx="6524192" cy="42371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300" b="1" smtClean="0"/>
              <a:t>From 1942 to 1944: </a:t>
            </a:r>
            <a:br>
              <a:rPr lang="en-US" sz="3300" b="1" smtClean="0"/>
            </a:br>
            <a:r>
              <a:rPr lang="en-US" sz="3300" b="1" smtClean="0"/>
              <a:t>The Death Camps</a:t>
            </a:r>
            <a:endParaRPr lang="en-US" sz="3300" smtClean="0"/>
          </a:p>
        </p:txBody>
      </p:sp>
      <p:sp>
        <p:nvSpPr>
          <p:cNvPr id="27651" name="Rectangle 3"/>
          <p:cNvSpPr>
            <a:spLocks noGrp="1" noChangeArrowheads="1"/>
          </p:cNvSpPr>
          <p:nvPr>
            <p:ph type="body" sz="half" idx="1"/>
          </p:nvPr>
        </p:nvSpPr>
        <p:spPr>
          <a:xfrm>
            <a:off x="609600" y="1946275"/>
            <a:ext cx="8534400" cy="4530725"/>
          </a:xfrm>
        </p:spPr>
        <p:txBody>
          <a:bodyPr/>
          <a:lstStyle/>
          <a:p>
            <a:pPr eaLnBrk="1" hangingPunct="1">
              <a:lnSpc>
                <a:spcPct val="90000"/>
              </a:lnSpc>
            </a:pPr>
            <a:r>
              <a:rPr lang="en-US" dirty="0" smtClean="0">
                <a:solidFill>
                  <a:srgbClr val="000000"/>
                </a:solidFill>
              </a:rPr>
              <a:t>In </a:t>
            </a:r>
            <a:r>
              <a:rPr lang="en-US" dirty="0" smtClean="0">
                <a:solidFill>
                  <a:srgbClr val="C00000"/>
                </a:solidFill>
              </a:rPr>
              <a:t>January 1942</a:t>
            </a:r>
            <a:r>
              <a:rPr lang="en-US" dirty="0" smtClean="0">
                <a:solidFill>
                  <a:srgbClr val="000000"/>
                </a:solidFill>
              </a:rPr>
              <a:t>, fifteen Nazi officials met to close the </a:t>
            </a:r>
            <a:r>
              <a:rPr lang="en-US" dirty="0" smtClean="0">
                <a:solidFill>
                  <a:srgbClr val="C00000"/>
                </a:solidFill>
              </a:rPr>
              <a:t>ghettos</a:t>
            </a:r>
            <a:r>
              <a:rPr lang="en-US" dirty="0" smtClean="0">
                <a:solidFill>
                  <a:srgbClr val="000000"/>
                </a:solidFill>
              </a:rPr>
              <a:t> and </a:t>
            </a:r>
            <a:r>
              <a:rPr lang="en-US" dirty="0" smtClean="0">
                <a:solidFill>
                  <a:srgbClr val="FF0000"/>
                </a:solidFill>
              </a:rPr>
              <a:t>get rid </a:t>
            </a:r>
            <a:r>
              <a:rPr lang="en-US" dirty="0" smtClean="0">
                <a:solidFill>
                  <a:srgbClr val="000000"/>
                </a:solidFill>
              </a:rPr>
              <a:t>of the Jewish people.  Their plan was called the </a:t>
            </a:r>
            <a:r>
              <a:rPr lang="en-US" b="1" dirty="0" smtClean="0">
                <a:solidFill>
                  <a:srgbClr val="000000"/>
                </a:solidFill>
              </a:rPr>
              <a:t>“</a:t>
            </a:r>
            <a:r>
              <a:rPr lang="en-US" b="1" dirty="0" smtClean="0">
                <a:solidFill>
                  <a:srgbClr val="C00000"/>
                </a:solidFill>
              </a:rPr>
              <a:t>Final Solution</a:t>
            </a:r>
            <a:r>
              <a:rPr lang="en-US" b="1" dirty="0" smtClean="0">
                <a:solidFill>
                  <a:srgbClr val="000000"/>
                </a:solidFill>
              </a:rPr>
              <a:t>.”</a:t>
            </a:r>
          </a:p>
          <a:p>
            <a:pPr eaLnBrk="1" hangingPunct="1">
              <a:lnSpc>
                <a:spcPct val="90000"/>
              </a:lnSpc>
            </a:pPr>
            <a:endParaRPr lang="en-US" b="1" dirty="0" smtClean="0">
              <a:solidFill>
                <a:srgbClr val="000000"/>
              </a:solidFill>
            </a:endParaRPr>
          </a:p>
          <a:p>
            <a:pPr eaLnBrk="1" hangingPunct="1">
              <a:lnSpc>
                <a:spcPct val="90000"/>
              </a:lnSpc>
            </a:pPr>
            <a:r>
              <a:rPr lang="en-US" dirty="0" smtClean="0">
                <a:solidFill>
                  <a:srgbClr val="000000"/>
                </a:solidFill>
              </a:rPr>
              <a:t>For </a:t>
            </a:r>
            <a:r>
              <a:rPr lang="en-US" dirty="0" smtClean="0">
                <a:solidFill>
                  <a:srgbClr val="C00000"/>
                </a:solidFill>
              </a:rPr>
              <a:t>9</a:t>
            </a:r>
            <a:r>
              <a:rPr lang="en-US" dirty="0" smtClean="0">
                <a:solidFill>
                  <a:srgbClr val="000000"/>
                </a:solidFill>
              </a:rPr>
              <a:t> years, the Nazis had killed many Jews, but the new plan was even more serious. They decided to kill </a:t>
            </a:r>
            <a:r>
              <a:rPr lang="en-US" i="1" dirty="0" smtClean="0">
                <a:solidFill>
                  <a:srgbClr val="C00000"/>
                </a:solidFill>
              </a:rPr>
              <a:t>all</a:t>
            </a:r>
            <a:r>
              <a:rPr lang="en-US" dirty="0" smtClean="0">
                <a:solidFill>
                  <a:srgbClr val="C00000"/>
                </a:solidFill>
              </a:rPr>
              <a:t> </a:t>
            </a:r>
            <a:r>
              <a:rPr lang="en-US" dirty="0" smtClean="0">
                <a:solidFill>
                  <a:srgbClr val="000000"/>
                </a:solidFill>
              </a:rPr>
              <a:t>of the Jewish people in Europe—about </a:t>
            </a:r>
            <a:r>
              <a:rPr lang="en-US" dirty="0" smtClean="0">
                <a:solidFill>
                  <a:srgbClr val="C00000"/>
                </a:solidFill>
              </a:rPr>
              <a:t>11 million </a:t>
            </a:r>
            <a:r>
              <a:rPr lang="en-US" dirty="0" smtClean="0">
                <a:solidFill>
                  <a:srgbClr val="000000"/>
                </a:solidFill>
              </a:rPr>
              <a:t>people!</a:t>
            </a:r>
          </a:p>
          <a:p>
            <a:pPr eaLnBrk="1" hangingPunct="1">
              <a:lnSpc>
                <a:spcPct val="90000"/>
              </a:lnSpc>
            </a:pP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t>Death Camps / Concentration Camps</a:t>
            </a:r>
          </a:p>
        </p:txBody>
      </p:sp>
      <p:sp>
        <p:nvSpPr>
          <p:cNvPr id="28675" name="Rectangle 3"/>
          <p:cNvSpPr>
            <a:spLocks noGrp="1" noChangeArrowheads="1"/>
          </p:cNvSpPr>
          <p:nvPr>
            <p:ph type="body" sz="half" idx="1"/>
          </p:nvPr>
        </p:nvSpPr>
        <p:spPr>
          <a:xfrm>
            <a:off x="533400" y="1600200"/>
            <a:ext cx="4495800" cy="5181600"/>
          </a:xfrm>
        </p:spPr>
        <p:txBody>
          <a:bodyPr/>
          <a:lstStyle/>
          <a:p>
            <a:pPr eaLnBrk="1" hangingPunct="1">
              <a:lnSpc>
                <a:spcPct val="90000"/>
              </a:lnSpc>
            </a:pPr>
            <a:r>
              <a:rPr lang="en-US" sz="2400" dirty="0" smtClean="0">
                <a:solidFill>
                  <a:srgbClr val="000000"/>
                </a:solidFill>
              </a:rPr>
              <a:t>The Nazis built killing centers called </a:t>
            </a:r>
            <a:r>
              <a:rPr lang="en-US" sz="2400" b="1" dirty="0" smtClean="0">
                <a:solidFill>
                  <a:srgbClr val="C00000"/>
                </a:solidFill>
              </a:rPr>
              <a:t>death camps</a:t>
            </a:r>
            <a:r>
              <a:rPr lang="en-US" sz="2400" dirty="0" smtClean="0">
                <a:solidFill>
                  <a:srgbClr val="000000"/>
                </a:solidFill>
              </a:rPr>
              <a:t>. They wanted to keep their homeland “</a:t>
            </a:r>
            <a:r>
              <a:rPr lang="en-US" sz="2400" b="1" dirty="0" smtClean="0">
                <a:solidFill>
                  <a:srgbClr val="C00000"/>
                </a:solidFill>
              </a:rPr>
              <a:t>pure</a:t>
            </a:r>
            <a:r>
              <a:rPr lang="en-US" sz="2400" dirty="0" smtClean="0">
                <a:solidFill>
                  <a:srgbClr val="000000"/>
                </a:solidFill>
              </a:rPr>
              <a:t>,” so most of the death camps were in </a:t>
            </a:r>
            <a:r>
              <a:rPr lang="en-US" sz="2400" b="1" dirty="0" smtClean="0">
                <a:solidFill>
                  <a:srgbClr val="C00000"/>
                </a:solidFill>
              </a:rPr>
              <a:t>Poland</a:t>
            </a:r>
            <a:r>
              <a:rPr lang="en-US" sz="2400" dirty="0" smtClean="0">
                <a:solidFill>
                  <a:srgbClr val="000000"/>
                </a:solidFill>
              </a:rPr>
              <a:t>.</a:t>
            </a:r>
          </a:p>
          <a:p>
            <a:pPr eaLnBrk="1" hangingPunct="1">
              <a:lnSpc>
                <a:spcPct val="90000"/>
              </a:lnSpc>
              <a:buFont typeface="Wingdings" pitchFamily="2" charset="2"/>
              <a:buNone/>
            </a:pPr>
            <a:endParaRPr lang="en-US" sz="2400" dirty="0" smtClean="0">
              <a:solidFill>
                <a:srgbClr val="000000"/>
              </a:solidFill>
            </a:endParaRPr>
          </a:p>
          <a:p>
            <a:pPr eaLnBrk="1" hangingPunct="1">
              <a:lnSpc>
                <a:spcPct val="90000"/>
              </a:lnSpc>
            </a:pPr>
            <a:r>
              <a:rPr lang="en-US" sz="2400" dirty="0" smtClean="0">
                <a:solidFill>
                  <a:srgbClr val="000000"/>
                </a:solidFill>
              </a:rPr>
              <a:t>The largest death camp was called </a:t>
            </a:r>
            <a:r>
              <a:rPr lang="en-US" sz="2400" b="1" dirty="0" smtClean="0">
                <a:solidFill>
                  <a:srgbClr val="C00000"/>
                </a:solidFill>
              </a:rPr>
              <a:t>Auschwitz</a:t>
            </a:r>
            <a:r>
              <a:rPr lang="en-US" sz="2400" dirty="0" smtClean="0">
                <a:solidFill>
                  <a:srgbClr val="000000"/>
                </a:solidFill>
              </a:rPr>
              <a:t>.</a:t>
            </a:r>
          </a:p>
          <a:p>
            <a:pPr eaLnBrk="1" hangingPunct="1">
              <a:lnSpc>
                <a:spcPct val="90000"/>
              </a:lnSpc>
              <a:buFont typeface="Wingdings" pitchFamily="2" charset="2"/>
              <a:buNone/>
            </a:pPr>
            <a:endParaRPr lang="en-US" dirty="0" smtClean="0">
              <a:solidFill>
                <a:srgbClr val="000000"/>
              </a:solidFill>
            </a:endParaRPr>
          </a:p>
          <a:p>
            <a:pPr eaLnBrk="1" hangingPunct="1">
              <a:lnSpc>
                <a:spcPct val="90000"/>
              </a:lnSpc>
            </a:pPr>
            <a:r>
              <a:rPr lang="en-US" sz="2400" dirty="0" smtClean="0">
                <a:solidFill>
                  <a:srgbClr val="000000"/>
                </a:solidFill>
              </a:rPr>
              <a:t>There were only </a:t>
            </a:r>
            <a:r>
              <a:rPr lang="en-US" sz="2400" b="1" dirty="0" smtClean="0">
                <a:solidFill>
                  <a:srgbClr val="C00000"/>
                </a:solidFill>
              </a:rPr>
              <a:t>six </a:t>
            </a:r>
            <a:r>
              <a:rPr lang="en-US" sz="2400" dirty="0" smtClean="0">
                <a:solidFill>
                  <a:srgbClr val="000000"/>
                </a:solidFill>
              </a:rPr>
              <a:t>death camps but </a:t>
            </a:r>
            <a:r>
              <a:rPr lang="en-US" sz="2400" b="1" dirty="0" smtClean="0">
                <a:solidFill>
                  <a:srgbClr val="C00000"/>
                </a:solidFill>
              </a:rPr>
              <a:t>hundreds</a:t>
            </a:r>
            <a:r>
              <a:rPr lang="en-US" sz="2400" dirty="0" smtClean="0">
                <a:solidFill>
                  <a:srgbClr val="000000"/>
                </a:solidFill>
              </a:rPr>
              <a:t> of concentration, labor and transit camps.</a:t>
            </a:r>
          </a:p>
          <a:p>
            <a:pPr eaLnBrk="1" hangingPunct="1">
              <a:lnSpc>
                <a:spcPct val="90000"/>
              </a:lnSpc>
              <a:buFont typeface="Wingdings" pitchFamily="2" charset="2"/>
              <a:buNone/>
            </a:pPr>
            <a:endParaRPr lang="en-US" sz="1800" dirty="0" smtClean="0">
              <a:solidFill>
                <a:srgbClr val="000000"/>
              </a:solidFill>
            </a:endParaRPr>
          </a:p>
        </p:txBody>
      </p:sp>
      <p:pic>
        <p:nvPicPr>
          <p:cNvPr id="28676" name="Picture 8" descr="2-Auschwitz"/>
          <p:cNvPicPr>
            <a:picLocks noChangeAspect="1" noChangeArrowheads="1"/>
          </p:cNvPicPr>
          <p:nvPr/>
        </p:nvPicPr>
        <p:blipFill>
          <a:blip r:embed="rId2" cstate="print"/>
          <a:srcRect/>
          <a:stretch>
            <a:fillRect/>
          </a:stretch>
        </p:blipFill>
        <p:spPr bwMode="auto">
          <a:xfrm>
            <a:off x="5029200" y="2642393"/>
            <a:ext cx="3810000"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5"/>
          <p:cNvSpPr>
            <a:spLocks noGrp="1" noChangeArrowheads="1"/>
          </p:cNvSpPr>
          <p:nvPr>
            <p:ph type="title"/>
          </p:nvPr>
        </p:nvSpPr>
        <p:spPr/>
        <p:txBody>
          <a:bodyPr/>
          <a:lstStyle/>
          <a:p>
            <a:pPr eaLnBrk="1" hangingPunct="1"/>
            <a:r>
              <a:rPr lang="en-US" smtClean="0">
                <a:latin typeface="Arial Unicode MS" pitchFamily="34" charset="-128"/>
              </a:rPr>
              <a:t>Deportation</a:t>
            </a:r>
          </a:p>
        </p:txBody>
      </p:sp>
      <p:sp>
        <p:nvSpPr>
          <p:cNvPr id="29699" name="Rectangle 3"/>
          <p:cNvSpPr>
            <a:spLocks noGrp="1" noChangeArrowheads="1"/>
          </p:cNvSpPr>
          <p:nvPr>
            <p:ph type="body" sz="half" idx="1"/>
          </p:nvPr>
        </p:nvSpPr>
        <p:spPr>
          <a:xfrm>
            <a:off x="914400" y="1600200"/>
            <a:ext cx="4267200" cy="4530725"/>
          </a:xfrm>
        </p:spPr>
        <p:txBody>
          <a:bodyPr/>
          <a:lstStyle/>
          <a:p>
            <a:pPr eaLnBrk="1" hangingPunct="1">
              <a:lnSpc>
                <a:spcPct val="90000"/>
              </a:lnSpc>
            </a:pPr>
            <a:r>
              <a:rPr lang="en-US" sz="2400" dirty="0" smtClean="0"/>
              <a:t>The death camps were like </a:t>
            </a:r>
            <a:r>
              <a:rPr lang="en-US" sz="2400" dirty="0" smtClean="0">
                <a:solidFill>
                  <a:srgbClr val="C00000"/>
                </a:solidFill>
              </a:rPr>
              <a:t>factories</a:t>
            </a:r>
            <a:r>
              <a:rPr lang="en-US" sz="2400" dirty="0" smtClean="0"/>
              <a:t> to kill people. </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First, people were sent to the camp in crowded, locked </a:t>
            </a:r>
            <a:r>
              <a:rPr lang="en-US" sz="2400" dirty="0" smtClean="0">
                <a:solidFill>
                  <a:srgbClr val="C00000"/>
                </a:solidFill>
              </a:rPr>
              <a:t>boxcars</a:t>
            </a:r>
            <a:r>
              <a:rPr lang="en-US" sz="2400" b="1" dirty="0" smtClean="0"/>
              <a:t> </a:t>
            </a:r>
            <a:r>
              <a:rPr lang="en-US" sz="2400" dirty="0" smtClean="0"/>
              <a:t>on very long trains with boxcars like the kind used for </a:t>
            </a:r>
            <a:r>
              <a:rPr lang="en-US" sz="2400" dirty="0" smtClean="0">
                <a:solidFill>
                  <a:srgbClr val="C00000"/>
                </a:solidFill>
              </a:rPr>
              <a:t>cows. </a:t>
            </a:r>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They were hungry, dirty, and </a:t>
            </a:r>
            <a:r>
              <a:rPr lang="en-US" sz="2400" dirty="0" smtClean="0">
                <a:solidFill>
                  <a:srgbClr val="C00000"/>
                </a:solidFill>
              </a:rPr>
              <a:t>scared. </a:t>
            </a:r>
            <a:r>
              <a:rPr lang="en-US" sz="2400" dirty="0" smtClean="0"/>
              <a:t>They thought they were going to a </a:t>
            </a:r>
            <a:r>
              <a:rPr lang="en-US" sz="2400" dirty="0" smtClean="0">
                <a:solidFill>
                  <a:srgbClr val="C00000"/>
                </a:solidFill>
              </a:rPr>
              <a:t>labor</a:t>
            </a:r>
            <a:r>
              <a:rPr lang="en-US" sz="2400" dirty="0" smtClean="0"/>
              <a:t> camp to work.</a:t>
            </a:r>
          </a:p>
        </p:txBody>
      </p:sp>
      <p:pic>
        <p:nvPicPr>
          <p:cNvPr id="29700" name="Picture 5" descr="18192">
            <a:hlinkClick r:id="rId2"/>
          </p:cNvPr>
          <p:cNvPicPr>
            <a:picLocks noGrp="1" noChangeAspect="1" noChangeArrowheads="1"/>
          </p:cNvPicPr>
          <p:nvPr>
            <p:ph type="clipArt" sz="half" idx="2"/>
          </p:nvPr>
        </p:nvPicPr>
        <p:blipFill>
          <a:blip r:embed="rId3" cstate="print"/>
          <a:srcRect/>
          <a:stretch>
            <a:fillRect/>
          </a:stretch>
        </p:blipFill>
        <p:spPr>
          <a:xfrm>
            <a:off x="5181600" y="990600"/>
            <a:ext cx="3505200" cy="2411413"/>
          </a:xfrm>
        </p:spPr>
      </p:pic>
      <p:pic>
        <p:nvPicPr>
          <p:cNvPr id="29701" name="Picture 13" descr="Westerbork">
            <a:hlinkClick r:id="rId4"/>
          </p:cNvPr>
          <p:cNvPicPr>
            <a:picLocks noChangeAspect="1" noChangeArrowheads="1"/>
          </p:cNvPicPr>
          <p:nvPr/>
        </p:nvPicPr>
        <p:blipFill>
          <a:blip r:embed="rId5" cstate="print"/>
          <a:srcRect/>
          <a:stretch>
            <a:fillRect/>
          </a:stretch>
        </p:blipFill>
        <p:spPr bwMode="auto">
          <a:xfrm>
            <a:off x="5257800" y="3810000"/>
            <a:ext cx="35814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7135"/>
          <p:cNvPicPr>
            <a:picLocks noChangeAspect="1" noChangeArrowheads="1"/>
          </p:cNvPicPr>
          <p:nvPr/>
        </p:nvPicPr>
        <p:blipFill>
          <a:blip r:embed="rId3" cstate="print"/>
          <a:srcRect/>
          <a:stretch>
            <a:fillRect/>
          </a:stretch>
        </p:blipFill>
        <p:spPr bwMode="auto">
          <a:xfrm>
            <a:off x="1516063" y="1676400"/>
            <a:ext cx="6332537" cy="4572000"/>
          </a:xfrm>
          <a:prstGeom prst="rect">
            <a:avLst/>
          </a:prstGeom>
          <a:noFill/>
          <a:ln w="9525">
            <a:noFill/>
            <a:miter lim="800000"/>
            <a:headEnd/>
            <a:tailEnd/>
          </a:ln>
        </p:spPr>
      </p:pic>
      <p:sp>
        <p:nvSpPr>
          <p:cNvPr id="5123" name="Title 1"/>
          <p:cNvSpPr>
            <a:spLocks noGrp="1"/>
          </p:cNvSpPr>
          <p:nvPr>
            <p:ph type="title"/>
          </p:nvPr>
        </p:nvSpPr>
        <p:spPr/>
        <p:txBody>
          <a:bodyPr/>
          <a:lstStyle/>
          <a:p>
            <a:pPr eaLnBrk="1" hangingPunct="1"/>
            <a:r>
              <a:rPr lang="en-US" smtClean="0"/>
              <a:t>Prewar Jewish Life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762000" y="990600"/>
            <a:ext cx="3810000" cy="4835525"/>
          </a:xfrm>
        </p:spPr>
        <p:txBody>
          <a:bodyPr/>
          <a:lstStyle/>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000" dirty="0" smtClean="0"/>
          </a:p>
          <a:p>
            <a:pPr eaLnBrk="1" hangingPunct="1">
              <a:spcBef>
                <a:spcPct val="0"/>
              </a:spcBef>
            </a:pPr>
            <a:r>
              <a:rPr lang="en-US" sz="2000" dirty="0" smtClean="0"/>
              <a:t>When the doors were opened, they were told to leave their suitcases behind. Men had to line up in one area, women in different area. </a:t>
            </a:r>
            <a:r>
              <a:rPr lang="en-US" sz="2000" dirty="0" smtClean="0">
                <a:solidFill>
                  <a:srgbClr val="C00000"/>
                </a:solidFill>
              </a:rPr>
              <a:t>Old </a:t>
            </a:r>
            <a:r>
              <a:rPr lang="en-US" sz="2000" dirty="0" smtClean="0"/>
              <a:t>people, </a:t>
            </a:r>
            <a:r>
              <a:rPr lang="en-US" sz="2000" dirty="0" smtClean="0">
                <a:solidFill>
                  <a:srgbClr val="C00000"/>
                </a:solidFill>
              </a:rPr>
              <a:t>sick</a:t>
            </a:r>
            <a:r>
              <a:rPr lang="en-US" sz="2000" dirty="0" smtClean="0"/>
              <a:t> people, and </a:t>
            </a:r>
            <a:r>
              <a:rPr lang="en-US" sz="2000" dirty="0" smtClean="0">
                <a:solidFill>
                  <a:srgbClr val="C00000"/>
                </a:solidFill>
              </a:rPr>
              <a:t>mothers</a:t>
            </a:r>
            <a:r>
              <a:rPr lang="en-US" sz="2000" dirty="0" smtClean="0"/>
              <a:t> with young children and babies were sent to another area. Why do you think this was done?</a:t>
            </a:r>
          </a:p>
          <a:p>
            <a:pPr eaLnBrk="1" hangingPunct="1">
              <a:lnSpc>
                <a:spcPct val="80000"/>
              </a:lnSpc>
            </a:pPr>
            <a:r>
              <a:rPr lang="en-US" sz="2000" dirty="0" smtClean="0"/>
              <a:t>People who </a:t>
            </a:r>
            <a:r>
              <a:rPr lang="en-US" sz="2000" dirty="0" smtClean="0">
                <a:solidFill>
                  <a:srgbClr val="C00000"/>
                </a:solidFill>
              </a:rPr>
              <a:t>objected </a:t>
            </a:r>
            <a:r>
              <a:rPr lang="en-US" sz="2000" dirty="0" smtClean="0"/>
              <a:t>were shot in front of everyone. The people felt confused and afraid. </a:t>
            </a:r>
          </a:p>
          <a:p>
            <a:pPr eaLnBrk="1" hangingPunct="1">
              <a:lnSpc>
                <a:spcPct val="80000"/>
              </a:lnSpc>
            </a:pPr>
            <a:r>
              <a:rPr lang="en-US" sz="2000" dirty="0" smtClean="0"/>
              <a:t>The Nazis told them that they would get food after they took a </a:t>
            </a:r>
            <a:r>
              <a:rPr lang="en-US" sz="2000" dirty="0" smtClean="0">
                <a:solidFill>
                  <a:srgbClr val="C00000"/>
                </a:solidFill>
              </a:rPr>
              <a:t>shower. </a:t>
            </a:r>
          </a:p>
          <a:p>
            <a:pPr eaLnBrk="1" hangingPunct="1">
              <a:lnSpc>
                <a:spcPct val="80000"/>
              </a:lnSpc>
            </a:pPr>
            <a:endParaRPr lang="en-US" sz="1800" dirty="0" smtClean="0"/>
          </a:p>
        </p:txBody>
      </p:sp>
      <p:pic>
        <p:nvPicPr>
          <p:cNvPr id="30723" name="Picture 4" descr="Innocent Victims of the Holocaust"/>
          <p:cNvPicPr>
            <a:picLocks noGrp="1" noChangeAspect="1" noChangeArrowheads="1"/>
          </p:cNvPicPr>
          <p:nvPr>
            <p:ph sz="half" idx="2"/>
          </p:nvPr>
        </p:nvPicPr>
        <p:blipFill>
          <a:blip r:embed="rId2" cstate="print"/>
          <a:srcRect/>
          <a:stretch>
            <a:fillRect/>
          </a:stretch>
        </p:blipFill>
        <p:spPr>
          <a:xfrm>
            <a:off x="4743450" y="2286000"/>
            <a:ext cx="4400550" cy="2640013"/>
          </a:xfrm>
          <a:noFill/>
        </p:spPr>
      </p:pic>
      <p:sp>
        <p:nvSpPr>
          <p:cNvPr id="30724" name="Rectangle 7"/>
          <p:cNvSpPr>
            <a:spLocks noGrp="1" noChangeArrowheads="1"/>
          </p:cNvSpPr>
          <p:nvPr>
            <p:ph type="title"/>
          </p:nvPr>
        </p:nvSpPr>
        <p:spPr/>
        <p:txBody>
          <a:bodyPr/>
          <a:lstStyle/>
          <a:p>
            <a:pPr eaLnBrk="1" hangingPunct="1"/>
            <a:r>
              <a:rPr lang="en-US" smtClean="0">
                <a:latin typeface="Arial Unicode MS" pitchFamily="34" charset="-128"/>
              </a:rPr>
              <a:t>Arriving at the Camps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Unicode MS" pitchFamily="34" charset="-128"/>
              </a:rPr>
              <a:t>The Showers</a:t>
            </a:r>
          </a:p>
        </p:txBody>
      </p:sp>
      <p:sp>
        <p:nvSpPr>
          <p:cNvPr id="31747" name="Rectangle 3"/>
          <p:cNvSpPr>
            <a:spLocks noGrp="1" noChangeArrowheads="1"/>
          </p:cNvSpPr>
          <p:nvPr>
            <p:ph type="body" idx="1"/>
          </p:nvPr>
        </p:nvSpPr>
        <p:spPr>
          <a:xfrm>
            <a:off x="914400" y="1600200"/>
            <a:ext cx="7772400" cy="4953000"/>
          </a:xfrm>
        </p:spPr>
        <p:txBody>
          <a:bodyPr/>
          <a:lstStyle/>
          <a:p>
            <a:pPr algn="ctr" eaLnBrk="1" hangingPunct="1">
              <a:lnSpc>
                <a:spcPct val="80000"/>
              </a:lnSpc>
              <a:buFont typeface="Wingdings" pitchFamily="2" charset="2"/>
              <a:buNone/>
            </a:pPr>
            <a:r>
              <a:rPr lang="en-US" sz="2600" b="1" u="sng" dirty="0" smtClean="0"/>
              <a:t>The showers at the death camps had two uses</a:t>
            </a:r>
            <a:r>
              <a:rPr lang="en-US" sz="2600" b="1" dirty="0" smtClean="0"/>
              <a:t>. </a:t>
            </a:r>
            <a:endParaRPr lang="en-US" b="1" dirty="0" smtClean="0"/>
          </a:p>
          <a:p>
            <a:pPr eaLnBrk="1" hangingPunct="1">
              <a:lnSpc>
                <a:spcPct val="80000"/>
              </a:lnSpc>
              <a:buFont typeface="Wingdings" pitchFamily="2" charset="2"/>
              <a:buAutoNum type="arabicPeriod"/>
            </a:pPr>
            <a:r>
              <a:rPr lang="en-US" dirty="0" smtClean="0"/>
              <a:t>One use was to </a:t>
            </a:r>
            <a:r>
              <a:rPr lang="en-US" dirty="0" smtClean="0">
                <a:solidFill>
                  <a:srgbClr val="C00000"/>
                </a:solidFill>
              </a:rPr>
              <a:t>bathe</a:t>
            </a:r>
            <a:r>
              <a:rPr lang="en-US" dirty="0" smtClean="0"/>
              <a:t> a lot of people at once.</a:t>
            </a:r>
            <a:r>
              <a:rPr lang="en-US" sz="2400" dirty="0" smtClean="0"/>
              <a:t> </a:t>
            </a:r>
          </a:p>
          <a:p>
            <a:pPr lvl="1" eaLnBrk="1" hangingPunct="1">
              <a:lnSpc>
                <a:spcPct val="80000"/>
              </a:lnSpc>
            </a:pPr>
            <a:r>
              <a:rPr lang="en-US" sz="2200" dirty="0" smtClean="0"/>
              <a:t>People who could work as </a:t>
            </a:r>
            <a:r>
              <a:rPr lang="en-US" sz="2200" dirty="0" smtClean="0">
                <a:solidFill>
                  <a:srgbClr val="C00000"/>
                </a:solidFill>
              </a:rPr>
              <a:t>slaves </a:t>
            </a:r>
            <a:r>
              <a:rPr lang="en-US" sz="2200" dirty="0" smtClean="0"/>
              <a:t>for the Nazis were showered with ice cold water. </a:t>
            </a:r>
          </a:p>
          <a:p>
            <a:pPr lvl="1" eaLnBrk="1" hangingPunct="1">
              <a:lnSpc>
                <a:spcPct val="80000"/>
              </a:lnSpc>
            </a:pPr>
            <a:r>
              <a:rPr lang="en-US" sz="2400" dirty="0" smtClean="0"/>
              <a:t>Then all of the </a:t>
            </a:r>
            <a:r>
              <a:rPr lang="en-US" sz="2400" dirty="0" smtClean="0">
                <a:solidFill>
                  <a:srgbClr val="C00000"/>
                </a:solidFill>
              </a:rPr>
              <a:t>hair</a:t>
            </a:r>
            <a:r>
              <a:rPr lang="en-US" sz="2400" dirty="0" smtClean="0"/>
              <a:t> on their bodies was shaved off. They were shaved for two reasons: to make them look </a:t>
            </a:r>
            <a:r>
              <a:rPr lang="en-US" sz="2400" dirty="0" smtClean="0">
                <a:solidFill>
                  <a:srgbClr val="C00000"/>
                </a:solidFill>
              </a:rPr>
              <a:t>different</a:t>
            </a:r>
            <a:r>
              <a:rPr lang="en-US" sz="2400" dirty="0" smtClean="0"/>
              <a:t> so it would be hard to escape, and to reduce problems with </a:t>
            </a:r>
            <a:r>
              <a:rPr lang="en-US" sz="2400" dirty="0" smtClean="0">
                <a:solidFill>
                  <a:srgbClr val="C00000"/>
                </a:solidFill>
              </a:rPr>
              <a:t>lice.</a:t>
            </a:r>
            <a:endParaRPr lang="en-US" sz="2400" dirty="0"/>
          </a:p>
          <a:p>
            <a:pPr lvl="1" eaLnBrk="1" hangingPunct="1">
              <a:lnSpc>
                <a:spcPct val="80000"/>
              </a:lnSpc>
            </a:pPr>
            <a:r>
              <a:rPr lang="en-US" sz="2400" dirty="0" smtClean="0"/>
              <a:t>The new prisoners were given a </a:t>
            </a:r>
            <a:r>
              <a:rPr lang="en-US" sz="2400" dirty="0" smtClean="0">
                <a:solidFill>
                  <a:srgbClr val="C00000"/>
                </a:solidFill>
              </a:rPr>
              <a:t>number</a:t>
            </a:r>
            <a:r>
              <a:rPr lang="en-US" sz="2400" dirty="0" smtClean="0"/>
              <a:t> to use instead of their name. At some camps, the number was </a:t>
            </a:r>
            <a:r>
              <a:rPr lang="en-US" sz="2400" dirty="0" smtClean="0">
                <a:solidFill>
                  <a:srgbClr val="C00000"/>
                </a:solidFill>
              </a:rPr>
              <a:t>tattooed</a:t>
            </a:r>
            <a:r>
              <a:rPr lang="en-US" sz="2400" b="1" dirty="0" smtClean="0"/>
              <a:t> </a:t>
            </a:r>
            <a:r>
              <a:rPr lang="en-US" sz="2400" dirty="0" smtClean="0"/>
              <a:t>on their arm to mark them as prisoners forever.</a:t>
            </a:r>
          </a:p>
        </p:txBody>
      </p:sp>
      <p:pic>
        <p:nvPicPr>
          <p:cNvPr id="2" name="Picture 1"/>
          <p:cNvPicPr>
            <a:picLocks noChangeAspect="1"/>
          </p:cNvPicPr>
          <p:nvPr/>
        </p:nvPicPr>
        <p:blipFill>
          <a:blip r:embed="rId2"/>
          <a:stretch>
            <a:fillRect/>
          </a:stretch>
        </p:blipFill>
        <p:spPr>
          <a:xfrm>
            <a:off x="5562600" y="5191506"/>
            <a:ext cx="2743200" cy="139933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914400" y="1524000"/>
            <a:ext cx="4648200" cy="4953000"/>
          </a:xfrm>
        </p:spPr>
        <p:txBody>
          <a:bodyPr/>
          <a:lstStyle/>
          <a:p>
            <a:pPr marL="533400" indent="-533400" eaLnBrk="1" hangingPunct="1">
              <a:lnSpc>
                <a:spcPct val="80000"/>
              </a:lnSpc>
              <a:buFont typeface="Wingdings" pitchFamily="2" charset="2"/>
              <a:buNone/>
            </a:pPr>
            <a:endParaRPr lang="en-US" sz="2400" dirty="0" smtClean="0"/>
          </a:p>
          <a:p>
            <a:pPr marL="533400" indent="-533400" eaLnBrk="1" hangingPunct="1">
              <a:lnSpc>
                <a:spcPct val="80000"/>
              </a:lnSpc>
              <a:buFont typeface="Wingdings" pitchFamily="2" charset="2"/>
              <a:buAutoNum type="arabicPeriod" startAt="2"/>
            </a:pPr>
            <a:r>
              <a:rPr lang="en-US" sz="2400" dirty="0" smtClean="0"/>
              <a:t>The second use for the showers was to </a:t>
            </a:r>
            <a:r>
              <a:rPr lang="en-US" sz="2400" b="1" dirty="0" smtClean="0">
                <a:solidFill>
                  <a:srgbClr val="C00000"/>
                </a:solidFill>
              </a:rPr>
              <a:t>kill</a:t>
            </a:r>
            <a:r>
              <a:rPr lang="en-US" sz="2400" dirty="0" smtClean="0"/>
              <a:t> people. </a:t>
            </a:r>
          </a:p>
          <a:p>
            <a:pPr lvl="1" eaLnBrk="1" hangingPunct="1">
              <a:lnSpc>
                <a:spcPct val="80000"/>
              </a:lnSpc>
            </a:pPr>
            <a:r>
              <a:rPr lang="en-US" sz="2200" dirty="0" smtClean="0">
                <a:solidFill>
                  <a:srgbClr val="C00000"/>
                </a:solidFill>
              </a:rPr>
              <a:t>Poison gas </a:t>
            </a:r>
            <a:r>
              <a:rPr lang="en-US" sz="2200" dirty="0" smtClean="0"/>
              <a:t>came out of the shower heads and killed people who could not work as slaves</a:t>
            </a:r>
          </a:p>
          <a:p>
            <a:pPr lvl="1" eaLnBrk="1" hangingPunct="1">
              <a:lnSpc>
                <a:spcPct val="80000"/>
              </a:lnSpc>
            </a:pPr>
            <a:r>
              <a:rPr lang="en-US" sz="2400" dirty="0" smtClean="0"/>
              <a:t>(especially the </a:t>
            </a:r>
            <a:r>
              <a:rPr lang="en-US" sz="2400" dirty="0" smtClean="0">
                <a:solidFill>
                  <a:srgbClr val="C00000"/>
                </a:solidFill>
              </a:rPr>
              <a:t>old </a:t>
            </a:r>
            <a:r>
              <a:rPr lang="en-US" sz="2400" dirty="0" smtClean="0"/>
              <a:t>people, </a:t>
            </a:r>
            <a:r>
              <a:rPr lang="en-US" sz="2400" dirty="0" smtClean="0">
                <a:solidFill>
                  <a:srgbClr val="C00000"/>
                </a:solidFill>
              </a:rPr>
              <a:t>sick </a:t>
            </a:r>
            <a:r>
              <a:rPr lang="en-US" sz="2400" dirty="0" smtClean="0"/>
              <a:t>people, and </a:t>
            </a:r>
            <a:r>
              <a:rPr lang="en-US" sz="2400" dirty="0" smtClean="0">
                <a:solidFill>
                  <a:srgbClr val="C00000"/>
                </a:solidFill>
              </a:rPr>
              <a:t>young </a:t>
            </a:r>
            <a:r>
              <a:rPr lang="en-US" sz="2400" dirty="0" smtClean="0"/>
              <a:t>children).</a:t>
            </a:r>
          </a:p>
          <a:p>
            <a:pPr lvl="1" eaLnBrk="1" hangingPunct="1">
              <a:lnSpc>
                <a:spcPct val="80000"/>
              </a:lnSpc>
            </a:pPr>
            <a:r>
              <a:rPr lang="en-US" sz="2400" dirty="0" smtClean="0">
                <a:solidFill>
                  <a:srgbClr val="C00000"/>
                </a:solidFill>
              </a:rPr>
              <a:t>Millions</a:t>
            </a:r>
            <a:r>
              <a:rPr lang="en-US" sz="2400" dirty="0" smtClean="0"/>
              <a:t> of people died on the day they arrived at the death camp. Their families found out later that they were killed </a:t>
            </a:r>
            <a:r>
              <a:rPr lang="en-US" sz="2400" dirty="0" smtClean="0">
                <a:solidFill>
                  <a:srgbClr val="C00000"/>
                </a:solidFill>
              </a:rPr>
              <a:t>immediately</a:t>
            </a:r>
            <a:r>
              <a:rPr lang="en-US" sz="2400" dirty="0" smtClean="0"/>
              <a:t>.</a:t>
            </a:r>
          </a:p>
          <a:p>
            <a:pPr marL="533400" indent="-533400" eaLnBrk="1" hangingPunct="1">
              <a:lnSpc>
                <a:spcPct val="80000"/>
              </a:lnSpc>
              <a:buFont typeface="Wingdings" pitchFamily="2" charset="2"/>
              <a:buNone/>
            </a:pPr>
            <a:endParaRPr lang="en-US" sz="1400" dirty="0" smtClean="0"/>
          </a:p>
        </p:txBody>
      </p:sp>
      <p:pic>
        <p:nvPicPr>
          <p:cNvPr id="32771" name="Picture 3" descr="CS051">
            <a:hlinkClick r:id="rId2"/>
          </p:cNvPr>
          <p:cNvPicPr>
            <a:picLocks noGrp="1" noChangeAspect="1" noChangeArrowheads="1"/>
          </p:cNvPicPr>
          <p:nvPr>
            <p:ph sz="quarter" idx="2"/>
          </p:nvPr>
        </p:nvPicPr>
        <p:blipFill>
          <a:blip r:embed="rId3" cstate="print"/>
          <a:srcRect/>
          <a:stretch>
            <a:fillRect/>
          </a:stretch>
        </p:blipFill>
        <p:spPr>
          <a:xfrm>
            <a:off x="5829300" y="1828800"/>
            <a:ext cx="3048000" cy="2024063"/>
          </a:xfrm>
        </p:spPr>
      </p:pic>
      <p:pic>
        <p:nvPicPr>
          <p:cNvPr id="32772" name="Picture 4" descr="mau-gaschamber">
            <a:hlinkClick r:id="rId4"/>
          </p:cNvPr>
          <p:cNvPicPr>
            <a:picLocks noGrp="1" noChangeAspect="1" noChangeArrowheads="1"/>
          </p:cNvPicPr>
          <p:nvPr>
            <p:ph sz="quarter" idx="3"/>
          </p:nvPr>
        </p:nvPicPr>
        <p:blipFill>
          <a:blip r:embed="rId5" cstate="print"/>
          <a:srcRect/>
          <a:stretch>
            <a:fillRect/>
          </a:stretch>
        </p:blipFill>
        <p:spPr>
          <a:xfrm>
            <a:off x="5791200" y="4267200"/>
            <a:ext cx="3124200" cy="2082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800" b="1" smtClean="0">
                <a:latin typeface="Arial Unicode MS" pitchFamily="34" charset="-128"/>
              </a:rPr>
              <a:t>From 1944 to 1945: The Last Days</a:t>
            </a:r>
            <a:r>
              <a:rPr lang="en-US" sz="3800" smtClean="0"/>
              <a:t> </a:t>
            </a:r>
          </a:p>
        </p:txBody>
      </p:sp>
      <p:sp>
        <p:nvSpPr>
          <p:cNvPr id="35843" name="Rectangle 3"/>
          <p:cNvSpPr>
            <a:spLocks noGrp="1" noChangeArrowheads="1"/>
          </p:cNvSpPr>
          <p:nvPr>
            <p:ph type="body" sz="half" idx="1"/>
          </p:nvPr>
        </p:nvSpPr>
        <p:spPr>
          <a:xfrm>
            <a:off x="838200" y="1752600"/>
            <a:ext cx="3810000" cy="4530725"/>
          </a:xfrm>
        </p:spPr>
        <p:txBody>
          <a:bodyPr/>
          <a:lstStyle/>
          <a:p>
            <a:pPr eaLnBrk="1" hangingPunct="1"/>
            <a:r>
              <a:rPr lang="en-US" sz="2400" dirty="0" smtClean="0"/>
              <a:t>In late 1944, the </a:t>
            </a:r>
            <a:r>
              <a:rPr lang="en-US" sz="2400" dirty="0" smtClean="0">
                <a:solidFill>
                  <a:srgbClr val="C00000"/>
                </a:solidFill>
              </a:rPr>
              <a:t>Allies</a:t>
            </a:r>
            <a:r>
              <a:rPr lang="en-US" sz="2400" dirty="0" smtClean="0"/>
              <a:t> were winning the war in Europe.</a:t>
            </a:r>
          </a:p>
          <a:p>
            <a:pPr eaLnBrk="1" hangingPunct="1">
              <a:buFont typeface="Wingdings" pitchFamily="2" charset="2"/>
              <a:buNone/>
            </a:pPr>
            <a:endParaRPr lang="en-US" sz="2400" dirty="0" smtClean="0"/>
          </a:p>
          <a:p>
            <a:pPr eaLnBrk="1" hangingPunct="1"/>
            <a:r>
              <a:rPr lang="en-US" sz="2400" dirty="0" smtClean="0"/>
              <a:t>The Nazis wanted to win their “</a:t>
            </a:r>
            <a:r>
              <a:rPr lang="en-US" sz="2400" dirty="0" smtClean="0">
                <a:solidFill>
                  <a:srgbClr val="C00000"/>
                </a:solidFill>
              </a:rPr>
              <a:t>war against the Jews</a:t>
            </a:r>
            <a:r>
              <a:rPr lang="en-US" sz="2400" dirty="0" smtClean="0"/>
              <a:t>,” even if they lost World War II. They tried to kill people faster. </a:t>
            </a:r>
          </a:p>
          <a:p>
            <a:pPr eaLnBrk="1" hangingPunct="1">
              <a:buFont typeface="Wingdings" pitchFamily="2" charset="2"/>
              <a:buNone/>
            </a:pPr>
            <a:endParaRPr lang="en-US" sz="2400" b="1" dirty="0" smtClean="0"/>
          </a:p>
        </p:txBody>
      </p:sp>
      <p:pic>
        <p:nvPicPr>
          <p:cNvPr id="35844" name="Picture 5" descr="EG4">
            <a:hlinkClick r:id="rId2"/>
          </p:cNvPr>
          <p:cNvPicPr>
            <a:picLocks noGrp="1" noChangeAspect="1" noChangeArrowheads="1"/>
          </p:cNvPicPr>
          <p:nvPr>
            <p:ph sz="quarter" idx="2"/>
          </p:nvPr>
        </p:nvPicPr>
        <p:blipFill>
          <a:blip r:embed="rId3" cstate="print"/>
          <a:srcRect/>
          <a:stretch>
            <a:fillRect/>
          </a:stretch>
        </p:blipFill>
        <p:spPr>
          <a:xfrm>
            <a:off x="5638800" y="1295400"/>
            <a:ext cx="2328863" cy="2855913"/>
          </a:xfrm>
        </p:spPr>
      </p:pic>
      <p:pic>
        <p:nvPicPr>
          <p:cNvPr id="35845" name="Picture 8" descr="holocaust">
            <a:hlinkClick r:id="rId4"/>
          </p:cNvPr>
          <p:cNvPicPr>
            <a:picLocks noGrp="1" noChangeAspect="1" noChangeArrowheads="1"/>
          </p:cNvPicPr>
          <p:nvPr>
            <p:ph sz="quarter" idx="3"/>
          </p:nvPr>
        </p:nvPicPr>
        <p:blipFill>
          <a:blip r:embed="rId5" cstate="print"/>
          <a:srcRect/>
          <a:stretch>
            <a:fillRect/>
          </a:stretch>
        </p:blipFill>
        <p:spPr>
          <a:xfrm>
            <a:off x="5431631" y="4419600"/>
            <a:ext cx="2743200" cy="22066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latin typeface="Arial Unicode MS" pitchFamily="34" charset="-128"/>
              </a:rPr>
              <a:t>Death Marches</a:t>
            </a:r>
          </a:p>
        </p:txBody>
      </p:sp>
      <p:sp>
        <p:nvSpPr>
          <p:cNvPr id="36867" name="Rectangle 3"/>
          <p:cNvSpPr>
            <a:spLocks noGrp="1" noChangeArrowheads="1"/>
          </p:cNvSpPr>
          <p:nvPr>
            <p:ph type="body" idx="1"/>
          </p:nvPr>
        </p:nvSpPr>
        <p:spPr/>
        <p:txBody>
          <a:bodyPr/>
          <a:lstStyle/>
          <a:p>
            <a:pPr eaLnBrk="1" hangingPunct="1"/>
            <a:r>
              <a:rPr lang="en-US" dirty="0" smtClean="0"/>
              <a:t>As the Allies came close to the concentration camps and death camps, the Nazis forced their prisoners to walk to camps in Germany. These are called the </a:t>
            </a:r>
            <a:r>
              <a:rPr lang="en-US" dirty="0" smtClean="0">
                <a:solidFill>
                  <a:srgbClr val="C00000"/>
                </a:solidFill>
              </a:rPr>
              <a:t>death marches. </a:t>
            </a:r>
          </a:p>
          <a:p>
            <a:pPr eaLnBrk="1" hangingPunct="1">
              <a:buFont typeface="Wingdings" pitchFamily="2" charset="2"/>
              <a:buNone/>
            </a:pPr>
            <a:endParaRPr lang="en-US" dirty="0" smtClean="0"/>
          </a:p>
          <a:p>
            <a:pPr eaLnBrk="1" hangingPunct="1"/>
            <a:r>
              <a:rPr lang="en-US" dirty="0" smtClean="0"/>
              <a:t>The winter was cold and snowy.  Many people were too </a:t>
            </a:r>
            <a:r>
              <a:rPr lang="en-US" dirty="0" smtClean="0">
                <a:solidFill>
                  <a:srgbClr val="C00000"/>
                </a:solidFill>
              </a:rPr>
              <a:t>weak </a:t>
            </a:r>
            <a:r>
              <a:rPr lang="en-US" dirty="0" smtClean="0"/>
              <a:t>to walk and died on the side of the roads.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latin typeface="Arial Unicode MS" pitchFamily="34" charset="-128"/>
              </a:rPr>
              <a:t>The War ends</a:t>
            </a:r>
          </a:p>
        </p:txBody>
      </p:sp>
      <p:sp>
        <p:nvSpPr>
          <p:cNvPr id="37891" name="Rectangle 3"/>
          <p:cNvSpPr>
            <a:spLocks noGrp="1" noChangeArrowheads="1"/>
          </p:cNvSpPr>
          <p:nvPr>
            <p:ph type="body" idx="1"/>
          </p:nvPr>
        </p:nvSpPr>
        <p:spPr>
          <a:xfrm>
            <a:off x="914400" y="1600200"/>
            <a:ext cx="7772400" cy="4953000"/>
          </a:xfrm>
        </p:spPr>
        <p:txBody>
          <a:bodyPr/>
          <a:lstStyle/>
          <a:p>
            <a:pPr eaLnBrk="1" hangingPunct="1">
              <a:lnSpc>
                <a:spcPct val="80000"/>
              </a:lnSpc>
            </a:pPr>
            <a:r>
              <a:rPr lang="en-US" sz="2200" dirty="0" smtClean="0"/>
              <a:t>Finally, in the spring of </a:t>
            </a:r>
            <a:r>
              <a:rPr lang="en-US" sz="2200" b="1" dirty="0" smtClean="0">
                <a:solidFill>
                  <a:srgbClr val="C00000"/>
                </a:solidFill>
              </a:rPr>
              <a:t>1945</a:t>
            </a:r>
            <a:r>
              <a:rPr lang="en-US" sz="2200" dirty="0" smtClean="0"/>
              <a:t>, the Allies won the war in Europe.</a:t>
            </a:r>
          </a:p>
          <a:p>
            <a:pPr eaLnBrk="1" hangingPunct="1">
              <a:lnSpc>
                <a:spcPct val="80000"/>
              </a:lnSpc>
              <a:buFont typeface="Wingdings" pitchFamily="2" charset="2"/>
              <a:buNone/>
            </a:pPr>
            <a:r>
              <a:rPr lang="en-US" sz="2200" dirty="0" smtClean="0"/>
              <a:t> </a:t>
            </a:r>
          </a:p>
          <a:p>
            <a:pPr eaLnBrk="1" hangingPunct="1">
              <a:lnSpc>
                <a:spcPct val="80000"/>
              </a:lnSpc>
            </a:pPr>
            <a:r>
              <a:rPr lang="en-US" sz="2200" dirty="0" smtClean="0"/>
              <a:t>It is difficult to </a:t>
            </a:r>
            <a:r>
              <a:rPr lang="en-US" sz="2200" b="1" dirty="0" smtClean="0"/>
              <a:t>estimate </a:t>
            </a:r>
            <a:r>
              <a:rPr lang="en-US" sz="2200" dirty="0" smtClean="0"/>
              <a:t>the number of people who died during the Holocaust. Think about a few of the ways people died:</a:t>
            </a:r>
          </a:p>
          <a:p>
            <a:pPr eaLnBrk="1" hangingPunct="1">
              <a:lnSpc>
                <a:spcPct val="80000"/>
              </a:lnSpc>
              <a:buFont typeface="Wingdings" pitchFamily="2" charset="2"/>
              <a:buNone/>
            </a:pPr>
            <a:endParaRPr lang="en-US" sz="2200" dirty="0" smtClean="0"/>
          </a:p>
          <a:p>
            <a:pPr eaLnBrk="1" hangingPunct="1">
              <a:lnSpc>
                <a:spcPct val="80000"/>
              </a:lnSpc>
              <a:buFont typeface="Wingdings" pitchFamily="2" charset="2"/>
              <a:buNone/>
            </a:pPr>
            <a:r>
              <a:rPr lang="en-US" sz="2200" dirty="0" smtClean="0"/>
              <a:t>	— in the </a:t>
            </a:r>
            <a:r>
              <a:rPr lang="en-US" sz="2200" b="1" dirty="0" smtClean="0">
                <a:solidFill>
                  <a:srgbClr val="C00000"/>
                </a:solidFill>
              </a:rPr>
              <a:t>ghettos</a:t>
            </a:r>
            <a:r>
              <a:rPr lang="en-US" sz="2200" dirty="0" smtClean="0"/>
              <a:t> they starved or were shot,</a:t>
            </a:r>
          </a:p>
          <a:p>
            <a:pPr eaLnBrk="1" hangingPunct="1">
              <a:lnSpc>
                <a:spcPct val="80000"/>
              </a:lnSpc>
              <a:buFont typeface="Wingdings" pitchFamily="2" charset="2"/>
              <a:buNone/>
            </a:pPr>
            <a:r>
              <a:rPr lang="en-US" sz="2200" dirty="0" smtClean="0"/>
              <a:t>	— on the</a:t>
            </a:r>
            <a:r>
              <a:rPr lang="en-US" sz="2200" b="1" dirty="0" smtClean="0">
                <a:solidFill>
                  <a:srgbClr val="C00000"/>
                </a:solidFill>
              </a:rPr>
              <a:t> trains </a:t>
            </a:r>
            <a:r>
              <a:rPr lang="en-US" sz="2200" dirty="0" smtClean="0"/>
              <a:t>going to concentration camps,</a:t>
            </a:r>
          </a:p>
          <a:p>
            <a:pPr eaLnBrk="1" hangingPunct="1">
              <a:lnSpc>
                <a:spcPct val="80000"/>
              </a:lnSpc>
              <a:buFont typeface="Wingdings" pitchFamily="2" charset="2"/>
              <a:buNone/>
            </a:pPr>
            <a:r>
              <a:rPr lang="en-US" sz="2200" dirty="0" smtClean="0"/>
              <a:t>	— in the </a:t>
            </a:r>
            <a:r>
              <a:rPr lang="en-US" sz="2200" b="1" dirty="0" smtClean="0">
                <a:solidFill>
                  <a:srgbClr val="C00000"/>
                </a:solidFill>
              </a:rPr>
              <a:t>gas chambers </a:t>
            </a:r>
            <a:r>
              <a:rPr lang="en-US" sz="2200" dirty="0" smtClean="0"/>
              <a:t>at the killing centers,</a:t>
            </a:r>
          </a:p>
          <a:p>
            <a:pPr eaLnBrk="1" hangingPunct="1">
              <a:lnSpc>
                <a:spcPct val="80000"/>
              </a:lnSpc>
              <a:buFont typeface="Wingdings" pitchFamily="2" charset="2"/>
              <a:buNone/>
            </a:pPr>
            <a:r>
              <a:rPr lang="en-US" sz="2200" dirty="0" smtClean="0"/>
              <a:t>	— from too much </a:t>
            </a:r>
            <a:r>
              <a:rPr lang="en-US" sz="2200" b="1" dirty="0" smtClean="0">
                <a:solidFill>
                  <a:srgbClr val="C00000"/>
                </a:solidFill>
              </a:rPr>
              <a:t>work </a:t>
            </a:r>
            <a:r>
              <a:rPr lang="en-US" sz="2200" dirty="0" smtClean="0"/>
              <a:t>and too little</a:t>
            </a:r>
            <a:r>
              <a:rPr lang="en-US" sz="2200" b="1" dirty="0" smtClean="0">
                <a:solidFill>
                  <a:srgbClr val="C00000"/>
                </a:solidFill>
              </a:rPr>
              <a:t> food </a:t>
            </a:r>
            <a:r>
              <a:rPr lang="en-US" sz="2200" dirty="0" smtClean="0"/>
              <a:t>in the    concentration and labor camps,</a:t>
            </a:r>
          </a:p>
          <a:p>
            <a:pPr eaLnBrk="1" hangingPunct="1">
              <a:lnSpc>
                <a:spcPct val="80000"/>
              </a:lnSpc>
              <a:buFont typeface="Wingdings" pitchFamily="2" charset="2"/>
              <a:buNone/>
            </a:pPr>
            <a:r>
              <a:rPr lang="en-US" sz="2200" dirty="0" smtClean="0"/>
              <a:t>	— and on the </a:t>
            </a:r>
            <a:r>
              <a:rPr lang="en-US" sz="2200" b="1" dirty="0" smtClean="0">
                <a:solidFill>
                  <a:srgbClr val="C00000"/>
                </a:solidFill>
              </a:rPr>
              <a:t>death marches.</a:t>
            </a:r>
          </a:p>
          <a:p>
            <a:pPr eaLnBrk="1" hangingPunct="1">
              <a:lnSpc>
                <a:spcPct val="80000"/>
              </a:lnSpc>
              <a:buFont typeface="Wingdings" pitchFamily="2" charset="2"/>
              <a:buNone/>
            </a:pPr>
            <a:endParaRPr lang="en-US" sz="1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War Ends</a:t>
            </a:r>
            <a:endParaRPr lang="en-US" dirty="0"/>
          </a:p>
        </p:txBody>
      </p:sp>
      <p:sp>
        <p:nvSpPr>
          <p:cNvPr id="3" name="Content Placeholder 2"/>
          <p:cNvSpPr>
            <a:spLocks noGrp="1"/>
          </p:cNvSpPr>
          <p:nvPr>
            <p:ph idx="1"/>
          </p:nvPr>
        </p:nvSpPr>
        <p:spPr>
          <a:xfrm>
            <a:off x="914400" y="1600201"/>
            <a:ext cx="7772400" cy="3581400"/>
          </a:xfrm>
        </p:spPr>
        <p:txBody>
          <a:bodyPr/>
          <a:lstStyle/>
          <a:p>
            <a:pPr eaLnBrk="1" hangingPunct="1">
              <a:lnSpc>
                <a:spcPct val="80000"/>
              </a:lnSpc>
            </a:pPr>
            <a:r>
              <a:rPr lang="en-US" sz="2400" b="1" dirty="0"/>
              <a:t>One common estimate of the Jewish population who died is</a:t>
            </a:r>
            <a:r>
              <a:rPr lang="en-US" sz="2400" b="1" dirty="0">
                <a:solidFill>
                  <a:srgbClr val="C00000"/>
                </a:solidFill>
              </a:rPr>
              <a:t> six </a:t>
            </a:r>
            <a:r>
              <a:rPr lang="en-US" sz="2400" b="1" dirty="0">
                <a:solidFill>
                  <a:srgbClr val="FF0000"/>
                </a:solidFill>
              </a:rPr>
              <a:t>million</a:t>
            </a:r>
            <a:r>
              <a:rPr lang="en-US" sz="2400" b="1" dirty="0"/>
              <a:t> people. </a:t>
            </a:r>
          </a:p>
          <a:p>
            <a:pPr eaLnBrk="1" hangingPunct="1">
              <a:lnSpc>
                <a:spcPct val="80000"/>
              </a:lnSpc>
            </a:pPr>
            <a:endParaRPr lang="en-US" sz="2400" b="1" dirty="0"/>
          </a:p>
          <a:p>
            <a:pPr eaLnBrk="1" hangingPunct="1">
              <a:lnSpc>
                <a:spcPct val="80000"/>
              </a:lnSpc>
            </a:pPr>
            <a:r>
              <a:rPr lang="en-US" sz="2400" dirty="0"/>
              <a:t>But saying “six million Jews” leaves out the </a:t>
            </a:r>
            <a:r>
              <a:rPr lang="en-US" sz="2400" b="1" dirty="0">
                <a:solidFill>
                  <a:srgbClr val="C00000"/>
                </a:solidFill>
              </a:rPr>
              <a:t>other</a:t>
            </a:r>
            <a:r>
              <a:rPr lang="en-US" sz="2400" dirty="0"/>
              <a:t> people who died, like </a:t>
            </a:r>
            <a:r>
              <a:rPr lang="en-US" sz="2400" b="1" dirty="0">
                <a:solidFill>
                  <a:srgbClr val="C00000"/>
                </a:solidFill>
              </a:rPr>
              <a:t>Poles</a:t>
            </a:r>
            <a:r>
              <a:rPr lang="en-US" sz="2400" dirty="0"/>
              <a:t>, </a:t>
            </a:r>
            <a:r>
              <a:rPr lang="en-US" sz="2400" b="1" dirty="0">
                <a:solidFill>
                  <a:srgbClr val="C00000"/>
                </a:solidFill>
              </a:rPr>
              <a:t>gypsies</a:t>
            </a:r>
            <a:r>
              <a:rPr lang="en-US" sz="2400" dirty="0"/>
              <a:t>, </a:t>
            </a:r>
            <a:r>
              <a:rPr lang="en-US" sz="2400" b="1" dirty="0">
                <a:solidFill>
                  <a:srgbClr val="C00000"/>
                </a:solidFill>
              </a:rPr>
              <a:t>homosexuals</a:t>
            </a:r>
            <a:r>
              <a:rPr lang="en-US" sz="2400" dirty="0"/>
              <a:t>, prisoners of </a:t>
            </a:r>
            <a:r>
              <a:rPr lang="en-US" sz="2400" b="1" dirty="0">
                <a:solidFill>
                  <a:srgbClr val="C00000"/>
                </a:solidFill>
              </a:rPr>
              <a:t>war, </a:t>
            </a:r>
            <a:r>
              <a:rPr lang="en-US" sz="2400" dirty="0"/>
              <a:t>and </a:t>
            </a:r>
            <a:r>
              <a:rPr lang="en-US" sz="2400" b="1" dirty="0">
                <a:solidFill>
                  <a:srgbClr val="C00000"/>
                </a:solidFill>
              </a:rPr>
              <a:t>Jehovah’s</a:t>
            </a:r>
            <a:r>
              <a:rPr lang="en-US" sz="2400" dirty="0"/>
              <a:t> Witnesses.</a:t>
            </a:r>
          </a:p>
          <a:p>
            <a:pPr eaLnBrk="1" hangingPunct="1">
              <a:lnSpc>
                <a:spcPct val="80000"/>
              </a:lnSpc>
            </a:pPr>
            <a:endParaRPr lang="en-US" sz="2400" dirty="0"/>
          </a:p>
          <a:p>
            <a:pPr eaLnBrk="1" hangingPunct="1">
              <a:lnSpc>
                <a:spcPct val="80000"/>
              </a:lnSpc>
            </a:pPr>
            <a:r>
              <a:rPr lang="en-US" sz="2400" dirty="0"/>
              <a:t>We know the Nazis killed millions of people, but the </a:t>
            </a:r>
            <a:r>
              <a:rPr lang="en-US" sz="2400" b="1" dirty="0">
                <a:solidFill>
                  <a:srgbClr val="C00000"/>
                </a:solidFill>
              </a:rPr>
              <a:t>exact </a:t>
            </a:r>
            <a:r>
              <a:rPr lang="en-US" sz="2400" dirty="0"/>
              <a:t>number will </a:t>
            </a:r>
            <a:r>
              <a:rPr lang="en-US" sz="2400" dirty="0">
                <a:solidFill>
                  <a:srgbClr val="FF0000"/>
                </a:solidFill>
              </a:rPr>
              <a:t>never</a:t>
            </a:r>
            <a:r>
              <a:rPr lang="en-US" sz="2400" dirty="0"/>
              <a:t> be </a:t>
            </a:r>
            <a:r>
              <a:rPr lang="en-US" sz="2400" b="1" dirty="0">
                <a:solidFill>
                  <a:srgbClr val="C00000"/>
                </a:solidFill>
              </a:rPr>
              <a:t>known.</a:t>
            </a:r>
          </a:p>
          <a:p>
            <a:pPr marL="0" indent="0">
              <a:buNone/>
            </a:pPr>
            <a:endParaRPr lang="en-US" dirty="0"/>
          </a:p>
        </p:txBody>
      </p:sp>
      <p:sp>
        <p:nvSpPr>
          <p:cNvPr id="4" name="Rectangle 3"/>
          <p:cNvSpPr/>
          <p:nvPr/>
        </p:nvSpPr>
        <p:spPr>
          <a:xfrm>
            <a:off x="911646" y="5398630"/>
            <a:ext cx="3566041" cy="369332"/>
          </a:xfrm>
          <a:prstGeom prst="rect">
            <a:avLst/>
          </a:prstGeom>
        </p:spPr>
        <p:txBody>
          <a:bodyPr wrap="none">
            <a:spAutoFit/>
          </a:bodyPr>
          <a:lstStyle/>
          <a:p>
            <a:r>
              <a:rPr lang="en-US" dirty="0" smtClean="0">
                <a:hlinkClick r:id="rId2"/>
              </a:rPr>
              <a:t>Band of Brothers - Why We Fight</a:t>
            </a:r>
            <a:endParaRPr lang="en-US" dirty="0"/>
          </a:p>
        </p:txBody>
      </p:sp>
    </p:spTree>
    <p:extLst>
      <p:ext uri="{BB962C8B-B14F-4D97-AF65-F5344CB8AC3E}">
        <p14:creationId xmlns:p14="http://schemas.microsoft.com/office/powerpoint/2010/main" val="412489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800" smtClean="0"/>
              <a:t>Sources for Power Point</a:t>
            </a:r>
            <a:br>
              <a:rPr lang="en-US" sz="3800" smtClean="0"/>
            </a:br>
            <a:endParaRPr lang="en-US" sz="3800" smtClean="0"/>
          </a:p>
        </p:txBody>
      </p:sp>
      <p:sp>
        <p:nvSpPr>
          <p:cNvPr id="38915" name="Rectangle 3"/>
          <p:cNvSpPr>
            <a:spLocks noGrp="1" noChangeArrowheads="1"/>
          </p:cNvSpPr>
          <p:nvPr>
            <p:ph type="body" idx="1"/>
          </p:nvPr>
        </p:nvSpPr>
        <p:spPr/>
        <p:txBody>
          <a:bodyPr/>
          <a:lstStyle/>
          <a:p>
            <a:pPr eaLnBrk="1" hangingPunct="1"/>
            <a:r>
              <a:rPr lang="en-US" sz="2400" smtClean="0">
                <a:hlinkClick r:id="rId2"/>
              </a:rPr>
              <a:t>http://www.cls.utk.edu/pdf/holocaust/sectionb.pdf</a:t>
            </a:r>
            <a:endParaRPr lang="en-US" sz="2400" smtClean="0"/>
          </a:p>
          <a:p>
            <a:pPr eaLnBrk="1" hangingPunct="1"/>
            <a:r>
              <a:rPr lang="en-US" sz="2400" smtClean="0">
                <a:hlinkClick r:id="rId3"/>
              </a:rPr>
              <a:t>http://en.wikipedia.org/wiki/Holocaust</a:t>
            </a:r>
            <a:endParaRPr lang="en-US" sz="2400" smtClean="0"/>
          </a:p>
          <a:p>
            <a:pPr eaLnBrk="1" hangingPunct="1"/>
            <a:r>
              <a:rPr lang="en-US" sz="2400" smtClean="0">
                <a:hlinkClick r:id="rId4"/>
              </a:rPr>
              <a:t>http://www.ushmm.org/</a:t>
            </a: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ass photo of students and a teacher at a Jewish school in prewar Karlsruhe. Germany, July 1937."/>
          <p:cNvPicPr>
            <a:picLocks noChangeAspect="1" noChangeArrowheads="1"/>
          </p:cNvPicPr>
          <p:nvPr/>
        </p:nvPicPr>
        <p:blipFill>
          <a:blip r:embed="rId3" cstate="print"/>
          <a:srcRect/>
          <a:stretch>
            <a:fillRect/>
          </a:stretch>
        </p:blipFill>
        <p:spPr bwMode="auto">
          <a:xfrm>
            <a:off x="1828800" y="1885950"/>
            <a:ext cx="5867400" cy="4143375"/>
          </a:xfrm>
          <a:prstGeom prst="rect">
            <a:avLst/>
          </a:prstGeom>
          <a:noFill/>
          <a:ln w="9525">
            <a:noFill/>
            <a:miter lim="800000"/>
            <a:headEnd/>
            <a:tailEnd/>
          </a:ln>
        </p:spPr>
      </p:pic>
      <p:sp>
        <p:nvSpPr>
          <p:cNvPr id="6" name="Title 1"/>
          <p:cNvSpPr txBox="1">
            <a:spLocks/>
          </p:cNvSpPr>
          <p:nvPr/>
        </p:nvSpPr>
        <p:spPr bwMode="auto">
          <a:xfrm>
            <a:off x="838200" y="228600"/>
            <a:ext cx="7772400" cy="1143000"/>
          </a:xfrm>
          <a:prstGeom prst="rect">
            <a:avLst/>
          </a:prstGeom>
          <a:noFill/>
          <a:ln w="9525">
            <a:noFill/>
            <a:miter lim="800000"/>
            <a:headEnd/>
            <a:tailEnd/>
          </a:ln>
          <a:effectLst/>
        </p:spPr>
        <p:txBody>
          <a:bodyPr anchor="ctr"/>
          <a:lstStyle/>
          <a:p>
            <a:pPr>
              <a:defRPr/>
            </a:pPr>
            <a:r>
              <a:rPr lang="en-US" sz="4200" kern="0" dirty="0">
                <a:solidFill>
                  <a:schemeClr val="tx2"/>
                </a:solidFill>
                <a:latin typeface="+mj-lt"/>
                <a:ea typeface="+mj-ea"/>
                <a:cs typeface="+mj-cs"/>
              </a:rPr>
              <a:t>Prewar Jewish 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5933">
            <a:hlinkClick r:id="rId3"/>
          </p:cNvPr>
          <p:cNvPicPr>
            <a:picLocks noChangeAspect="1" noChangeArrowheads="1"/>
          </p:cNvPicPr>
          <p:nvPr/>
        </p:nvPicPr>
        <p:blipFill>
          <a:blip r:embed="rId4" cstate="print"/>
          <a:srcRect/>
          <a:stretch>
            <a:fillRect/>
          </a:stretch>
        </p:blipFill>
        <p:spPr bwMode="auto">
          <a:xfrm>
            <a:off x="1524000" y="1797050"/>
            <a:ext cx="6048375" cy="4098925"/>
          </a:xfrm>
          <a:prstGeom prst="rect">
            <a:avLst/>
          </a:prstGeom>
          <a:noFill/>
          <a:ln w="9525">
            <a:noFill/>
            <a:miter lim="800000"/>
            <a:headEnd/>
            <a:tailEnd/>
          </a:ln>
        </p:spPr>
      </p:pic>
      <p:sp>
        <p:nvSpPr>
          <p:cNvPr id="5" name="Title 1"/>
          <p:cNvSpPr txBox="1">
            <a:spLocks/>
          </p:cNvSpPr>
          <p:nvPr/>
        </p:nvSpPr>
        <p:spPr bwMode="auto">
          <a:xfrm>
            <a:off x="838200" y="228600"/>
            <a:ext cx="7772400" cy="1143000"/>
          </a:xfrm>
          <a:prstGeom prst="rect">
            <a:avLst/>
          </a:prstGeom>
          <a:noFill/>
          <a:ln w="9525">
            <a:noFill/>
            <a:miter lim="800000"/>
            <a:headEnd/>
            <a:tailEnd/>
          </a:ln>
          <a:effectLst/>
        </p:spPr>
        <p:txBody>
          <a:bodyPr anchor="ctr"/>
          <a:lstStyle/>
          <a:p>
            <a:pPr>
              <a:defRPr/>
            </a:pPr>
            <a:r>
              <a:rPr lang="en-US" sz="4200" kern="0" dirty="0">
                <a:solidFill>
                  <a:schemeClr val="tx2"/>
                </a:solidFill>
                <a:latin typeface="+mj-lt"/>
                <a:ea typeface="+mj-ea"/>
                <a:cs typeface="+mj-cs"/>
              </a:rPr>
              <a:t>Prewar Jewish Life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838200" y="7239000"/>
            <a:ext cx="7772400" cy="4530725"/>
          </a:xfrm>
        </p:spPr>
        <p:txBody>
          <a:bodyPr/>
          <a:lstStyle/>
          <a:p>
            <a:pPr eaLnBrk="1" hangingPunct="1"/>
            <a:r>
              <a:rPr lang="en-US" smtClean="0"/>
              <a:t/>
            </a:r>
            <a:br>
              <a:rPr lang="en-US" smtClean="0"/>
            </a:br>
            <a:r>
              <a:rPr lang="en-US" sz="2000" b="1" smtClean="0"/>
              <a:t>European Jewish population distribution, ca. 1933</a:t>
            </a:r>
            <a:r>
              <a:rPr lang="en-US" sz="2000" smtClean="0"/>
              <a:t/>
            </a:r>
            <a:br>
              <a:rPr lang="en-US" sz="2000" smtClean="0"/>
            </a:br>
            <a:r>
              <a:rPr lang="en-US" sz="2000" smtClean="0"/>
              <a:t/>
            </a:r>
            <a:br>
              <a:rPr lang="en-US" sz="2000" smtClean="0"/>
            </a:br>
            <a:r>
              <a:rPr lang="en-US" sz="2000" smtClean="0"/>
              <a:t>Jews have lived in Europe for more than two thousand years. The American Jewish Yearbook placed the total Jewish population of Europe at about 9.5 million in 1933. This number represented more than 60 percent of the world's Jewish population, which was estimated at 15.3 million. Most European Jews resided in eastern Europe, with about 5 1/2 million Jews living in Poland and the Soviet Union. Before the Nazi takeover of power in 1933, Europe had a dynamic and highly developed Jewish culture. In little more than a decade, most of Europe would be conquered, occupied, or annexed by Nazi Germany and most European Jews--two out of every three--would be dead.</a:t>
            </a:r>
          </a:p>
        </p:txBody>
      </p:sp>
      <p:pic>
        <p:nvPicPr>
          <p:cNvPr id="9219" name="Picture 4" descr="map.gif"/>
          <p:cNvPicPr>
            <a:picLocks noChangeAspect="1"/>
          </p:cNvPicPr>
          <p:nvPr/>
        </p:nvPicPr>
        <p:blipFill>
          <a:blip r:embed="rId3" cstate="print"/>
          <a:srcRect/>
          <a:stretch>
            <a:fillRect/>
          </a:stretch>
        </p:blipFill>
        <p:spPr bwMode="auto">
          <a:xfrm>
            <a:off x="-28575" y="304800"/>
            <a:ext cx="917257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609600" y="1066800"/>
            <a:ext cx="3419475" cy="4800600"/>
          </a:xfrm>
          <a:prstGeom prst="rect">
            <a:avLst/>
          </a:prstGeom>
          <a:noFill/>
          <a:ln w="9525">
            <a:noFill/>
            <a:miter lim="800000"/>
            <a:headEnd/>
            <a:tailEnd/>
          </a:ln>
        </p:spPr>
      </p:pic>
      <p:sp>
        <p:nvSpPr>
          <p:cNvPr id="13315" name="Rectangle 5"/>
          <p:cNvSpPr>
            <a:spLocks noChangeArrowheads="1"/>
          </p:cNvSpPr>
          <p:nvPr/>
        </p:nvSpPr>
        <p:spPr bwMode="auto">
          <a:xfrm>
            <a:off x="4114800" y="2209800"/>
            <a:ext cx="4764088" cy="3078163"/>
          </a:xfrm>
          <a:prstGeom prst="rect">
            <a:avLst/>
          </a:prstGeom>
          <a:noFill/>
          <a:ln w="9525">
            <a:noFill/>
            <a:miter lim="800000"/>
            <a:headEnd/>
            <a:tailEnd/>
          </a:ln>
        </p:spPr>
        <p:txBody>
          <a:bodyPr anchor="ctr">
            <a:spAutoFit/>
          </a:bodyPr>
          <a:lstStyle/>
          <a:p>
            <a:pPr algn="ctr"/>
            <a:r>
              <a:rPr lang="en-US" sz="2000" b="1" dirty="0"/>
              <a:t>A woman reads a </a:t>
            </a:r>
            <a:r>
              <a:rPr lang="en-US" sz="2000" b="1" u="sng" dirty="0"/>
              <a:t>boycott sign</a:t>
            </a:r>
            <a:r>
              <a:rPr lang="en-US" sz="2000" b="1" dirty="0"/>
              <a:t> posted in the</a:t>
            </a:r>
          </a:p>
          <a:p>
            <a:pPr algn="ctr"/>
            <a:r>
              <a:rPr lang="en-US" sz="2000" b="1" dirty="0"/>
              <a:t>window of a Jewish-owned department store.</a:t>
            </a:r>
          </a:p>
          <a:p>
            <a:pPr algn="ctr"/>
            <a:endParaRPr lang="en-US" sz="2000" b="1" dirty="0"/>
          </a:p>
          <a:p>
            <a:pPr algn="ctr"/>
            <a:r>
              <a:rPr lang="en-US" sz="2000" b="1" dirty="0"/>
              <a:t>The sign reads: </a:t>
            </a:r>
          </a:p>
          <a:p>
            <a:pPr algn="ctr"/>
            <a:endParaRPr lang="en-US" sz="1000" b="1" dirty="0"/>
          </a:p>
          <a:p>
            <a:pPr algn="ctr"/>
            <a:r>
              <a:rPr lang="en-US" sz="2000" b="1" dirty="0"/>
              <a:t>“Germans defend yourselves against Jewish atrocity propaganda, buy only at German shops!”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Hitler and the Nazis</a:t>
            </a:r>
          </a:p>
        </p:txBody>
      </p:sp>
      <p:sp>
        <p:nvSpPr>
          <p:cNvPr id="15363" name="Rectangle 7"/>
          <p:cNvSpPr>
            <a:spLocks noGrp="1" noChangeArrowheads="1"/>
          </p:cNvSpPr>
          <p:nvPr>
            <p:ph type="body" sz="half" idx="3"/>
          </p:nvPr>
        </p:nvSpPr>
        <p:spPr>
          <a:xfrm>
            <a:off x="4343400" y="1981200"/>
            <a:ext cx="4648200" cy="2895600"/>
          </a:xfrm>
        </p:spPr>
        <p:txBody>
          <a:bodyPr/>
          <a:lstStyle/>
          <a:p>
            <a:pPr eaLnBrk="1" hangingPunct="1">
              <a:spcBef>
                <a:spcPct val="0"/>
              </a:spcBef>
              <a:buClrTx/>
              <a:buSzTx/>
              <a:buFontTx/>
              <a:buNone/>
            </a:pPr>
            <a:r>
              <a:rPr lang="en-US" sz="2000" dirty="0" smtClean="0"/>
              <a:t>Adolf Hitler and the Nazis wanted to</a:t>
            </a:r>
          </a:p>
          <a:p>
            <a:pPr eaLnBrk="1" hangingPunct="1">
              <a:spcBef>
                <a:spcPct val="0"/>
              </a:spcBef>
              <a:buClrTx/>
              <a:buSzTx/>
              <a:buFontTx/>
              <a:buNone/>
            </a:pPr>
            <a:r>
              <a:rPr lang="en-US" sz="2000" dirty="0" smtClean="0"/>
              <a:t>create a </a:t>
            </a:r>
            <a:r>
              <a:rPr lang="en-US" sz="2000" dirty="0" smtClean="0">
                <a:solidFill>
                  <a:srgbClr val="C00000"/>
                </a:solidFill>
              </a:rPr>
              <a:t>master race</a:t>
            </a:r>
            <a:r>
              <a:rPr lang="en-US" sz="2000" dirty="0" smtClean="0"/>
              <a:t>.  They called the</a:t>
            </a:r>
          </a:p>
          <a:p>
            <a:pPr eaLnBrk="1" hangingPunct="1">
              <a:spcBef>
                <a:spcPct val="0"/>
              </a:spcBef>
              <a:buClrTx/>
              <a:buSzTx/>
              <a:buFontTx/>
              <a:buNone/>
            </a:pPr>
            <a:r>
              <a:rPr lang="en-US" sz="2000" dirty="0" smtClean="0"/>
              <a:t>master race the</a:t>
            </a:r>
            <a:r>
              <a:rPr lang="en-US" sz="2000" b="1" dirty="0" smtClean="0"/>
              <a:t> </a:t>
            </a:r>
            <a:r>
              <a:rPr lang="en-US" sz="2000" b="1" dirty="0" smtClean="0">
                <a:solidFill>
                  <a:srgbClr val="FF0000"/>
                </a:solidFill>
              </a:rPr>
              <a:t>Aryans</a:t>
            </a:r>
            <a:r>
              <a:rPr lang="en-US" sz="2000" dirty="0" smtClean="0"/>
              <a:t>. </a:t>
            </a:r>
          </a:p>
          <a:p>
            <a:pPr eaLnBrk="1" hangingPunct="1">
              <a:spcBef>
                <a:spcPct val="0"/>
              </a:spcBef>
              <a:buClrTx/>
              <a:buSzTx/>
              <a:buFontTx/>
              <a:buNone/>
            </a:pPr>
            <a:endParaRPr lang="en-US" sz="2000" dirty="0" smtClean="0"/>
          </a:p>
          <a:p>
            <a:pPr eaLnBrk="1" hangingPunct="1">
              <a:buFont typeface="Wingdings" pitchFamily="2" charset="2"/>
              <a:buNone/>
            </a:pPr>
            <a:r>
              <a:rPr lang="en-US" sz="2000" dirty="0" smtClean="0"/>
              <a:t>To the Nazis, the “perfect Aryan” had</a:t>
            </a:r>
          </a:p>
          <a:p>
            <a:pPr eaLnBrk="1" hangingPunct="1">
              <a:buFont typeface="Wingdings" pitchFamily="2" charset="2"/>
              <a:buNone/>
            </a:pPr>
            <a:r>
              <a:rPr lang="en-US" sz="2000" dirty="0" smtClean="0">
                <a:solidFill>
                  <a:srgbClr val="C00000"/>
                </a:solidFill>
              </a:rPr>
              <a:t>blonde</a:t>
            </a:r>
            <a:r>
              <a:rPr lang="en-US" sz="2000" dirty="0" smtClean="0"/>
              <a:t> hair, </a:t>
            </a:r>
            <a:r>
              <a:rPr lang="en-US" sz="2000" dirty="0" smtClean="0">
                <a:solidFill>
                  <a:srgbClr val="C00000"/>
                </a:solidFill>
              </a:rPr>
              <a:t>blue</a:t>
            </a:r>
            <a:r>
              <a:rPr lang="en-US" sz="2000" dirty="0" smtClean="0"/>
              <a:t> eyes, and </a:t>
            </a:r>
            <a:r>
              <a:rPr lang="en-US" sz="2000" dirty="0" smtClean="0">
                <a:solidFill>
                  <a:srgbClr val="C00000"/>
                </a:solidFill>
              </a:rPr>
              <a:t>light</a:t>
            </a:r>
            <a:r>
              <a:rPr lang="en-US" sz="2000" b="1" dirty="0" smtClean="0"/>
              <a:t> </a:t>
            </a:r>
            <a:r>
              <a:rPr lang="en-US" sz="2000" dirty="0" smtClean="0"/>
              <a:t>skin.</a:t>
            </a:r>
          </a:p>
          <a:p>
            <a:pPr eaLnBrk="1" hangingPunct="1">
              <a:buFont typeface="Wingdings" pitchFamily="2" charset="2"/>
              <a:buNone/>
            </a:pPr>
            <a:r>
              <a:rPr lang="en-US" sz="2000" dirty="0" smtClean="0"/>
              <a:t>They were supposed to be </a:t>
            </a:r>
            <a:r>
              <a:rPr lang="en-US" sz="2000" dirty="0" smtClean="0">
                <a:solidFill>
                  <a:srgbClr val="C00000"/>
                </a:solidFill>
              </a:rPr>
              <a:t>tall and</a:t>
            </a:r>
          </a:p>
          <a:p>
            <a:pPr eaLnBrk="1" hangingPunct="1">
              <a:buFont typeface="Wingdings" pitchFamily="2" charset="2"/>
              <a:buNone/>
            </a:pPr>
            <a:r>
              <a:rPr lang="en-US" sz="2000" dirty="0" smtClean="0">
                <a:solidFill>
                  <a:srgbClr val="C00000"/>
                </a:solidFill>
              </a:rPr>
              <a:t>strong</a:t>
            </a:r>
            <a:r>
              <a:rPr lang="en-US" sz="2000" dirty="0" smtClean="0"/>
              <a:t>. </a:t>
            </a:r>
          </a:p>
          <a:p>
            <a:pPr eaLnBrk="1" hangingPunct="1">
              <a:spcBef>
                <a:spcPct val="0"/>
              </a:spcBef>
              <a:buClrTx/>
              <a:buSzTx/>
              <a:buFontTx/>
              <a:buNone/>
            </a:pPr>
            <a:endParaRPr lang="en-US" sz="2000" dirty="0" smtClean="0"/>
          </a:p>
        </p:txBody>
      </p:sp>
      <p:sp>
        <p:nvSpPr>
          <p:cNvPr id="15364" name="Rectangle 13"/>
          <p:cNvSpPr>
            <a:spLocks noChangeArrowheads="1"/>
          </p:cNvSpPr>
          <p:nvPr/>
        </p:nvSpPr>
        <p:spPr bwMode="auto">
          <a:xfrm>
            <a:off x="1066800" y="5589587"/>
            <a:ext cx="7772400" cy="762000"/>
          </a:xfrm>
          <a:prstGeom prst="rect">
            <a:avLst/>
          </a:prstGeom>
          <a:noFill/>
          <a:ln w="9525">
            <a:noFill/>
            <a:miter lim="800000"/>
            <a:headEnd/>
            <a:tailEnd/>
          </a:ln>
        </p:spPr>
        <p:txBody>
          <a:bodyPr/>
          <a:lstStyle/>
          <a:p>
            <a:pPr marL="342900" indent="-342900" algn="ctr">
              <a:spcBef>
                <a:spcPct val="20000"/>
              </a:spcBef>
              <a:buClr>
                <a:schemeClr val="folHlink"/>
              </a:buClr>
              <a:buSzPct val="90000"/>
              <a:buFont typeface="Wingdings" pitchFamily="2" charset="2"/>
              <a:buNone/>
            </a:pPr>
            <a:r>
              <a:rPr lang="en-US" sz="2000" dirty="0"/>
              <a:t>Look at a photograph of Adolf Hitler. Does he look like a perfect</a:t>
            </a:r>
          </a:p>
          <a:p>
            <a:pPr marL="342900" indent="-342900" algn="ctr">
              <a:spcBef>
                <a:spcPct val="20000"/>
              </a:spcBef>
              <a:buClr>
                <a:schemeClr val="folHlink"/>
              </a:buClr>
              <a:buSzPct val="90000"/>
              <a:buFont typeface="Wingdings" pitchFamily="2" charset="2"/>
              <a:buNone/>
            </a:pPr>
            <a:r>
              <a:rPr lang="en-US" sz="2000" dirty="0"/>
              <a:t>Aryan to you?</a:t>
            </a:r>
          </a:p>
        </p:txBody>
      </p:sp>
      <p:pic>
        <p:nvPicPr>
          <p:cNvPr id="113679" name="Picture 15" descr="Hitler"/>
          <p:cNvPicPr>
            <a:picLocks noGrp="1" noChangeAspect="1" noChangeArrowheads="1"/>
          </p:cNvPicPr>
          <p:nvPr>
            <p:ph sz="quarter" idx="2"/>
          </p:nvPr>
        </p:nvPicPr>
        <p:blipFill>
          <a:blip r:embed="rId2" cstate="print"/>
          <a:srcRect/>
          <a:stretch>
            <a:fillRect/>
          </a:stretch>
        </p:blipFill>
        <p:spPr>
          <a:xfrm>
            <a:off x="1219200" y="1600200"/>
            <a:ext cx="2819400" cy="3810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367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Hitler and the Nazis</a:t>
            </a:r>
          </a:p>
        </p:txBody>
      </p:sp>
      <p:sp>
        <p:nvSpPr>
          <p:cNvPr id="16387" name="Rectangle 3"/>
          <p:cNvSpPr>
            <a:spLocks noGrp="1" noChangeArrowheads="1"/>
          </p:cNvSpPr>
          <p:nvPr>
            <p:ph type="body" idx="1"/>
          </p:nvPr>
        </p:nvSpPr>
        <p:spPr>
          <a:xfrm>
            <a:off x="914400" y="1524000"/>
            <a:ext cx="7772400" cy="4953000"/>
          </a:xfrm>
        </p:spPr>
        <p:txBody>
          <a:bodyPr/>
          <a:lstStyle/>
          <a:p>
            <a:pPr eaLnBrk="1" hangingPunct="1">
              <a:lnSpc>
                <a:spcPct val="80000"/>
              </a:lnSpc>
            </a:pPr>
            <a:r>
              <a:rPr lang="en-US" sz="2200" dirty="0" smtClean="0"/>
              <a:t>The Nazis thought some people were </a:t>
            </a:r>
            <a:r>
              <a:rPr lang="en-US" sz="2200" b="1" dirty="0" smtClean="0"/>
              <a:t>inferior</a:t>
            </a:r>
            <a:r>
              <a:rPr lang="en-US" sz="2200" dirty="0" smtClean="0"/>
              <a:t>, including:</a:t>
            </a:r>
          </a:p>
          <a:p>
            <a:pPr lvl="1" eaLnBrk="1" hangingPunct="1">
              <a:lnSpc>
                <a:spcPct val="80000"/>
              </a:lnSpc>
            </a:pPr>
            <a:r>
              <a:rPr lang="en-US" sz="2200" dirty="0" smtClean="0"/>
              <a:t>Jews</a:t>
            </a:r>
          </a:p>
          <a:p>
            <a:pPr lvl="1" eaLnBrk="1" hangingPunct="1">
              <a:lnSpc>
                <a:spcPct val="80000"/>
              </a:lnSpc>
            </a:pPr>
            <a:r>
              <a:rPr lang="en-US" sz="2200" dirty="0" smtClean="0">
                <a:solidFill>
                  <a:srgbClr val="C00000"/>
                </a:solidFill>
              </a:rPr>
              <a:t>Gypsies</a:t>
            </a:r>
          </a:p>
          <a:p>
            <a:pPr lvl="1" eaLnBrk="1" hangingPunct="1">
              <a:lnSpc>
                <a:spcPct val="80000"/>
              </a:lnSpc>
            </a:pPr>
            <a:r>
              <a:rPr lang="en-US" sz="2200" dirty="0" smtClean="0"/>
              <a:t>Poles</a:t>
            </a:r>
          </a:p>
          <a:p>
            <a:pPr lvl="1" eaLnBrk="1" hangingPunct="1">
              <a:lnSpc>
                <a:spcPct val="80000"/>
              </a:lnSpc>
            </a:pPr>
            <a:r>
              <a:rPr lang="en-US" sz="2200" dirty="0" smtClean="0">
                <a:solidFill>
                  <a:srgbClr val="C00000"/>
                </a:solidFill>
              </a:rPr>
              <a:t>African-Germans</a:t>
            </a:r>
          </a:p>
          <a:p>
            <a:pPr lvl="1" eaLnBrk="1" hangingPunct="1">
              <a:lnSpc>
                <a:spcPct val="80000"/>
              </a:lnSpc>
            </a:pPr>
            <a:r>
              <a:rPr lang="en-US" sz="2200" dirty="0" smtClean="0"/>
              <a:t>Jehovah’s Witnesses</a:t>
            </a:r>
          </a:p>
          <a:p>
            <a:pPr lvl="1" eaLnBrk="1" hangingPunct="1">
              <a:lnSpc>
                <a:spcPct val="80000"/>
              </a:lnSpc>
            </a:pPr>
            <a:r>
              <a:rPr lang="en-US" sz="2200" dirty="0" smtClean="0">
                <a:solidFill>
                  <a:srgbClr val="C00000"/>
                </a:solidFill>
              </a:rPr>
              <a:t>Communists</a:t>
            </a:r>
          </a:p>
          <a:p>
            <a:pPr lvl="1" eaLnBrk="1" hangingPunct="1">
              <a:lnSpc>
                <a:spcPct val="80000"/>
              </a:lnSpc>
            </a:pPr>
            <a:r>
              <a:rPr lang="en-US" sz="2200" dirty="0" smtClean="0"/>
              <a:t>Homosexuals</a:t>
            </a:r>
            <a:endParaRPr lang="en-US" sz="2200" dirty="0" smtClean="0">
              <a:solidFill>
                <a:srgbClr val="C00000"/>
              </a:solidFill>
            </a:endParaRPr>
          </a:p>
          <a:p>
            <a:pPr lvl="1" eaLnBrk="1" hangingPunct="1">
              <a:lnSpc>
                <a:spcPct val="80000"/>
              </a:lnSpc>
            </a:pPr>
            <a:r>
              <a:rPr lang="en-US" sz="2200" dirty="0" smtClean="0"/>
              <a:t>People who were mentally or physically </a:t>
            </a:r>
            <a:r>
              <a:rPr lang="en-US" sz="2200" dirty="0" smtClean="0">
                <a:solidFill>
                  <a:srgbClr val="C00000"/>
                </a:solidFill>
              </a:rPr>
              <a:t>handicapped</a:t>
            </a:r>
          </a:p>
          <a:p>
            <a:pPr eaLnBrk="1" hangingPunct="1">
              <a:lnSpc>
                <a:spcPct val="80000"/>
              </a:lnSpc>
            </a:pPr>
            <a:endParaRPr lang="en-US" sz="2200" dirty="0" smtClean="0"/>
          </a:p>
          <a:p>
            <a:pPr eaLnBrk="1" hangingPunct="1">
              <a:lnSpc>
                <a:spcPct val="80000"/>
              </a:lnSpc>
            </a:pPr>
            <a:r>
              <a:rPr lang="en-US" sz="2200" dirty="0" smtClean="0"/>
              <a:t>Non-Aryans could not</a:t>
            </a:r>
            <a:r>
              <a:rPr lang="en-US" sz="2200" dirty="0"/>
              <a:t> </a:t>
            </a:r>
            <a:r>
              <a:rPr lang="en-US" sz="2200" dirty="0" smtClean="0">
                <a:solidFill>
                  <a:srgbClr val="C00000"/>
                </a:solidFill>
              </a:rPr>
              <a:t>get married </a:t>
            </a:r>
            <a:r>
              <a:rPr lang="en-US" sz="2200" dirty="0" smtClean="0"/>
              <a:t>or have </a:t>
            </a:r>
            <a:r>
              <a:rPr lang="en-US" sz="2200" dirty="0" smtClean="0">
                <a:solidFill>
                  <a:srgbClr val="C00000"/>
                </a:solidFill>
              </a:rPr>
              <a:t>children. </a:t>
            </a:r>
          </a:p>
          <a:p>
            <a:pPr eaLnBrk="1" hangingPunct="1">
              <a:lnSpc>
                <a:spcPct val="80000"/>
              </a:lnSpc>
            </a:pPr>
            <a:endParaRPr lang="en-US" sz="2200" dirty="0" smtClean="0"/>
          </a:p>
          <a:p>
            <a:pPr eaLnBrk="1" hangingPunct="1">
              <a:lnSpc>
                <a:spcPct val="80000"/>
              </a:lnSpc>
            </a:pPr>
            <a:r>
              <a:rPr lang="en-US" sz="2200" dirty="0" smtClean="0"/>
              <a:t>Many people tried to leave </a:t>
            </a:r>
            <a:r>
              <a:rPr lang="en-US" sz="2200" dirty="0" smtClean="0">
                <a:solidFill>
                  <a:srgbClr val="C00000"/>
                </a:solidFill>
              </a:rPr>
              <a:t>Germany</a:t>
            </a:r>
            <a:r>
              <a:rPr lang="en-US" sz="2200" dirty="0" smtClean="0"/>
              <a:t>, but could find no </a:t>
            </a:r>
            <a:r>
              <a:rPr lang="en-US" sz="2200" dirty="0" smtClean="0">
                <a:solidFill>
                  <a:srgbClr val="C00000"/>
                </a:solidFill>
              </a:rPr>
              <a:t>refuge</a:t>
            </a:r>
            <a:r>
              <a:rPr lang="en-US" sz="2200" dirty="0" smtClean="0"/>
              <a:t> (other countries were having hard times, too. Most countries, including the United States, were having trouble feeding their own people.)</a:t>
            </a:r>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algn="ctr" eaLnBrk="1" hangingPunct="1"/>
            <a:r>
              <a:rPr lang="en-US" sz="3300" smtClean="0">
                <a:latin typeface="Arial Unicode MS" pitchFamily="34" charset="-128"/>
              </a:rPr>
              <a:t>What do you think this chart </a:t>
            </a:r>
            <a:br>
              <a:rPr lang="en-US" sz="3300" smtClean="0">
                <a:latin typeface="Arial Unicode MS" pitchFamily="34" charset="-128"/>
              </a:rPr>
            </a:br>
            <a:r>
              <a:rPr lang="en-US" sz="3300" smtClean="0">
                <a:latin typeface="Arial Unicode MS" pitchFamily="34" charset="-128"/>
              </a:rPr>
              <a:t>was used for?</a:t>
            </a:r>
          </a:p>
        </p:txBody>
      </p:sp>
      <p:pic>
        <p:nvPicPr>
          <p:cNvPr id="17411" name="Picture 4"/>
          <p:cNvPicPr>
            <a:picLocks noGrp="1" noChangeAspect="1" noChangeArrowheads="1"/>
          </p:cNvPicPr>
          <p:nvPr>
            <p:ph idx="1"/>
          </p:nvPr>
        </p:nvPicPr>
        <p:blipFill>
          <a:blip r:embed="rId2" cstate="print"/>
          <a:srcRect/>
          <a:stretch>
            <a:fillRect/>
          </a:stretch>
        </p:blipFill>
        <p:spPr>
          <a:xfrm>
            <a:off x="3226593" y="1752600"/>
            <a:ext cx="3148013" cy="44958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8201</TotalTime>
  <Words>1407</Words>
  <Application>Microsoft Office PowerPoint</Application>
  <PresentationFormat>On-screen Show (4:3)</PresentationFormat>
  <Paragraphs>149</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 Unicode MS</vt:lpstr>
      <vt:lpstr>Arial</vt:lpstr>
      <vt:lpstr>Times New Roman</vt:lpstr>
      <vt:lpstr>Wingdings</vt:lpstr>
      <vt:lpstr>Layers</vt:lpstr>
      <vt:lpstr>PowerPoint Presentation</vt:lpstr>
      <vt:lpstr>Prewar Jewish Life</vt:lpstr>
      <vt:lpstr>PowerPoint Presentation</vt:lpstr>
      <vt:lpstr>PowerPoint Presentation</vt:lpstr>
      <vt:lpstr>PowerPoint Presentation</vt:lpstr>
      <vt:lpstr>PowerPoint Presentation</vt:lpstr>
      <vt:lpstr>Hitler and the Nazis</vt:lpstr>
      <vt:lpstr>Hitler and the Nazis</vt:lpstr>
      <vt:lpstr>What do you think this chart  was used for?</vt:lpstr>
      <vt:lpstr>Jewish people had their rights taken away</vt:lpstr>
      <vt:lpstr>Why would anyone join the Nazi party?</vt:lpstr>
      <vt:lpstr>Why would anyone join the Nazi party? </vt:lpstr>
      <vt:lpstr>PowerPoint Presentation</vt:lpstr>
      <vt:lpstr>From 1939 to 1942:  World War II and the “Final Solution”</vt:lpstr>
      <vt:lpstr>Jews from the Lodz ghetto board deportation trains for the Chelmno death camp.</vt:lpstr>
      <vt:lpstr> Dutch prisoners wearing prison uniforms marked with a yellow star and the letter ‘N’, for Netherlands,  stand attention during a roll call at the  Buchenwald concentration camp.</vt:lpstr>
      <vt:lpstr>From 1942 to 1944:  The Death Camps</vt:lpstr>
      <vt:lpstr>Death Camps / Concentration Camps</vt:lpstr>
      <vt:lpstr>Deportation</vt:lpstr>
      <vt:lpstr>Arriving at the Camps</vt:lpstr>
      <vt:lpstr>The Showers</vt:lpstr>
      <vt:lpstr>PowerPoint Presentation</vt:lpstr>
      <vt:lpstr>From 1944 to 1945: The Last Days </vt:lpstr>
      <vt:lpstr>Death Marches</vt:lpstr>
      <vt:lpstr>The War ends</vt:lpstr>
      <vt:lpstr>The War Ends</vt:lpstr>
      <vt:lpstr>Sources for Power Point </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  Over Twelve Years of Fear</dc:title>
  <dc:creator>dnorris</dc:creator>
  <cp:lastModifiedBy>mdyer2</cp:lastModifiedBy>
  <cp:revision>66</cp:revision>
  <dcterms:created xsi:type="dcterms:W3CDTF">2005-04-26T01:56:56Z</dcterms:created>
  <dcterms:modified xsi:type="dcterms:W3CDTF">2016-04-12T19:52:19Z</dcterms:modified>
</cp:coreProperties>
</file>