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6" r:id="rId4"/>
    <p:sldId id="258" r:id="rId5"/>
    <p:sldId id="267" r:id="rId6"/>
    <p:sldId id="259" r:id="rId7"/>
    <p:sldId id="268" r:id="rId8"/>
    <p:sldId id="260" r:id="rId9"/>
    <p:sldId id="269" r:id="rId10"/>
    <p:sldId id="261" r:id="rId11"/>
    <p:sldId id="270" r:id="rId12"/>
    <p:sldId id="271" r:id="rId13"/>
    <p:sldId id="262" r:id="rId14"/>
    <p:sldId id="272" r:id="rId15"/>
    <p:sldId id="263" r:id="rId16"/>
    <p:sldId id="265" r:id="rId17"/>
    <p:sldId id="273" r:id="rId18"/>
    <p:sldId id="264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9C3E-C9FF-456C-9D6F-0C25A9B453B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DE396AC-9222-4392-86A5-221FE3F2E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9C3E-C9FF-456C-9D6F-0C25A9B453B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96AC-9222-4392-86A5-221FE3F2E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9C3E-C9FF-456C-9D6F-0C25A9B453B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96AC-9222-4392-86A5-221FE3F2E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9C3E-C9FF-456C-9D6F-0C25A9B453B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96AC-9222-4392-86A5-221FE3F2E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9C3E-C9FF-456C-9D6F-0C25A9B453B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DE396AC-9222-4392-86A5-221FE3F2E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9C3E-C9FF-456C-9D6F-0C25A9B453B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96AC-9222-4392-86A5-221FE3F2E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9C3E-C9FF-456C-9D6F-0C25A9B453B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96AC-9222-4392-86A5-221FE3F2E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9C3E-C9FF-456C-9D6F-0C25A9B453B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96AC-9222-4392-86A5-221FE3F2E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9C3E-C9FF-456C-9D6F-0C25A9B453B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96AC-9222-4392-86A5-221FE3F2E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9C3E-C9FF-456C-9D6F-0C25A9B453B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96AC-9222-4392-86A5-221FE3F2E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9C3E-C9FF-456C-9D6F-0C25A9B453B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DE396AC-9222-4392-86A5-221FE3F2E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CE9C3E-C9FF-456C-9D6F-0C25A9B453B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DE396AC-9222-4392-86A5-221FE3F2E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REVIEW TRIVIA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Westward Expansion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Round 5 – The Oregon Trail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876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400" dirty="0" smtClean="0"/>
              <a:t>Approximately how many miles did settlers travel on the Oregon Trail? </a:t>
            </a:r>
          </a:p>
          <a:p>
            <a:endParaRPr lang="en-US" sz="3400" dirty="0" smtClean="0"/>
          </a:p>
          <a:p>
            <a:pPr lvl="0"/>
            <a:r>
              <a:rPr lang="en-US" sz="3400" dirty="0" smtClean="0"/>
              <a:t>Most people traveling the Oregon Trail were poor.  List one reason why these settlers chose to travel west on the Oregon Trail. </a:t>
            </a:r>
          </a:p>
          <a:p>
            <a:pPr lvl="0"/>
            <a:endParaRPr lang="en-US" sz="3400" dirty="0" smtClean="0"/>
          </a:p>
          <a:p>
            <a:pPr lvl="0"/>
            <a:r>
              <a:rPr lang="en-US" sz="3400" dirty="0" smtClean="0"/>
              <a:t>Travelers on the Oregon Trail left Missouri in May and hoped to arrive in Oregon by what month?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Round 5 – The Oregon Trail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05800" cy="5105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700" dirty="0" smtClean="0"/>
              <a:t>Approximately how many miles did settlers travel on the Oregon Trail? </a:t>
            </a:r>
            <a:r>
              <a:rPr lang="en-US" sz="3700" dirty="0" smtClean="0">
                <a:solidFill>
                  <a:srgbClr val="FF0000"/>
                </a:solidFill>
              </a:rPr>
              <a:t>Over 2,000 miles</a:t>
            </a:r>
            <a:endParaRPr lang="en-US" sz="3700" dirty="0" smtClean="0"/>
          </a:p>
          <a:p>
            <a:endParaRPr lang="en-US" sz="3700" dirty="0" smtClean="0"/>
          </a:p>
          <a:p>
            <a:pPr lvl="0"/>
            <a:r>
              <a:rPr lang="en-US" sz="3700" dirty="0" smtClean="0"/>
              <a:t>Most people traveling the Oregon Trail were poor.  List one reason why these settlers chose to travel west on the Oregon Trail. </a:t>
            </a:r>
            <a:r>
              <a:rPr lang="en-US" sz="3700" dirty="0" smtClean="0">
                <a:solidFill>
                  <a:srgbClr val="FF0000"/>
                </a:solidFill>
              </a:rPr>
              <a:t>Good farming in Oregon, looking for opportunity, a better life</a:t>
            </a:r>
            <a:endParaRPr lang="en-US" sz="3700" dirty="0" smtClean="0"/>
          </a:p>
          <a:p>
            <a:pPr lvl="0"/>
            <a:endParaRPr lang="en-US" sz="3700" dirty="0" smtClean="0"/>
          </a:p>
          <a:p>
            <a:pPr lvl="0"/>
            <a:r>
              <a:rPr lang="en-US" sz="3700" dirty="0" smtClean="0"/>
              <a:t>Travelers on the Oregon Trail left Missouri in May and hoped to arrive in Oregon by what month? </a:t>
            </a:r>
            <a:r>
              <a:rPr lang="en-US" sz="3700" dirty="0" smtClean="0">
                <a:solidFill>
                  <a:srgbClr val="FF0000"/>
                </a:solidFill>
              </a:rPr>
              <a:t>October</a:t>
            </a:r>
            <a:endParaRPr lang="en-US" sz="37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Round 6 – Mexican/American War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66800"/>
            <a:ext cx="8153400" cy="5562600"/>
          </a:xfrm>
        </p:spPr>
        <p:txBody>
          <a:bodyPr>
            <a:noAutofit/>
          </a:bodyPr>
          <a:lstStyle/>
          <a:p>
            <a:pPr lvl="0"/>
            <a:r>
              <a:rPr lang="en-US" sz="3400" dirty="0" smtClean="0"/>
              <a:t>When the U. S. annexed _______________, tensions rose between the U. S. and Mexico.  </a:t>
            </a:r>
          </a:p>
          <a:p>
            <a:pPr lvl="0"/>
            <a:endParaRPr lang="en-US" sz="3400" dirty="0" smtClean="0"/>
          </a:p>
          <a:p>
            <a:pPr lvl="0"/>
            <a:r>
              <a:rPr lang="en-US" sz="3400" dirty="0" smtClean="0"/>
              <a:t>What river became the natural border between Mexico and the U. S. after the Mexican/American War? </a:t>
            </a:r>
          </a:p>
          <a:p>
            <a:pPr lvl="0"/>
            <a:endParaRPr lang="en-US" sz="3400" dirty="0" smtClean="0"/>
          </a:p>
          <a:p>
            <a:pPr lvl="0"/>
            <a:r>
              <a:rPr lang="en-US" sz="3400" dirty="0" smtClean="0"/>
              <a:t>How much did the U. S. pay Mexico for the land gained as a result of the Treaty of Guadalupe Hidalgo?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1868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Round 6 – Mexican/American War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 lvl="0"/>
            <a:r>
              <a:rPr lang="en-US" sz="3400" dirty="0" smtClean="0"/>
              <a:t>When the U. S. annexed _______________, tensions rose between the U. S. and Mexico.  </a:t>
            </a:r>
          </a:p>
          <a:p>
            <a:pPr marL="0" lvl="0" indent="0">
              <a:buNone/>
            </a:pPr>
            <a:r>
              <a:rPr lang="en-US" sz="3400" dirty="0" smtClean="0"/>
              <a:t>	</a:t>
            </a:r>
            <a:r>
              <a:rPr lang="en-US" sz="3400" dirty="0" smtClean="0">
                <a:solidFill>
                  <a:srgbClr val="FF0000"/>
                </a:solidFill>
              </a:rPr>
              <a:t>Texas</a:t>
            </a:r>
            <a:endParaRPr lang="en-US" sz="3400" dirty="0" smtClean="0"/>
          </a:p>
          <a:p>
            <a:pPr lvl="0"/>
            <a:r>
              <a:rPr lang="en-US" sz="3400" dirty="0" smtClean="0"/>
              <a:t>What river became the natural border between Mexico and the U. S. after the Mexican/American War? </a:t>
            </a:r>
          </a:p>
          <a:p>
            <a:pPr marL="0" lvl="0" indent="0">
              <a:buNone/>
            </a:pPr>
            <a:r>
              <a:rPr lang="en-US" sz="3400" dirty="0" smtClean="0"/>
              <a:t>	</a:t>
            </a:r>
            <a:r>
              <a:rPr lang="en-US" sz="3400" dirty="0" smtClean="0">
                <a:solidFill>
                  <a:srgbClr val="FF0000"/>
                </a:solidFill>
              </a:rPr>
              <a:t>The Rio Grande River</a:t>
            </a:r>
            <a:endParaRPr lang="en-US" sz="3400" dirty="0" smtClean="0"/>
          </a:p>
          <a:p>
            <a:pPr lvl="0"/>
            <a:r>
              <a:rPr lang="en-US" sz="3400" dirty="0" smtClean="0"/>
              <a:t>How much did the U. S. pay Mexico for the land gained as a result of the Treaty of Guadalupe Hidalgo? </a:t>
            </a:r>
            <a:r>
              <a:rPr lang="en-US" sz="3400" dirty="0" smtClean="0">
                <a:solidFill>
                  <a:srgbClr val="FF0000"/>
                </a:solidFill>
              </a:rPr>
              <a:t>$18 million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Round 7 – California Gold Rush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00600"/>
          </a:xfrm>
        </p:spPr>
        <p:txBody>
          <a:bodyPr>
            <a:noAutofit/>
          </a:bodyPr>
          <a:lstStyle/>
          <a:p>
            <a:pPr lvl="0"/>
            <a:r>
              <a:rPr lang="en-US" sz="3400" dirty="0" smtClean="0"/>
              <a:t>In what year did most people travel to California to search for gold?  </a:t>
            </a:r>
          </a:p>
          <a:p>
            <a:pPr lvl="0"/>
            <a:endParaRPr lang="en-US" sz="3400" dirty="0" smtClean="0"/>
          </a:p>
          <a:p>
            <a:pPr lvl="0"/>
            <a:r>
              <a:rPr lang="en-US" sz="3400" dirty="0" smtClean="0"/>
              <a:t>From what country did many NEW immigrants come from in search of gold in California?  </a:t>
            </a:r>
          </a:p>
          <a:p>
            <a:pPr lvl="0"/>
            <a:endParaRPr lang="en-US" sz="3400" dirty="0" smtClean="0"/>
          </a:p>
          <a:p>
            <a:pPr lvl="0"/>
            <a:r>
              <a:rPr lang="en-US" sz="3400" dirty="0" smtClean="0"/>
              <a:t>What is one industry that rose out of the California gold rush that still exists today?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79560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Round 7 – California Gold Rush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pPr lvl="0"/>
            <a:r>
              <a:rPr lang="en-US" sz="3400" dirty="0" smtClean="0"/>
              <a:t>In what year did most people travel to California to search for gold?  </a:t>
            </a:r>
            <a:r>
              <a:rPr lang="en-US" sz="3400" dirty="0" smtClean="0">
                <a:solidFill>
                  <a:srgbClr val="FF0000"/>
                </a:solidFill>
              </a:rPr>
              <a:t>1849</a:t>
            </a:r>
            <a:endParaRPr lang="en-US" sz="3400" dirty="0" smtClean="0"/>
          </a:p>
          <a:p>
            <a:pPr lvl="0"/>
            <a:endParaRPr lang="en-US" sz="3400" dirty="0" smtClean="0"/>
          </a:p>
          <a:p>
            <a:pPr lvl="0"/>
            <a:r>
              <a:rPr lang="en-US" sz="3400" dirty="0" smtClean="0"/>
              <a:t>From what country did many NEW immigrants come from in search of gold in California?  </a:t>
            </a:r>
            <a:r>
              <a:rPr lang="en-US" sz="3400" dirty="0" smtClean="0">
                <a:solidFill>
                  <a:srgbClr val="FF0000"/>
                </a:solidFill>
              </a:rPr>
              <a:t>China</a:t>
            </a:r>
            <a:endParaRPr lang="en-US" sz="3400" dirty="0" smtClean="0"/>
          </a:p>
          <a:p>
            <a:pPr lvl="0"/>
            <a:endParaRPr lang="en-US" sz="3400" dirty="0" smtClean="0"/>
          </a:p>
          <a:p>
            <a:pPr lvl="0"/>
            <a:r>
              <a:rPr lang="en-US" sz="3400" dirty="0" smtClean="0"/>
              <a:t>What is one industry that rose out of the California gold rush that still exists today? </a:t>
            </a:r>
            <a:r>
              <a:rPr lang="en-US" sz="3400" dirty="0" smtClean="0">
                <a:solidFill>
                  <a:srgbClr val="FF0000"/>
                </a:solidFill>
              </a:rPr>
              <a:t>Levis jeans, railroad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Round 8 – Indian Removal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pPr lvl="0"/>
            <a:r>
              <a:rPr lang="en-US" sz="3400" dirty="0" smtClean="0"/>
              <a:t>What President issued the Indian Removal Act?  </a:t>
            </a:r>
          </a:p>
          <a:p>
            <a:pPr lvl="0"/>
            <a:endParaRPr lang="en-US" sz="3400" dirty="0" smtClean="0"/>
          </a:p>
          <a:p>
            <a:pPr lvl="0"/>
            <a:r>
              <a:rPr lang="en-US" sz="3400" dirty="0" smtClean="0"/>
              <a:t>Which Native American tribe was forced to walk the Trail of Tears?  </a:t>
            </a:r>
          </a:p>
          <a:p>
            <a:pPr lvl="0"/>
            <a:endParaRPr lang="en-US" sz="3400" dirty="0" smtClean="0"/>
          </a:p>
          <a:p>
            <a:pPr lvl="0"/>
            <a:r>
              <a:rPr lang="en-US" sz="3400" dirty="0" smtClean="0"/>
              <a:t>In what part of the country were most Native Americans living when they were forced to move to present day Oklahoma?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3014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Round 8 – Indian Removal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lvl="0"/>
            <a:r>
              <a:rPr lang="en-US" sz="3400" dirty="0" smtClean="0"/>
              <a:t>What President issued the Indian Removal Act?  </a:t>
            </a:r>
          </a:p>
          <a:p>
            <a:pPr marL="0" lvl="0" indent="0">
              <a:buNone/>
            </a:pPr>
            <a:r>
              <a:rPr lang="en-US" sz="3400" dirty="0" smtClean="0"/>
              <a:t>	</a:t>
            </a:r>
            <a:r>
              <a:rPr lang="en-US" sz="3400" dirty="0" smtClean="0">
                <a:solidFill>
                  <a:srgbClr val="FF0000"/>
                </a:solidFill>
              </a:rPr>
              <a:t>Andrew Jackson</a:t>
            </a:r>
            <a:endParaRPr lang="en-US" sz="3400" dirty="0" smtClean="0"/>
          </a:p>
          <a:p>
            <a:pPr lvl="0"/>
            <a:r>
              <a:rPr lang="en-US" sz="3400" dirty="0" smtClean="0"/>
              <a:t>Which Native American tribe was forced to walk the Trail of Tears?  </a:t>
            </a:r>
            <a:r>
              <a:rPr lang="en-US" sz="3400" dirty="0" smtClean="0">
                <a:solidFill>
                  <a:srgbClr val="FF0000"/>
                </a:solidFill>
              </a:rPr>
              <a:t>Cherokee</a:t>
            </a:r>
            <a:endParaRPr lang="en-US" sz="3400" dirty="0" smtClean="0"/>
          </a:p>
          <a:p>
            <a:pPr lvl="0"/>
            <a:endParaRPr lang="en-US" sz="3400" dirty="0" smtClean="0"/>
          </a:p>
          <a:p>
            <a:pPr lvl="0"/>
            <a:r>
              <a:rPr lang="en-US" sz="3400" dirty="0" smtClean="0"/>
              <a:t>In what part of the country were most Native Americans living when they were forced to move to present day Oklahoma? </a:t>
            </a:r>
            <a:r>
              <a:rPr lang="en-US" sz="3400" dirty="0" smtClean="0">
                <a:solidFill>
                  <a:srgbClr val="FF0000"/>
                </a:solidFill>
              </a:rPr>
              <a:t>East coast, east of Mississippi River, Ohio River Valley, App. </a:t>
            </a:r>
            <a:r>
              <a:rPr lang="en-US" sz="3400" dirty="0" err="1" smtClean="0">
                <a:solidFill>
                  <a:srgbClr val="FF0000"/>
                </a:solidFill>
              </a:rPr>
              <a:t>Mtns</a:t>
            </a:r>
            <a:r>
              <a:rPr lang="en-US" sz="3400" dirty="0" smtClean="0">
                <a:solidFill>
                  <a:srgbClr val="FF0000"/>
                </a:solidFill>
              </a:rPr>
              <a:t>., etc.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63252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b="1" dirty="0" smtClean="0">
                <a:solidFill>
                  <a:schemeClr val="tx1"/>
                </a:solidFill>
              </a:rPr>
              <a:t>Bonus Round </a:t>
            </a:r>
            <a:r>
              <a:rPr lang="en-US" sz="3100" b="1" dirty="0" smtClean="0">
                <a:solidFill>
                  <a:schemeClr val="tx1"/>
                </a:solidFill>
              </a:rPr>
              <a:t>(5 pts. Each)</a:t>
            </a:r>
            <a:r>
              <a:rPr lang="en-US" sz="4400" b="1" dirty="0" smtClean="0">
                <a:solidFill>
                  <a:schemeClr val="tx1"/>
                </a:solidFill>
              </a:rPr>
              <a:t/>
            </a:r>
            <a:br>
              <a:rPr lang="en-US" sz="4400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01000" cy="4953000"/>
          </a:xfrm>
        </p:spPr>
        <p:txBody>
          <a:bodyPr>
            <a:noAutofit/>
          </a:bodyPr>
          <a:lstStyle/>
          <a:p>
            <a:pPr lvl="0"/>
            <a:r>
              <a:rPr lang="en-US" sz="3400" dirty="0" smtClean="0"/>
              <a:t>List two things George Washington warned Americans about in his farewell address.  </a:t>
            </a:r>
          </a:p>
          <a:p>
            <a:pPr lvl="0">
              <a:buNone/>
            </a:pPr>
            <a:endParaRPr lang="en-US" sz="3400" dirty="0" smtClean="0"/>
          </a:p>
          <a:p>
            <a:pPr lvl="0"/>
            <a:r>
              <a:rPr lang="en-US" sz="3400" dirty="0" smtClean="0"/>
              <a:t>Which basic right given to U. S. citizens by the first amendment was being restricted by the Sedition Act?   </a:t>
            </a:r>
          </a:p>
          <a:p>
            <a:pPr lvl="0">
              <a:buNone/>
            </a:pPr>
            <a:endParaRPr lang="en-US" sz="3400" dirty="0" smtClean="0"/>
          </a:p>
          <a:p>
            <a:pPr lvl="0"/>
            <a:r>
              <a:rPr lang="en-US" sz="3400" dirty="0" smtClean="0"/>
              <a:t>How did the Alien Act affect an immigrant’s ability to become a U. S. citizen? 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762000"/>
            <a:ext cx="83820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b="1" dirty="0" smtClean="0">
                <a:solidFill>
                  <a:schemeClr val="tx1"/>
                </a:solidFill>
              </a:rPr>
              <a:t>Bonus Round </a:t>
            </a:r>
            <a:r>
              <a:rPr lang="en-US" sz="3100" b="1" dirty="0" smtClean="0">
                <a:solidFill>
                  <a:schemeClr val="tx1"/>
                </a:solidFill>
              </a:rPr>
              <a:t>(5 pts. Each)</a:t>
            </a:r>
            <a:r>
              <a:rPr lang="en-US" sz="4400" b="1" dirty="0" smtClean="0">
                <a:solidFill>
                  <a:schemeClr val="tx1"/>
                </a:solidFill>
              </a:rPr>
              <a:t/>
            </a:r>
            <a:br>
              <a:rPr lang="en-US" sz="4400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09600"/>
            <a:ext cx="8382000" cy="5791200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List two things George Washington warned Americans about in his farewell address.  </a:t>
            </a:r>
          </a:p>
          <a:p>
            <a:pPr lvl="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don’t have two separate political parties</a:t>
            </a:r>
          </a:p>
          <a:p>
            <a:pPr lv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don’t form alliances with other countries</a:t>
            </a:r>
          </a:p>
          <a:p>
            <a:pPr lv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stay united as a nation</a:t>
            </a:r>
          </a:p>
          <a:p>
            <a:pPr lv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don’t allow the country to go in debt</a:t>
            </a:r>
            <a:endParaRPr lang="en-US" sz="2800" dirty="0" smtClean="0"/>
          </a:p>
          <a:p>
            <a:pPr lvl="0"/>
            <a:r>
              <a:rPr lang="en-US" sz="2800" dirty="0" smtClean="0"/>
              <a:t>Which basic right given to U. S. citizens by the first amendment was being restricted by the Sedition Act?   </a:t>
            </a:r>
          </a:p>
          <a:p>
            <a:pPr lvl="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freedom of speech</a:t>
            </a:r>
            <a:endParaRPr lang="en-US" sz="2800" dirty="0" smtClean="0"/>
          </a:p>
          <a:p>
            <a:pPr lvl="0"/>
            <a:r>
              <a:rPr lang="en-US" sz="2800" dirty="0" smtClean="0"/>
              <a:t>How did the Alien Act affect an immigrant’s ability to become a U. S. citizen?  </a:t>
            </a:r>
            <a:r>
              <a:rPr lang="en-US" sz="2800" dirty="0" smtClean="0">
                <a:solidFill>
                  <a:srgbClr val="FF0000"/>
                </a:solidFill>
              </a:rPr>
              <a:t>it increased from 5 to 14 the number of years an immigrant must live in the U. S. before they could become a citizen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7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Round 1 – Key terms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334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700" dirty="0" smtClean="0"/>
              <a:t>Which key term refers to the kidnapping of American sailors and forcing them to serve in the British Navy?  </a:t>
            </a:r>
          </a:p>
          <a:p>
            <a:pPr lvl="0">
              <a:buNone/>
            </a:pPr>
            <a:endParaRPr lang="en-US" sz="3700" dirty="0"/>
          </a:p>
          <a:p>
            <a:pPr lvl="0"/>
            <a:r>
              <a:rPr lang="en-US" sz="3700" dirty="0" smtClean="0"/>
              <a:t>Which key term is used to describe land set aside by the U. S. government for Native Americans?  </a:t>
            </a:r>
          </a:p>
          <a:p>
            <a:pPr lvl="0"/>
            <a:endParaRPr lang="en-US" sz="3700" dirty="0"/>
          </a:p>
          <a:p>
            <a:pPr lvl="0"/>
            <a:r>
              <a:rPr lang="en-US" sz="3700" dirty="0" smtClean="0"/>
              <a:t>Which key term means to stop trading with other countries (the U. S. government did this when Britain and France were attacking U. S. merchant ships)?  </a:t>
            </a:r>
            <a:endParaRPr lang="en-US" sz="37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Round 1 – Key terms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334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600" dirty="0" smtClean="0"/>
              <a:t>Which key term refers to the kidnapping of American sailors and forcing them to serve in the British Navy?  </a:t>
            </a:r>
            <a:r>
              <a:rPr lang="en-US" sz="3600" dirty="0" smtClean="0">
                <a:solidFill>
                  <a:srgbClr val="FF0000"/>
                </a:solidFill>
              </a:rPr>
              <a:t>impressment</a:t>
            </a:r>
            <a:endParaRPr lang="en-US" sz="3600" dirty="0" smtClean="0"/>
          </a:p>
          <a:p>
            <a:pPr lvl="0">
              <a:buNone/>
            </a:pPr>
            <a:endParaRPr lang="en-US" sz="3600" dirty="0"/>
          </a:p>
          <a:p>
            <a:pPr lvl="0"/>
            <a:r>
              <a:rPr lang="en-US" sz="3600" dirty="0" smtClean="0"/>
              <a:t>Which key term is used to describe land set aside by the U. S. government for Native Americans?  </a:t>
            </a:r>
          </a:p>
          <a:p>
            <a:pPr marL="0" lvl="0" indent="0">
              <a:buNone/>
            </a:pPr>
            <a:r>
              <a:rPr lang="en-US" sz="3600" dirty="0" smtClean="0"/>
              <a:t>		</a:t>
            </a:r>
            <a:r>
              <a:rPr lang="en-US" sz="3600" dirty="0" smtClean="0">
                <a:solidFill>
                  <a:srgbClr val="FF0000"/>
                </a:solidFill>
              </a:rPr>
              <a:t>reservation</a:t>
            </a:r>
            <a:endParaRPr lang="en-US" sz="3600" dirty="0"/>
          </a:p>
          <a:p>
            <a:pPr lvl="0"/>
            <a:r>
              <a:rPr lang="en-US" sz="3600" dirty="0" smtClean="0"/>
              <a:t>Which key term means to stop trading with other countries (the U. S. government did this when Britain and France were attacking U. S. merchant ships)?  </a:t>
            </a:r>
            <a:r>
              <a:rPr lang="en-US" sz="3600" dirty="0" smtClean="0">
                <a:solidFill>
                  <a:srgbClr val="FF0000"/>
                </a:solidFill>
              </a:rPr>
              <a:t>embargo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Round 2 – Manifest Destiny (map)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876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700" dirty="0" smtClean="0"/>
              <a:t>Which territory (or part of the U. S.) did the U. S. purchase from France?  </a:t>
            </a:r>
          </a:p>
          <a:p>
            <a:pPr lvl="0"/>
            <a:endParaRPr lang="en-US" sz="3700" dirty="0" smtClean="0"/>
          </a:p>
          <a:p>
            <a:pPr lvl="0"/>
            <a:r>
              <a:rPr lang="en-US" sz="3700" dirty="0" smtClean="0"/>
              <a:t>Which territory (or part of the U. S.) was once claimed by 4 countries?   </a:t>
            </a:r>
          </a:p>
          <a:p>
            <a:pPr lvl="0">
              <a:buNone/>
            </a:pPr>
            <a:endParaRPr lang="en-US" sz="3700" dirty="0" smtClean="0"/>
          </a:p>
          <a:p>
            <a:pPr lvl="0"/>
            <a:r>
              <a:rPr lang="en-US" sz="3700" dirty="0" smtClean="0"/>
              <a:t>Which territory (or part of the U. S.) considered itself an independent country before it became a state?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32766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Round 2 – Manifest Destiny (map)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876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700" dirty="0" smtClean="0"/>
              <a:t>Which territory (or part of the U. S.) did the U. S. purchase from France?  </a:t>
            </a:r>
            <a:r>
              <a:rPr lang="en-US" sz="3700" dirty="0" smtClean="0">
                <a:solidFill>
                  <a:srgbClr val="FF0000"/>
                </a:solidFill>
              </a:rPr>
              <a:t>The Louisiana Territory</a:t>
            </a:r>
            <a:endParaRPr lang="en-US" sz="3700" dirty="0" smtClean="0"/>
          </a:p>
          <a:p>
            <a:pPr lvl="0"/>
            <a:endParaRPr lang="en-US" sz="3700" dirty="0" smtClean="0"/>
          </a:p>
          <a:p>
            <a:pPr lvl="0"/>
            <a:r>
              <a:rPr lang="en-US" sz="3700" dirty="0" smtClean="0"/>
              <a:t>Which territory (or part of the U. S.) was once claimed by 4 countries?   </a:t>
            </a:r>
            <a:r>
              <a:rPr lang="en-US" sz="3700" dirty="0" smtClean="0">
                <a:solidFill>
                  <a:srgbClr val="FF0000"/>
                </a:solidFill>
              </a:rPr>
              <a:t>Oregon Territory</a:t>
            </a:r>
            <a:endParaRPr lang="en-US" sz="3700" dirty="0" smtClean="0"/>
          </a:p>
          <a:p>
            <a:pPr lvl="0">
              <a:buNone/>
            </a:pPr>
            <a:endParaRPr lang="en-US" sz="3700" dirty="0" smtClean="0"/>
          </a:p>
          <a:p>
            <a:pPr lvl="0"/>
            <a:r>
              <a:rPr lang="en-US" sz="3700" dirty="0" smtClean="0"/>
              <a:t>Which territory (or part of the U. S.) considered itself an independent country before it became a state?  </a:t>
            </a:r>
            <a:r>
              <a:rPr lang="en-US" sz="3700" dirty="0" smtClean="0">
                <a:solidFill>
                  <a:srgbClr val="FF0000"/>
                </a:solidFill>
              </a:rPr>
              <a:t>Texas</a:t>
            </a:r>
            <a:r>
              <a:rPr lang="en-US" sz="37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9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Round 3 – Lewis and Clark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List two things sent back to President Jefferson by Lewis and Clark during their expedition?  </a:t>
            </a:r>
          </a:p>
          <a:p>
            <a:pPr>
              <a:buNone/>
            </a:pPr>
            <a:endParaRPr lang="en-US" sz="3600" dirty="0" smtClean="0"/>
          </a:p>
          <a:p>
            <a:pPr lvl="0"/>
            <a:r>
              <a:rPr lang="en-US" sz="3600" dirty="0" smtClean="0"/>
              <a:t>How much did the U. S. grow in size with the purchase of the Louisiana Territory?</a:t>
            </a:r>
          </a:p>
          <a:p>
            <a:pPr>
              <a:buNone/>
            </a:pPr>
            <a:endParaRPr lang="en-US" sz="3600" dirty="0" smtClean="0"/>
          </a:p>
          <a:p>
            <a:pPr lvl="0"/>
            <a:r>
              <a:rPr lang="en-US" sz="3600" dirty="0" smtClean="0"/>
              <a:t>How many members of the Lewis and Clark expedition died during their journey?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Round 3 – Lewis and Clark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List two things sent back to President Jefferson by Lewis and Clark during their expedition?  </a:t>
            </a:r>
          </a:p>
          <a:p>
            <a:pPr>
              <a:buNone/>
            </a:pPr>
            <a:r>
              <a:rPr lang="en-US" sz="3600" dirty="0" smtClean="0"/>
              <a:t>		</a:t>
            </a:r>
            <a:r>
              <a:rPr lang="en-US" sz="3600" dirty="0" smtClean="0">
                <a:solidFill>
                  <a:srgbClr val="FF0000"/>
                </a:solidFill>
              </a:rPr>
              <a:t>animal furs, plant samples, maps</a:t>
            </a:r>
            <a:endParaRPr lang="en-US" sz="3600" dirty="0" smtClean="0"/>
          </a:p>
          <a:p>
            <a:pPr lvl="0"/>
            <a:r>
              <a:rPr lang="en-US" sz="3600" dirty="0" smtClean="0"/>
              <a:t>How much did the U. S. grow in size with the purchase of the Louisiana Territory?</a:t>
            </a:r>
          </a:p>
          <a:p>
            <a:pPr>
              <a:buNone/>
            </a:pPr>
            <a:r>
              <a:rPr lang="en-US" sz="3600" dirty="0" smtClean="0"/>
              <a:t>		</a:t>
            </a:r>
            <a:r>
              <a:rPr lang="en-US" sz="3600" dirty="0" smtClean="0">
                <a:solidFill>
                  <a:srgbClr val="FF0000"/>
                </a:solidFill>
              </a:rPr>
              <a:t>it doubled in size (2x)</a:t>
            </a:r>
            <a:endParaRPr lang="en-US" sz="3600" dirty="0" smtClean="0"/>
          </a:p>
          <a:p>
            <a:pPr lvl="0"/>
            <a:r>
              <a:rPr lang="en-US" sz="3600" dirty="0" smtClean="0"/>
              <a:t>How many members of the Lewis and Clark expedition died during their journey?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One man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634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b="1" dirty="0" smtClean="0">
                <a:solidFill>
                  <a:schemeClr val="tx1"/>
                </a:solidFill>
              </a:rPr>
              <a:t>Round 4 – War of 1812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What country was at war with the U. S. in 1812? </a:t>
            </a:r>
          </a:p>
          <a:p>
            <a:pPr lvl="0">
              <a:buNone/>
            </a:pPr>
            <a:endParaRPr lang="en-US" sz="3600" dirty="0" smtClean="0"/>
          </a:p>
          <a:p>
            <a:pPr lvl="0"/>
            <a:r>
              <a:rPr lang="en-US" sz="3600" dirty="0" smtClean="0"/>
              <a:t>List one cause of the War of 1812.  </a:t>
            </a:r>
          </a:p>
          <a:p>
            <a:pPr lvl="0">
              <a:buNone/>
            </a:pPr>
            <a:endParaRPr lang="en-US" sz="3600" dirty="0" smtClean="0"/>
          </a:p>
          <a:p>
            <a:pPr lvl="0"/>
            <a:r>
              <a:rPr lang="en-US" sz="3600" dirty="0" smtClean="0"/>
              <a:t>Who won the War of 1812? 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b="1" dirty="0" smtClean="0">
                <a:solidFill>
                  <a:schemeClr val="tx1"/>
                </a:solidFill>
              </a:rPr>
              <a:t>Round 4 – War of 1812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600" dirty="0" smtClean="0"/>
              <a:t>What country was at war with the U. S. in 1812?  </a:t>
            </a:r>
            <a:r>
              <a:rPr lang="en-US" sz="3600" dirty="0" smtClean="0">
                <a:solidFill>
                  <a:srgbClr val="FF0000"/>
                </a:solidFill>
              </a:rPr>
              <a:t>Britain</a:t>
            </a:r>
            <a:endParaRPr lang="en-US" sz="3600" dirty="0" smtClean="0"/>
          </a:p>
          <a:p>
            <a:pPr lvl="0">
              <a:buNone/>
            </a:pPr>
            <a:endParaRPr lang="en-US" sz="3600" dirty="0" smtClean="0"/>
          </a:p>
          <a:p>
            <a:pPr lvl="0"/>
            <a:r>
              <a:rPr lang="en-US" sz="3600" dirty="0" smtClean="0"/>
              <a:t>List one cause of the War of 1812.  </a:t>
            </a:r>
            <a:r>
              <a:rPr lang="en-US" sz="3600" dirty="0" smtClean="0">
                <a:solidFill>
                  <a:srgbClr val="FF0000"/>
                </a:solidFill>
              </a:rPr>
              <a:t>countries violating U.S. neutrality, impressment, Britain giving weapons to Native Americans</a:t>
            </a:r>
            <a:endParaRPr lang="en-US" sz="3600" dirty="0" smtClean="0"/>
          </a:p>
          <a:p>
            <a:pPr lvl="0">
              <a:buNone/>
            </a:pPr>
            <a:endParaRPr lang="en-US" sz="3600" dirty="0" smtClean="0"/>
          </a:p>
          <a:p>
            <a:pPr lvl="0"/>
            <a:r>
              <a:rPr lang="en-US" sz="3600" dirty="0" smtClean="0"/>
              <a:t>Who won the War of 1812?  </a:t>
            </a:r>
            <a:r>
              <a:rPr lang="en-US" sz="3600" dirty="0" smtClean="0">
                <a:solidFill>
                  <a:srgbClr val="FF0000"/>
                </a:solidFill>
              </a:rPr>
              <a:t>No one; it was considered a stalemate</a:t>
            </a: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262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109</TotalTime>
  <Words>901</Words>
  <Application>Microsoft Office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Franklin Gothic Book</vt:lpstr>
      <vt:lpstr>Perpetua</vt:lpstr>
      <vt:lpstr>Wingdings 2</vt:lpstr>
      <vt:lpstr>Equity</vt:lpstr>
      <vt:lpstr>Westward Expansion</vt:lpstr>
      <vt:lpstr>Round 1 – Key terms</vt:lpstr>
      <vt:lpstr>Round 1 – Key terms</vt:lpstr>
      <vt:lpstr>Round 2 – Manifest Destiny (map)</vt:lpstr>
      <vt:lpstr>Round 2 – Manifest Destiny (map)</vt:lpstr>
      <vt:lpstr>Round 3 – Lewis and Clark</vt:lpstr>
      <vt:lpstr>Round 3 – Lewis and Clark</vt:lpstr>
      <vt:lpstr>                          Round 4 – War of 1812 </vt:lpstr>
      <vt:lpstr>                          Round 4 – War of 1812 </vt:lpstr>
      <vt:lpstr>Round 5 – The Oregon Trail</vt:lpstr>
      <vt:lpstr>Round 5 – The Oregon Trail</vt:lpstr>
      <vt:lpstr>Round 6 – Mexican/American War</vt:lpstr>
      <vt:lpstr>Round 6 – Mexican/American War</vt:lpstr>
      <vt:lpstr>Round 7 – California Gold Rush</vt:lpstr>
      <vt:lpstr>Round 7 – California Gold Rush</vt:lpstr>
      <vt:lpstr>Round 8 – Indian Removal</vt:lpstr>
      <vt:lpstr>Round 8 – Indian Removal</vt:lpstr>
      <vt:lpstr>      Bonus Round (5 pts. Each) </vt:lpstr>
      <vt:lpstr>      Bonus Round (5 pts. Each) 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Era</dc:title>
  <dc:creator>swilliams7</dc:creator>
  <cp:lastModifiedBy>mdyer2</cp:lastModifiedBy>
  <cp:revision>9</cp:revision>
  <dcterms:created xsi:type="dcterms:W3CDTF">2014-09-29T11:38:18Z</dcterms:created>
  <dcterms:modified xsi:type="dcterms:W3CDTF">2015-12-01T15:01:00Z</dcterms:modified>
</cp:coreProperties>
</file>