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3" r:id="rId2"/>
    <p:sldId id="274" r:id="rId3"/>
    <p:sldId id="276" r:id="rId4"/>
    <p:sldId id="256" r:id="rId5"/>
    <p:sldId id="257" r:id="rId6"/>
    <p:sldId id="258" r:id="rId7"/>
    <p:sldId id="259" r:id="rId8"/>
    <p:sldId id="275" r:id="rId9"/>
    <p:sldId id="260" r:id="rId10"/>
    <p:sldId id="262" r:id="rId11"/>
    <p:sldId id="277" r:id="rId12"/>
    <p:sldId id="278" r:id="rId13"/>
    <p:sldId id="261" r:id="rId14"/>
    <p:sldId id="267" r:id="rId15"/>
    <p:sldId id="279" r:id="rId16"/>
    <p:sldId id="271" r:id="rId17"/>
    <p:sldId id="266" r:id="rId18"/>
    <p:sldId id="265" r:id="rId19"/>
    <p:sldId id="264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DC0CF-88B9-4A51-AA1B-94BAF4862A8C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E5341-FE72-4D03-97C4-DF542B124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4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August 1814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E5341-FE72-4D03-97C4-DF542B124C0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0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EEE5-880C-4008-9318-AE01B622A827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9064E-3B97-42D0-9ABE-6D138172D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EEE5-880C-4008-9318-AE01B622A827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064E-3B97-42D0-9ABE-6D138172D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79064E-3B97-42D0-9ABE-6D138172D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EEE5-880C-4008-9318-AE01B622A827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EEE5-880C-4008-9318-AE01B622A827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79064E-3B97-42D0-9ABE-6D138172D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EEE5-880C-4008-9318-AE01B622A827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9064E-3B97-42D0-9ABE-6D138172D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9CEEE5-880C-4008-9318-AE01B622A827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9064E-3B97-42D0-9ABE-6D138172D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EEE5-880C-4008-9318-AE01B622A827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79064E-3B97-42D0-9ABE-6D138172D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EEE5-880C-4008-9318-AE01B622A827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79064E-3B97-42D0-9ABE-6D138172D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EEE5-880C-4008-9318-AE01B622A827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79064E-3B97-42D0-9ABE-6D138172D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9064E-3B97-42D0-9ABE-6D138172D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EEE5-880C-4008-9318-AE01B622A827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79064E-3B97-42D0-9ABE-6D138172D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9CEEE5-880C-4008-9318-AE01B622A827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9CEEE5-880C-4008-9318-AE01B622A827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9064E-3B97-42D0-9ABE-6D138172D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LgV6KIDto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nRQ8-MMX2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0Vf-z_ffKLzx-M&amp;tbnid=r-E0t9Ufyw2ERM:&amp;ved=0CAUQjRw&amp;url=http://explainers.nysci.org/post/51803304977/5-things-you-probably-didnt-know-about-andrew&amp;ei=03CeUsrmB8jUsASa6oHQDw&amp;bvm=bv.57155469,d.cWc&amp;psig=AFQjCNGvYp7q7Y1Zh3RNCHEe5_CuAas_6w&amp;ust=138620165642075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war-of-18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war-of-18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r of 18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792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52400"/>
            <a:ext cx="8534400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tx1"/>
                </a:solidFill>
                <a:latin typeface="Maiandra GD" pitchFamily="34" charset="0"/>
              </a:rPr>
              <a:t>To War or Not to War?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10600" cy="472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latin typeface="Maiandra GD" pitchFamily="34" charset="0"/>
              </a:rPr>
              <a:t>Others didn’t want war (mostly from the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Northeast</a:t>
            </a:r>
            <a:r>
              <a:rPr lang="en-US" sz="3200" dirty="0" smtClean="0">
                <a:latin typeface="Maiandra GD" pitchFamily="34" charset="0"/>
              </a:rPr>
              <a:t>)</a:t>
            </a:r>
          </a:p>
          <a:p>
            <a:pPr eaLnBrk="1" hangingPunct="1">
              <a:defRPr/>
            </a:pPr>
            <a:r>
              <a:rPr lang="en-US" sz="3200" dirty="0" smtClean="0">
                <a:latin typeface="Maiandra GD" pitchFamily="34" charset="0"/>
              </a:rPr>
              <a:t>Reasons to avoid war: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They remembered the </a:t>
            </a:r>
            <a:r>
              <a:rPr lang="en-US" sz="2800" dirty="0" smtClean="0">
                <a:solidFill>
                  <a:srgbClr val="FF0000"/>
                </a:solidFill>
                <a:latin typeface="Maiandra GD" pitchFamily="34" charset="0"/>
              </a:rPr>
              <a:t>long</a:t>
            </a:r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 and bloody </a:t>
            </a:r>
            <a:r>
              <a:rPr lang="en-US" sz="2800" dirty="0" smtClean="0">
                <a:solidFill>
                  <a:srgbClr val="FF0000"/>
                </a:solidFill>
                <a:latin typeface="Maiandra GD" pitchFamily="34" charset="0"/>
              </a:rPr>
              <a:t>Revolution</a:t>
            </a:r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 and didn’t want “Round 2” with </a:t>
            </a:r>
            <a:r>
              <a:rPr lang="en-US" sz="2800" dirty="0" smtClean="0">
                <a:solidFill>
                  <a:srgbClr val="FF0000"/>
                </a:solidFill>
                <a:latin typeface="Maiandra GD" pitchFamily="34" charset="0"/>
              </a:rPr>
              <a:t>Britain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Believed </a:t>
            </a:r>
            <a:r>
              <a:rPr lang="en-US" sz="2800" dirty="0" smtClean="0">
                <a:solidFill>
                  <a:srgbClr val="FF0000"/>
                </a:solidFill>
                <a:latin typeface="Maiandra GD" pitchFamily="34" charset="0"/>
              </a:rPr>
              <a:t>war</a:t>
            </a:r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 would harm American </a:t>
            </a:r>
            <a:r>
              <a:rPr lang="en-US" sz="2800" dirty="0" smtClean="0">
                <a:solidFill>
                  <a:srgbClr val="FF0000"/>
                </a:solidFill>
                <a:latin typeface="Maiandra GD" pitchFamily="34" charset="0"/>
              </a:rPr>
              <a:t>trade</a:t>
            </a:r>
          </a:p>
          <a:p>
            <a:pPr eaLnBrk="1" hangingPunct="1">
              <a:defRPr/>
            </a:pPr>
            <a:r>
              <a:rPr lang="en-US" sz="3200" dirty="0" smtClean="0">
                <a:latin typeface="Maiandra GD" pitchFamily="34" charset="0"/>
              </a:rPr>
              <a:t>NC was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sharply divided</a:t>
            </a:r>
            <a:r>
              <a:rPr lang="en-US" sz="3200" dirty="0" smtClean="0">
                <a:latin typeface="Maiandra GD" pitchFamily="34" charset="0"/>
              </a:rPr>
              <a:t> on the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Maiandra GD" panose="020E0502030308020204" pitchFamily="34" charset="0"/>
              </a:rPr>
              <a:t>Nearpod</a:t>
            </a:r>
            <a:r>
              <a:rPr lang="en-US" sz="48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Question</a:t>
            </a:r>
            <a:endParaRPr lang="en-US" sz="4800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Maiandra GD" panose="020E0502030308020204" pitchFamily="34" charset="0"/>
              </a:rPr>
              <a:t>If you were living in 1812 America, would you be for the war (War Hawk) or against the war?</a:t>
            </a:r>
          </a:p>
          <a:p>
            <a:pPr marL="742950" indent="-742950" algn="ctr">
              <a:buAutoNum type="alphaLcPeriod"/>
            </a:pPr>
            <a:r>
              <a:rPr lang="en-US" sz="4400" dirty="0" smtClean="0">
                <a:latin typeface="Maiandra GD" panose="020E0502030308020204" pitchFamily="34" charset="0"/>
              </a:rPr>
              <a:t>For the war (War Hawk)</a:t>
            </a:r>
          </a:p>
          <a:p>
            <a:pPr marL="742950" indent="-742950" algn="ctr">
              <a:buAutoNum type="alphaLcPeriod"/>
            </a:pPr>
            <a:r>
              <a:rPr lang="en-US" sz="4400" dirty="0" smtClean="0">
                <a:latin typeface="Maiandra GD" panose="020E0502030308020204" pitchFamily="34" charset="0"/>
              </a:rPr>
              <a:t>Against the war</a:t>
            </a:r>
            <a:endParaRPr lang="en-US" sz="44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73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636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Maiandra GD" panose="020E0502030308020204" pitchFamily="34" charset="0"/>
              </a:rPr>
              <a:t>Nearpod</a:t>
            </a:r>
            <a:r>
              <a:rPr lang="en-US" sz="48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Question</a:t>
            </a:r>
            <a:endParaRPr lang="en-US" sz="4800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>
              <a:latin typeface="Maiandra GD" panose="020E0502030308020204" pitchFamily="34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Maiandra GD" panose="020E0502030308020204" pitchFamily="34" charset="0"/>
              </a:rPr>
              <a:t>Using your notes, tell me the reasons why you were either for or against the war??</a:t>
            </a:r>
            <a:endParaRPr lang="en-US" sz="4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77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62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Maiandra GD" pitchFamily="34" charset="0"/>
              </a:rPr>
              <a:t>War Begins</a:t>
            </a:r>
            <a:endParaRPr lang="en-US" sz="4800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Maiandra GD" pitchFamily="34" charset="0"/>
              </a:rPr>
              <a:t>In June of 1812, </a:t>
            </a:r>
            <a:r>
              <a:rPr lang="en-US" sz="3200" dirty="0">
                <a:latin typeface="Maiandra GD" pitchFamily="34" charset="0"/>
              </a:rPr>
              <a:t>Madison asks </a:t>
            </a:r>
            <a:r>
              <a:rPr lang="en-US" sz="3200" dirty="0">
                <a:solidFill>
                  <a:srgbClr val="FF0000"/>
                </a:solidFill>
                <a:latin typeface="Maiandra GD" pitchFamily="34" charset="0"/>
              </a:rPr>
              <a:t>Congress</a:t>
            </a:r>
            <a:r>
              <a:rPr lang="en-US" sz="3200" dirty="0">
                <a:latin typeface="Maiandra GD" pitchFamily="34" charset="0"/>
              </a:rPr>
              <a:t> to </a:t>
            </a:r>
            <a:r>
              <a:rPr lang="en-US" sz="3200" dirty="0">
                <a:solidFill>
                  <a:srgbClr val="FF0000"/>
                </a:solidFill>
                <a:latin typeface="Maiandra GD" pitchFamily="34" charset="0"/>
              </a:rPr>
              <a:t>declare war </a:t>
            </a:r>
            <a:r>
              <a:rPr lang="en-US" sz="3200" dirty="0">
                <a:latin typeface="Maiandra GD" pitchFamily="34" charset="0"/>
              </a:rPr>
              <a:t>on </a:t>
            </a:r>
            <a:r>
              <a:rPr lang="en-US" sz="3200" dirty="0" smtClean="0">
                <a:latin typeface="Maiandra GD" pitchFamily="34" charset="0"/>
              </a:rPr>
              <a:t>Great Britain</a:t>
            </a:r>
            <a:endParaRPr lang="en-US" sz="3200" dirty="0">
              <a:latin typeface="Maiandra GD" pitchFamily="34" charset="0"/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US </a:t>
            </a:r>
            <a:r>
              <a:rPr lang="en-US" sz="2800" dirty="0">
                <a:solidFill>
                  <a:schemeClr val="tx1"/>
                </a:solidFill>
                <a:latin typeface="Maiandra GD" pitchFamily="34" charset="0"/>
              </a:rPr>
              <a:t>navy has </a:t>
            </a:r>
            <a:r>
              <a:rPr lang="en-US" sz="2800" dirty="0">
                <a:solidFill>
                  <a:srgbClr val="FF0000"/>
                </a:solidFill>
                <a:latin typeface="Maiandra GD" pitchFamily="34" charset="0"/>
              </a:rPr>
              <a:t>16</a:t>
            </a:r>
            <a:r>
              <a:rPr lang="en-US" sz="2800" dirty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ships and a small, </a:t>
            </a:r>
            <a:r>
              <a:rPr lang="en-US" sz="2800" dirty="0">
                <a:solidFill>
                  <a:srgbClr val="FF0000"/>
                </a:solidFill>
                <a:latin typeface="Maiandra GD" pitchFamily="34" charset="0"/>
              </a:rPr>
              <a:t>inexperienced</a:t>
            </a:r>
            <a:r>
              <a:rPr lang="en-US" sz="2800" dirty="0">
                <a:solidFill>
                  <a:schemeClr val="tx1"/>
                </a:solidFill>
                <a:latin typeface="Maiandra GD" pitchFamily="34" charset="0"/>
              </a:rPr>
              <a:t> army</a:t>
            </a:r>
          </a:p>
          <a:p>
            <a:r>
              <a:rPr lang="en-US" sz="3200" dirty="0" smtClean="0">
                <a:latin typeface="Maiandra GD" pitchFamily="34" charset="0"/>
              </a:rPr>
              <a:t>Great Britain was still </a:t>
            </a:r>
            <a:r>
              <a:rPr lang="en-US" sz="3200" dirty="0">
                <a:solidFill>
                  <a:srgbClr val="FF0000"/>
                </a:solidFill>
                <a:latin typeface="Maiandra GD" pitchFamily="34" charset="0"/>
              </a:rPr>
              <a:t>fighting</a:t>
            </a:r>
            <a:r>
              <a:rPr lang="en-US" sz="3200" dirty="0">
                <a:latin typeface="Maiandra GD" pitchFamily="34" charset="0"/>
              </a:rPr>
              <a:t> </a:t>
            </a:r>
            <a:r>
              <a:rPr lang="en-US" sz="3200" dirty="0" smtClean="0">
                <a:latin typeface="Maiandra GD" pitchFamily="34" charset="0"/>
              </a:rPr>
              <a:t>with France </a:t>
            </a:r>
            <a:r>
              <a:rPr lang="en-US" sz="3200" dirty="0">
                <a:latin typeface="Maiandra GD" pitchFamily="34" charset="0"/>
              </a:rPr>
              <a:t>but sends some </a:t>
            </a:r>
            <a:r>
              <a:rPr lang="en-US" sz="3200" dirty="0">
                <a:solidFill>
                  <a:srgbClr val="FF0000"/>
                </a:solidFill>
                <a:latin typeface="Maiandra GD" pitchFamily="34" charset="0"/>
              </a:rPr>
              <a:t>ships</a:t>
            </a:r>
            <a:r>
              <a:rPr lang="en-US" sz="3200" dirty="0">
                <a:latin typeface="Maiandra GD" pitchFamily="34" charset="0"/>
              </a:rPr>
              <a:t> to blockade US </a:t>
            </a:r>
            <a:r>
              <a:rPr lang="en-US" sz="3200" dirty="0" smtClean="0">
                <a:latin typeface="Maiandra GD" pitchFamily="34" charset="0"/>
              </a:rPr>
              <a:t>ports</a:t>
            </a:r>
          </a:p>
          <a:p>
            <a:pPr>
              <a:buNone/>
            </a:pPr>
            <a:endParaRPr lang="en-US" sz="3200" dirty="0">
              <a:latin typeface="Maiandra GD" pitchFamily="34" charset="0"/>
            </a:endParaRPr>
          </a:p>
          <a:p>
            <a:r>
              <a:rPr lang="en-US" sz="3200" u="sng" dirty="0" smtClean="0">
                <a:latin typeface="Maiandra GD" pitchFamily="34" charset="0"/>
              </a:rPr>
              <a:t>Blockade</a:t>
            </a:r>
            <a:r>
              <a:rPr lang="en-US" sz="3200" dirty="0" smtClean="0">
                <a:latin typeface="Maiandra GD" pitchFamily="34" charset="0"/>
              </a:rPr>
              <a:t> </a:t>
            </a:r>
            <a:r>
              <a:rPr lang="en-US" sz="3200" dirty="0">
                <a:latin typeface="Maiandra GD" pitchFamily="34" charset="0"/>
              </a:rPr>
              <a:t>– </a:t>
            </a:r>
            <a:r>
              <a:rPr lang="en-US" sz="3200" dirty="0">
                <a:solidFill>
                  <a:srgbClr val="FF0000"/>
                </a:solidFill>
                <a:latin typeface="Maiandra GD" pitchFamily="34" charset="0"/>
              </a:rPr>
              <a:t>prevent entry or exit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62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Maiandra GD" pitchFamily="34" charset="0"/>
              </a:rPr>
              <a:t>Washington is Burned</a:t>
            </a:r>
            <a:endParaRPr lang="en-US" sz="4800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6019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Maiandra GD" pitchFamily="34" charset="0"/>
              </a:rPr>
              <a:t>In 1814, the British had finally defeated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Napoleon</a:t>
            </a:r>
            <a:r>
              <a:rPr lang="en-US" dirty="0" smtClean="0">
                <a:latin typeface="Maiandra GD" pitchFamily="34" charset="0"/>
              </a:rPr>
              <a:t> and were able to send more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troops</a:t>
            </a:r>
            <a:r>
              <a:rPr lang="en-US" dirty="0" smtClean="0">
                <a:latin typeface="Maiandra GD" pitchFamily="34" charset="0"/>
              </a:rPr>
              <a:t> to the US. </a:t>
            </a:r>
          </a:p>
          <a:p>
            <a:r>
              <a:rPr lang="en-US" dirty="0" smtClean="0">
                <a:latin typeface="Maiandra GD" pitchFamily="34" charset="0"/>
              </a:rPr>
              <a:t>The new British strategy was to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seize</a:t>
            </a:r>
            <a:r>
              <a:rPr lang="en-US" dirty="0" smtClean="0">
                <a:latin typeface="Maiandra GD" pitchFamily="34" charset="0"/>
              </a:rPr>
              <a:t> the nation’s capital.</a:t>
            </a:r>
          </a:p>
          <a:p>
            <a:r>
              <a:rPr lang="en-US" dirty="0" smtClean="0">
                <a:latin typeface="Maiandra GD" pitchFamily="34" charset="0"/>
              </a:rPr>
              <a:t>In August 1814, the British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conquer</a:t>
            </a:r>
            <a:r>
              <a:rPr lang="en-US" dirty="0" smtClean="0">
                <a:latin typeface="Maiandra GD" pitchFamily="34" charset="0"/>
              </a:rPr>
              <a:t> Washington DC, and burn the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Capitol</a:t>
            </a:r>
            <a:r>
              <a:rPr lang="en-US" dirty="0" smtClean="0">
                <a:latin typeface="Maiandra GD" pitchFamily="34" charset="0"/>
              </a:rPr>
              <a:t> and the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White House</a:t>
            </a:r>
            <a:r>
              <a:rPr lang="en-US" dirty="0" smtClean="0">
                <a:latin typeface="Maiandra GD" pitchFamily="34" charset="0"/>
              </a:rPr>
              <a:t>, among other buildings. Government members are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scattered</a:t>
            </a:r>
            <a:r>
              <a:rPr lang="en-US" dirty="0" smtClean="0">
                <a:latin typeface="Maiandra GD" pitchFamily="34" charset="0"/>
              </a:rPr>
              <a:t>.</a:t>
            </a:r>
          </a:p>
          <a:p>
            <a:r>
              <a:rPr lang="en-US" dirty="0" err="1" smtClean="0">
                <a:latin typeface="Maiandra GD" pitchFamily="34" charset="0"/>
              </a:rPr>
              <a:t>Dolley</a:t>
            </a:r>
            <a:r>
              <a:rPr lang="en-US" dirty="0" smtClean="0">
                <a:latin typeface="Maiandra GD" pitchFamily="34" charset="0"/>
              </a:rPr>
              <a:t> Madison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saves</a:t>
            </a:r>
            <a:r>
              <a:rPr lang="en-US" dirty="0" smtClean="0">
                <a:latin typeface="Maiandra GD" pitchFamily="34" charset="0"/>
              </a:rPr>
              <a:t> a treasured painting of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George Washington </a:t>
            </a:r>
            <a:r>
              <a:rPr lang="en-US" dirty="0" smtClean="0">
                <a:latin typeface="Maiandra GD" pitchFamily="34" charset="0"/>
              </a:rPr>
              <a:t>from the White House before it was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burned</a:t>
            </a:r>
            <a:r>
              <a:rPr lang="en-US" dirty="0" smtClean="0">
                <a:latin typeface="Maiandra GD" pitchFamily="34" charset="0"/>
              </a:rPr>
              <a:t>.</a:t>
            </a:r>
            <a:endParaRPr lang="en-US" dirty="0">
              <a:latin typeface="Maiandra GD" pitchFamily="34" charset="0"/>
            </a:endParaRPr>
          </a:p>
        </p:txBody>
      </p:sp>
      <p:pic>
        <p:nvPicPr>
          <p:cNvPr id="2050" name="Picture 2" descr="http://lindy1950.tripod.com/spar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0"/>
            <a:ext cx="2578027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Maiandra GD" panose="020E0502030308020204" pitchFamily="34" charset="0"/>
              </a:rPr>
              <a:t>Nearpod</a:t>
            </a:r>
            <a:r>
              <a:rPr lang="en-US" sz="48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Question</a:t>
            </a:r>
            <a:endParaRPr lang="en-US" sz="4800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latin typeface="Maiandra GD" panose="020E0502030308020204" pitchFamily="34" charset="0"/>
            </a:endParaRPr>
          </a:p>
          <a:p>
            <a:pPr marL="0" indent="0" algn="ctr">
              <a:buNone/>
            </a:pPr>
            <a:endParaRPr lang="en-US" sz="3200" dirty="0">
              <a:latin typeface="Maiandra GD" panose="020E050203030802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Maiandra GD" panose="020E0502030308020204" pitchFamily="34" charset="0"/>
              </a:rPr>
              <a:t>Draw what you think the burning of Washington looked like.</a:t>
            </a:r>
            <a:endParaRPr lang="en-US" sz="44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9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Maiandra GD" pitchFamily="34" charset="0"/>
              </a:rPr>
              <a:t>Burning of Washington</a:t>
            </a:r>
            <a:endParaRPr lang="en-US" sz="4800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latin typeface="Maiandra GD" pitchFamily="34" charset="0"/>
            </a:endParaRPr>
          </a:p>
          <a:p>
            <a:pPr algn="ctr">
              <a:buNone/>
            </a:pPr>
            <a:endParaRPr lang="en-US" dirty="0" smtClean="0">
              <a:latin typeface="Maiandra GD" pitchFamily="34" charset="0"/>
            </a:endParaRPr>
          </a:p>
          <a:p>
            <a:pPr algn="ctr">
              <a:buNone/>
            </a:pPr>
            <a:endParaRPr lang="en-US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Maiandra GD" pitchFamily="34" charset="0"/>
              </a:rPr>
              <a:t>Burning of Washington  (</a:t>
            </a:r>
            <a:r>
              <a:rPr lang="en-US" dirty="0" smtClean="0">
                <a:latin typeface="Maiandra GD" pitchFamily="34" charset="0"/>
              </a:rPr>
              <a:t>5:10 </a:t>
            </a:r>
            <a:r>
              <a:rPr lang="en-US" dirty="0" smtClean="0">
                <a:latin typeface="Maiandra GD" pitchFamily="34" charset="0"/>
              </a:rPr>
              <a:t>to end)  4 min </a:t>
            </a:r>
            <a:r>
              <a:rPr lang="en-US" dirty="0" smtClean="0">
                <a:latin typeface="Maiandra GD" pitchFamily="34" charset="0"/>
                <a:hlinkClick r:id="rId2"/>
              </a:rPr>
              <a:t>http://www.youtube.com/watch?v=_LgV6KIDtoE</a:t>
            </a:r>
            <a:endParaRPr lang="en-US" dirty="0" smtClean="0">
              <a:latin typeface="Maiandra GD" pitchFamily="34" charset="0"/>
            </a:endParaRP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Maiandra GD" pitchFamily="34" charset="0"/>
              </a:rPr>
              <a:t>Battle of Baltimore </a:t>
            </a:r>
            <a:endParaRPr lang="en-US" sz="4800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latin typeface="Maiandra GD" pitchFamily="34" charset="0"/>
            </a:endParaRPr>
          </a:p>
          <a:p>
            <a:pPr algn="ctr">
              <a:buNone/>
            </a:pPr>
            <a:endParaRPr lang="en-US" dirty="0" smtClean="0">
              <a:latin typeface="Maiandra GD" pitchFamily="34" charset="0"/>
            </a:endParaRPr>
          </a:p>
          <a:p>
            <a:pPr algn="ctr">
              <a:buNone/>
            </a:pPr>
            <a:endParaRPr lang="en-US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Maiandra GD" pitchFamily="34" charset="0"/>
              </a:rPr>
              <a:t>Battle of Baltimore  (15 min) </a:t>
            </a:r>
            <a:r>
              <a:rPr lang="en-US" dirty="0" smtClean="0">
                <a:latin typeface="Maiandra GD" pitchFamily="34" charset="0"/>
                <a:hlinkClick r:id="rId2"/>
              </a:rPr>
              <a:t>http://www.youtube.com/watch?v=CnRQ8-MMX28</a:t>
            </a:r>
            <a:endParaRPr lang="en-US" dirty="0" smtClean="0">
              <a:latin typeface="Maiandra GD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752" y="304800"/>
            <a:ext cx="8534400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tx1"/>
                </a:solidFill>
                <a:latin typeface="Maiandra GD" pitchFamily="34" charset="0"/>
              </a:rPr>
              <a:t>Treaty of Ghent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latin typeface="Maiandra GD" pitchFamily="34" charset="0"/>
              </a:rPr>
              <a:t>War “ends” with treaty signed on Christmas Eve of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1814</a:t>
            </a:r>
          </a:p>
          <a:p>
            <a:pPr eaLnBrk="1" hangingPunct="1">
              <a:buNone/>
              <a:defRPr/>
            </a:pPr>
            <a:endParaRPr lang="en-US" sz="1400" dirty="0" smtClean="0">
              <a:latin typeface="Maiandra GD" pitchFamily="34" charset="0"/>
            </a:endParaRPr>
          </a:p>
          <a:p>
            <a:pPr eaLnBrk="1" hangingPunct="1">
              <a:defRPr/>
            </a:pPr>
            <a:r>
              <a:rPr lang="en-US" sz="3200" dirty="0" smtClean="0">
                <a:latin typeface="Maiandra GD" pitchFamily="34" charset="0"/>
              </a:rPr>
              <a:t>STALEMATE!!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No one gained or lost territory</a:t>
            </a:r>
          </a:p>
          <a:p>
            <a:pPr eaLnBrk="1" hangingPunct="1">
              <a:buNone/>
              <a:defRPr/>
            </a:pPr>
            <a:endParaRPr lang="en-US" sz="1400" dirty="0" smtClean="0">
              <a:latin typeface="Maiandra GD" pitchFamily="34" charset="0"/>
            </a:endParaRPr>
          </a:p>
          <a:p>
            <a:pPr eaLnBrk="1" hangingPunct="1">
              <a:defRPr/>
            </a:pPr>
            <a:r>
              <a:rPr lang="en-US" sz="3200" dirty="0" smtClean="0">
                <a:latin typeface="Maiandra GD" pitchFamily="34" charset="0"/>
              </a:rPr>
              <a:t>The issue of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impressment</a:t>
            </a:r>
            <a:r>
              <a:rPr lang="en-US" sz="3200" dirty="0" smtClean="0">
                <a:latin typeface="Maiandra GD" pitchFamily="34" charset="0"/>
              </a:rPr>
              <a:t> wasn’t even addressed! (But eventually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faded</a:t>
            </a:r>
            <a:r>
              <a:rPr lang="en-US" sz="3200" dirty="0" smtClean="0">
                <a:latin typeface="Maiandra GD" pitchFamily="34" charset="0"/>
              </a:rPr>
              <a:t> on its own)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32252"/>
            <a:ext cx="8534400" cy="762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tx1"/>
                </a:solidFill>
                <a:latin typeface="Maiandra GD" pitchFamily="34" charset="0"/>
              </a:rPr>
              <a:t>Other Key People and Events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143000"/>
            <a:ext cx="5638800" cy="53340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latin typeface="Maiandra GD" pitchFamily="34" charset="0"/>
              </a:rPr>
              <a:t>Francis Scott Key wrote a poem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“The Star Spangled Banner” </a:t>
            </a:r>
            <a:r>
              <a:rPr lang="en-US" dirty="0" smtClean="0">
                <a:latin typeface="Maiandra GD" pitchFamily="34" charset="0"/>
              </a:rPr>
              <a:t>while watching the attack on Fort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McHenry</a:t>
            </a:r>
            <a:r>
              <a:rPr lang="en-US" dirty="0" smtClean="0">
                <a:latin typeface="Maiandra GD" pitchFamily="34" charset="0"/>
              </a:rPr>
              <a:t> in Baltimore Harbor</a:t>
            </a:r>
          </a:p>
          <a:p>
            <a:pPr eaLnBrk="1" hangingPunct="1">
              <a:defRPr/>
            </a:pPr>
            <a:r>
              <a:rPr lang="en-US" dirty="0" smtClean="0">
                <a:latin typeface="Maiandra GD" pitchFamily="34" charset="0"/>
              </a:rPr>
              <a:t>Andrew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Jackson</a:t>
            </a:r>
            <a:r>
              <a:rPr lang="en-US" dirty="0" smtClean="0">
                <a:latin typeface="Maiandra GD" pitchFamily="34" charset="0"/>
              </a:rPr>
              <a:t> becomes a war hero at the Battle of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New Orleans </a:t>
            </a:r>
            <a:r>
              <a:rPr lang="en-US" dirty="0" smtClean="0">
                <a:latin typeface="Maiandra GD" pitchFamily="34" charset="0"/>
              </a:rPr>
              <a:t>in January of 1815 (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after</a:t>
            </a:r>
            <a:r>
              <a:rPr lang="en-US" dirty="0" smtClean="0">
                <a:latin typeface="Maiandra GD" pitchFamily="34" charset="0"/>
              </a:rPr>
              <a:t> the treaty to end the war had been signed) </a:t>
            </a:r>
          </a:p>
        </p:txBody>
      </p:sp>
      <p:pic>
        <p:nvPicPr>
          <p:cNvPr id="1026" name="Picture 2" descr="http://newsdesk.si.edu/sites/default/files/photos/Andrew-Jackson-by-Pea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86200"/>
            <a:ext cx="2286000" cy="290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ANCIS SCOTT KE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094252"/>
            <a:ext cx="2157169" cy="275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Maiandra GD" pitchFamily="34" charset="0"/>
              </a:rPr>
              <a:t>Background Information </a:t>
            </a:r>
            <a:endParaRPr lang="en-US" sz="4800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2298" y="1676400"/>
            <a:ext cx="8503920" cy="457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Maiandra GD" pitchFamily="34" charset="0"/>
              </a:rPr>
              <a:t>The first three presidents of the United States worked very hard to avoid war with Britain &amp; France. </a:t>
            </a:r>
          </a:p>
          <a:p>
            <a:r>
              <a:rPr lang="en-US" sz="3600" dirty="0" smtClean="0">
                <a:latin typeface="Maiandra GD" pitchFamily="34" charset="0"/>
              </a:rPr>
              <a:t>Despite these efforts and as a result of tensions with both nations, the United States went to war in June of 1812. </a:t>
            </a:r>
            <a:endParaRPr lang="en-US" sz="36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Maiandra GD" panose="020E0502030308020204" pitchFamily="34" charset="0"/>
              </a:rPr>
              <a:t>Nearpod</a:t>
            </a:r>
            <a:r>
              <a:rPr lang="en-US" sz="48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Question</a:t>
            </a:r>
            <a:endParaRPr lang="en-US" sz="4800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1800" dirty="0" smtClean="0">
              <a:latin typeface="Maiandra GD" panose="020E050203030802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Maiandra GD" panose="020E0502030308020204" pitchFamily="34" charset="0"/>
              </a:rPr>
              <a:t>Visit </a:t>
            </a:r>
            <a:r>
              <a:rPr lang="en-US" sz="3600" dirty="0">
                <a:latin typeface="Maiandra GD" panose="020E0502030308020204" pitchFamily="34" charset="0"/>
              </a:rPr>
              <a:t>this site: </a:t>
            </a:r>
            <a:r>
              <a:rPr lang="en-US" sz="3600" b="1" u="sng" dirty="0">
                <a:latin typeface="Maiandra GD" panose="020E0502030308020204" pitchFamily="34" charset="0"/>
                <a:hlinkClick r:id="rId2"/>
              </a:rPr>
              <a:t>http://</a:t>
            </a:r>
            <a:r>
              <a:rPr lang="en-US" sz="3600" b="1" u="sng" dirty="0" smtClean="0">
                <a:latin typeface="Maiandra GD" panose="020E0502030308020204" pitchFamily="34" charset="0"/>
                <a:hlinkClick r:id="rId2"/>
              </a:rPr>
              <a:t>www.history.com/topics/war-of-1812</a:t>
            </a:r>
            <a:endParaRPr lang="en-US" b="1" u="sng" dirty="0" smtClean="0">
              <a:latin typeface="Maiandra GD" panose="020E050203030802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Maiandra GD" panose="020E0502030308020204" pitchFamily="34" charset="0"/>
              </a:rPr>
              <a:t>Based on your reading &amp; notes, summarize the War of 1812 with three facts. </a:t>
            </a:r>
            <a:endParaRPr lang="en-US" sz="40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73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Maiandra GD" panose="020E0502030308020204" pitchFamily="34" charset="0"/>
              </a:rPr>
              <a:t>Nearpod</a:t>
            </a:r>
            <a:r>
              <a:rPr lang="en-US" sz="48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Question</a:t>
            </a:r>
            <a:endParaRPr lang="en-US" sz="4800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>
              <a:latin typeface="Maiandra GD" panose="020E0502030308020204" pitchFamily="34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Maiandra GD" panose="020E0502030308020204" pitchFamily="34" charset="0"/>
              </a:rPr>
              <a:t>Who were the first three presidents of the United State?</a:t>
            </a:r>
            <a:endParaRPr lang="en-US" sz="4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3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62001"/>
          </a:xfrm>
        </p:spPr>
        <p:txBody>
          <a:bodyPr>
            <a:normAutofit/>
          </a:bodyPr>
          <a:lstStyle/>
          <a:p>
            <a:r>
              <a:rPr lang="en-US" dirty="0" smtClean="0"/>
              <a:t>War of 1812</a:t>
            </a:r>
            <a:endParaRPr lang="en-US" dirty="0"/>
          </a:p>
        </p:txBody>
      </p:sp>
      <p:pic>
        <p:nvPicPr>
          <p:cNvPr id="10242" name="Picture 2" descr="http://media.maps.com/magellan/Images/USAH009-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Maiandra GD" pitchFamily="34" charset="0"/>
              </a:rPr>
              <a:t>Ships Seized!</a:t>
            </a:r>
            <a:endParaRPr lang="en-US" sz="6000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latin typeface="Maiandra GD" pitchFamily="34" charset="0"/>
              </a:rPr>
              <a:t>1803 Britain and France go to war again – US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 remains neutral</a:t>
            </a:r>
          </a:p>
          <a:p>
            <a:r>
              <a:rPr lang="en-US" dirty="0" smtClean="0">
                <a:latin typeface="Maiandra GD" pitchFamily="34" charset="0"/>
              </a:rPr>
              <a:t>Both nations violate the United States’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neutrality</a:t>
            </a:r>
          </a:p>
          <a:p>
            <a:r>
              <a:rPr lang="en-US" dirty="0" smtClean="0">
                <a:latin typeface="Maiandra GD" pitchFamily="34" charset="0"/>
              </a:rPr>
              <a:t>1805 – 1807 hundreds of US </a:t>
            </a: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ships</a:t>
            </a:r>
            <a:r>
              <a:rPr lang="en-US" dirty="0" smtClean="0">
                <a:latin typeface="Maiandra GD" pitchFamily="34" charset="0"/>
              </a:rPr>
              <a:t> captured</a:t>
            </a:r>
          </a:p>
          <a:p>
            <a:r>
              <a:rPr lang="en-US" u="sng" dirty="0" smtClean="0">
                <a:latin typeface="Maiandra GD" pitchFamily="34" charset="0"/>
              </a:rPr>
              <a:t>Impressment</a:t>
            </a:r>
            <a:r>
              <a:rPr lang="en-US" dirty="0" smtClean="0">
                <a:latin typeface="Maiandra GD" pitchFamily="34" charset="0"/>
              </a:rPr>
              <a:t> – </a:t>
            </a:r>
            <a:r>
              <a:rPr lang="en-US" dirty="0">
                <a:solidFill>
                  <a:srgbClr val="FF0000"/>
                </a:solidFill>
                <a:latin typeface="Maiandra GD" pitchFamily="34" charset="0"/>
              </a:rPr>
              <a:t>when the British </a:t>
            </a:r>
            <a:endParaRPr lang="en-US" dirty="0" smtClean="0">
              <a:solidFill>
                <a:srgbClr val="FF0000"/>
              </a:solidFill>
              <a:latin typeface="Maiandra GD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    Navy </a:t>
            </a:r>
            <a:r>
              <a:rPr lang="en-US" dirty="0">
                <a:solidFill>
                  <a:srgbClr val="FF0000"/>
                </a:solidFill>
                <a:latin typeface="Maiandra GD" pitchFamily="34" charset="0"/>
              </a:rPr>
              <a:t>captured and forced </a:t>
            </a:r>
            <a:endParaRPr lang="en-US" dirty="0" smtClean="0">
              <a:solidFill>
                <a:srgbClr val="FF0000"/>
              </a:solidFill>
              <a:latin typeface="Maiandra GD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    thousands </a:t>
            </a:r>
            <a:r>
              <a:rPr lang="en-US" dirty="0">
                <a:solidFill>
                  <a:srgbClr val="FF0000"/>
                </a:solidFill>
                <a:latin typeface="Maiandra GD" pitchFamily="34" charset="0"/>
              </a:rPr>
              <a:t>of US sailors to </a:t>
            </a:r>
            <a:endParaRPr lang="en-US" dirty="0" smtClean="0">
              <a:solidFill>
                <a:srgbClr val="FF0000"/>
              </a:solidFill>
              <a:latin typeface="Maiandra GD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Maiandra GD" pitchFamily="34" charset="0"/>
              </a:rPr>
              <a:t>    serve </a:t>
            </a:r>
            <a:r>
              <a:rPr lang="en-US" dirty="0">
                <a:solidFill>
                  <a:srgbClr val="FF0000"/>
                </a:solidFill>
                <a:latin typeface="Maiandra GD" pitchFamily="34" charset="0"/>
              </a:rPr>
              <a:t>on British ships</a:t>
            </a:r>
            <a:endParaRPr lang="en-US" b="1" u="sng" dirty="0">
              <a:solidFill>
                <a:srgbClr val="FF0000"/>
              </a:solidFill>
              <a:latin typeface="Maiandra GD" pitchFamily="34" charset="0"/>
            </a:endParaRPr>
          </a:p>
        </p:txBody>
      </p:sp>
      <p:pic>
        <p:nvPicPr>
          <p:cNvPr id="9218" name="Picture 2" descr="http://www.destinationsouthernmaryland.com/assets/impressment_16107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14800"/>
            <a:ext cx="2895600" cy="2344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Maiandra GD" pitchFamily="34" charset="0"/>
              </a:rPr>
              <a:t>Jefferson Tries to Remain Neutral</a:t>
            </a:r>
            <a:endParaRPr lang="en-US" sz="4400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Maiandra GD" pitchFamily="34" charset="0"/>
              </a:rPr>
              <a:t>Embargo Act (1807)</a:t>
            </a:r>
            <a:r>
              <a:rPr lang="en-US" sz="3200" dirty="0">
                <a:solidFill>
                  <a:srgbClr val="FF0000"/>
                </a:solidFill>
                <a:latin typeface="Maiandra GD" pitchFamily="34" charset="0"/>
              </a:rPr>
              <a:t> </a:t>
            </a:r>
            <a:r>
              <a:rPr lang="en-US" sz="3200" dirty="0">
                <a:latin typeface="Maiandra GD" pitchFamily="34" charset="0"/>
              </a:rPr>
              <a:t>– banned Americans from </a:t>
            </a:r>
            <a:r>
              <a:rPr lang="en-US" sz="3200" dirty="0">
                <a:solidFill>
                  <a:srgbClr val="FF0000"/>
                </a:solidFill>
                <a:latin typeface="Maiandra GD" pitchFamily="34" charset="0"/>
              </a:rPr>
              <a:t>exporting</a:t>
            </a:r>
            <a:r>
              <a:rPr lang="en-US" sz="3200" dirty="0">
                <a:latin typeface="Maiandra GD" pitchFamily="34" charset="0"/>
              </a:rPr>
              <a:t> or importing </a:t>
            </a:r>
            <a:r>
              <a:rPr lang="en-US" sz="3200" dirty="0" smtClean="0">
                <a:latin typeface="Maiandra GD" pitchFamily="34" charset="0"/>
              </a:rPr>
              <a:t>goods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hoped this would stop </a:t>
            </a:r>
            <a:r>
              <a:rPr lang="en-US" sz="2800" dirty="0" smtClean="0">
                <a:solidFill>
                  <a:srgbClr val="FF0000"/>
                </a:solidFill>
                <a:latin typeface="Maiandra GD" pitchFamily="34" charset="0"/>
              </a:rPr>
              <a:t>neutrality violations </a:t>
            </a:r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by cutting off supplies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Oops! This hurt </a:t>
            </a:r>
            <a:r>
              <a:rPr lang="en-US" sz="2800" dirty="0" smtClean="0">
                <a:solidFill>
                  <a:srgbClr val="FF0000"/>
                </a:solidFill>
                <a:latin typeface="Maiandra GD" pitchFamily="34" charset="0"/>
              </a:rPr>
              <a:t>Americans</a:t>
            </a:r>
            <a:r>
              <a:rPr lang="en-US" sz="2800" dirty="0" smtClean="0">
                <a:latin typeface="Maiandra GD" pitchFamily="34" charset="0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especially in </a:t>
            </a:r>
            <a:r>
              <a:rPr lang="en-US" sz="2800" dirty="0" smtClean="0">
                <a:solidFill>
                  <a:srgbClr val="FF0000"/>
                </a:solidFill>
                <a:latin typeface="Maiandra GD" pitchFamily="34" charset="0"/>
              </a:rPr>
              <a:t>New England</a:t>
            </a:r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, more than it hurt Great Britain and France</a:t>
            </a:r>
          </a:p>
          <a:p>
            <a:pPr>
              <a:buNone/>
            </a:pPr>
            <a:endParaRPr lang="en-US" sz="1600" b="1" u="sng" dirty="0" smtClean="0">
              <a:latin typeface="Maiandra GD" pitchFamily="34" charset="0"/>
            </a:endParaRPr>
          </a:p>
          <a:p>
            <a:r>
              <a:rPr lang="en-US" sz="3200" b="1" u="sng" dirty="0" err="1" smtClean="0">
                <a:latin typeface="Maiandra GD" pitchFamily="34" charset="0"/>
              </a:rPr>
              <a:t>Nonintercourse</a:t>
            </a:r>
            <a:r>
              <a:rPr lang="en-US" sz="3200" b="1" u="sng" dirty="0" smtClean="0">
                <a:latin typeface="Maiandra GD" pitchFamily="34" charset="0"/>
              </a:rPr>
              <a:t> </a:t>
            </a:r>
            <a:r>
              <a:rPr lang="en-US" sz="3200" b="1" u="sng" dirty="0">
                <a:latin typeface="Maiandra GD" pitchFamily="34" charset="0"/>
              </a:rPr>
              <a:t>Act (1809)</a:t>
            </a:r>
            <a:r>
              <a:rPr lang="en-US" sz="3200" dirty="0">
                <a:latin typeface="Maiandra GD" pitchFamily="34" charset="0"/>
              </a:rPr>
              <a:t> – allowed Americans to </a:t>
            </a:r>
            <a:r>
              <a:rPr lang="en-US" sz="3200" dirty="0">
                <a:solidFill>
                  <a:srgbClr val="FF0000"/>
                </a:solidFill>
                <a:latin typeface="Maiandra GD" pitchFamily="34" charset="0"/>
              </a:rPr>
              <a:t>trade</a:t>
            </a:r>
            <a:r>
              <a:rPr lang="en-US" sz="3200" dirty="0">
                <a:latin typeface="Maiandra GD" pitchFamily="34" charset="0"/>
              </a:rPr>
              <a:t> with any country EXCEPT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Great Britain </a:t>
            </a:r>
            <a:r>
              <a:rPr lang="en-US" sz="3200" dirty="0">
                <a:latin typeface="Maiandra GD" pitchFamily="34" charset="0"/>
              </a:rPr>
              <a:t>and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France</a:t>
            </a:r>
            <a:endParaRPr lang="en-US" sz="3200" dirty="0">
              <a:solidFill>
                <a:srgbClr val="FF0000"/>
              </a:solidFill>
              <a:latin typeface="Maiandra GD" pitchFamily="34" charset="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067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 smtClean="0"/>
          </a:p>
          <a:p>
            <a:pPr indent="0"/>
            <a:r>
              <a:rPr lang="en-US" dirty="0" smtClean="0"/>
              <a:t>  </a:t>
            </a:r>
            <a:r>
              <a:rPr lang="en-US" sz="3200" dirty="0" smtClean="0">
                <a:latin typeface="Maiandra GD" pitchFamily="34" charset="0"/>
              </a:rPr>
              <a:t>James Madison </a:t>
            </a:r>
          </a:p>
          <a:p>
            <a:pPr indent="0">
              <a:buNone/>
            </a:pPr>
            <a:r>
              <a:rPr lang="en-US" sz="3200" dirty="0" smtClean="0">
                <a:latin typeface="Maiandra GD" pitchFamily="34" charset="0"/>
              </a:rPr>
              <a:t>   becomes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President</a:t>
            </a:r>
            <a:r>
              <a:rPr lang="en-US" sz="3200" dirty="0" smtClean="0">
                <a:latin typeface="Maiandra GD" pitchFamily="34" charset="0"/>
              </a:rPr>
              <a:t> </a:t>
            </a:r>
          </a:p>
          <a:p>
            <a:pPr indent="0">
              <a:buNone/>
            </a:pPr>
            <a:r>
              <a:rPr lang="en-US" sz="3200" dirty="0" smtClean="0">
                <a:latin typeface="Maiandra GD" pitchFamily="34" charset="0"/>
              </a:rPr>
              <a:t>   in 1809 </a:t>
            </a:r>
          </a:p>
          <a:p>
            <a:pPr indent="0">
              <a:buNone/>
            </a:pPr>
            <a:endParaRPr lang="en-US" sz="3200" dirty="0" smtClean="0">
              <a:latin typeface="Maiandra GD" pitchFamily="34" charset="0"/>
            </a:endParaRPr>
          </a:p>
          <a:p>
            <a:pPr indent="0"/>
            <a:r>
              <a:rPr lang="en-US" sz="3200" dirty="0" smtClean="0">
                <a:latin typeface="Maiandra GD" pitchFamily="34" charset="0"/>
              </a:rPr>
              <a:t> Great Britain and France </a:t>
            </a:r>
          </a:p>
          <a:p>
            <a:pPr indent="0">
              <a:buNone/>
            </a:pPr>
            <a:r>
              <a:rPr lang="en-US" sz="3200" dirty="0" smtClean="0">
                <a:latin typeface="Maiandra GD" pitchFamily="34" charset="0"/>
              </a:rPr>
              <a:t>   continuing to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violate</a:t>
            </a:r>
          </a:p>
          <a:p>
            <a:pPr indent="0">
              <a:buNone/>
            </a:pPr>
            <a:r>
              <a:rPr lang="en-US" sz="3200" dirty="0" smtClean="0">
                <a:latin typeface="Maiandra GD" pitchFamily="34" charset="0"/>
              </a:rPr>
              <a:t>   US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neutrality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 descr="http://shaysrebellion.stcc.edu/narratives/views/portrait_james_madi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4024648" cy="4572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1000" y="2286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Maiandra GD" pitchFamily="34" charset="0"/>
              </a:rPr>
              <a:t>A New President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Maiandra GD" pitchFamily="34" charset="0"/>
              </a:rPr>
              <a:t>War of 1812 Video</a:t>
            </a:r>
            <a:endParaRPr lang="en-US" sz="4800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latin typeface="Maiandra GD" pitchFamily="34" charset="0"/>
            </a:endParaRPr>
          </a:p>
          <a:p>
            <a:pPr algn="ctr">
              <a:buNone/>
            </a:pPr>
            <a:endParaRPr lang="en-US" sz="3600" dirty="0" smtClean="0">
              <a:latin typeface="Maiandra GD" pitchFamily="34" charset="0"/>
            </a:endParaRPr>
          </a:p>
          <a:p>
            <a:pPr algn="ctr">
              <a:buNone/>
            </a:pPr>
            <a:r>
              <a:rPr lang="en-US" sz="3600" dirty="0" smtClean="0">
                <a:latin typeface="Maiandra GD" pitchFamily="34" charset="0"/>
              </a:rPr>
              <a:t>James Madison &amp; the War of 1812</a:t>
            </a:r>
          </a:p>
          <a:p>
            <a:pPr lvl="1" algn="ctr">
              <a:buNone/>
            </a:pPr>
            <a:r>
              <a:rPr lang="en-US" sz="3600" dirty="0" smtClean="0">
                <a:latin typeface="Maiandra GD" pitchFamily="34" charset="0"/>
                <a:hlinkClick r:id="rId2"/>
              </a:rPr>
              <a:t>http://www.history.com/topics/war-of-1812</a:t>
            </a:r>
            <a:endParaRPr lang="en-US" sz="360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752" y="152400"/>
            <a:ext cx="8534400" cy="914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tx1"/>
                </a:solidFill>
                <a:latin typeface="Maiandra GD" pitchFamily="34" charset="0"/>
              </a:rPr>
              <a:t>To War or Not to War?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u="sng" dirty="0">
                <a:latin typeface="Maiandra GD" pitchFamily="34" charset="0"/>
              </a:rPr>
              <a:t>War Hawks </a:t>
            </a:r>
            <a:r>
              <a:rPr lang="en-US" sz="3200" dirty="0">
                <a:latin typeface="Maiandra GD" pitchFamily="34" charset="0"/>
              </a:rPr>
              <a:t>– people in </a:t>
            </a:r>
            <a:r>
              <a:rPr lang="en-US" sz="3200" dirty="0">
                <a:solidFill>
                  <a:srgbClr val="FF0000"/>
                </a:solidFill>
                <a:latin typeface="Maiandra GD" pitchFamily="34" charset="0"/>
              </a:rPr>
              <a:t>Congress</a:t>
            </a:r>
            <a:r>
              <a:rPr lang="en-US" sz="3200" dirty="0">
                <a:latin typeface="Maiandra GD" pitchFamily="34" charset="0"/>
              </a:rPr>
              <a:t> who wanted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war </a:t>
            </a:r>
            <a:r>
              <a:rPr lang="en-US" sz="3200" dirty="0" smtClean="0">
                <a:latin typeface="Maiandra GD" pitchFamily="34" charset="0"/>
              </a:rPr>
              <a:t>with </a:t>
            </a:r>
            <a:r>
              <a:rPr lang="en-US" sz="3200" dirty="0">
                <a:latin typeface="Maiandra GD" pitchFamily="34" charset="0"/>
              </a:rPr>
              <a:t>Great Britain (mostly from </a:t>
            </a:r>
            <a:r>
              <a:rPr lang="en-US" sz="3200" dirty="0" smtClean="0">
                <a:latin typeface="Maiandra GD" pitchFamily="34" charset="0"/>
              </a:rPr>
              <a:t>the </a:t>
            </a:r>
            <a:r>
              <a:rPr lang="en-US" sz="3200" dirty="0" smtClean="0">
                <a:solidFill>
                  <a:srgbClr val="FF0000"/>
                </a:solidFill>
                <a:latin typeface="Maiandra GD" pitchFamily="34" charset="0"/>
              </a:rPr>
              <a:t>South</a:t>
            </a:r>
            <a:r>
              <a:rPr lang="en-US" sz="3200" dirty="0" smtClean="0">
                <a:latin typeface="Maiandra GD" pitchFamily="34" charset="0"/>
              </a:rPr>
              <a:t> and the </a:t>
            </a:r>
            <a:r>
              <a:rPr lang="en-US" sz="3200" dirty="0">
                <a:solidFill>
                  <a:srgbClr val="FF0000"/>
                </a:solidFill>
                <a:latin typeface="Maiandra GD" pitchFamily="34" charset="0"/>
              </a:rPr>
              <a:t>West</a:t>
            </a:r>
            <a:r>
              <a:rPr lang="en-US" sz="3200" dirty="0" smtClean="0">
                <a:latin typeface="Maiandra GD" pitchFamily="34" charset="0"/>
              </a:rPr>
              <a:t>)</a:t>
            </a:r>
            <a:endParaRPr lang="en-US" dirty="0"/>
          </a:p>
          <a:p>
            <a:r>
              <a:rPr lang="en-US" sz="3200" dirty="0" smtClean="0">
                <a:latin typeface="Maiandra GD" pitchFamily="34" charset="0"/>
              </a:rPr>
              <a:t>Reasons to go to war: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revenge </a:t>
            </a:r>
            <a:r>
              <a:rPr lang="en-US" sz="2800" dirty="0">
                <a:solidFill>
                  <a:schemeClr val="tx1"/>
                </a:solidFill>
                <a:latin typeface="Maiandra GD" pitchFamily="34" charset="0"/>
              </a:rPr>
              <a:t>for </a:t>
            </a:r>
            <a:r>
              <a:rPr lang="en-US" sz="2800" dirty="0">
                <a:solidFill>
                  <a:srgbClr val="FF0000"/>
                </a:solidFill>
                <a:latin typeface="Maiandra GD" pitchFamily="34" charset="0"/>
              </a:rPr>
              <a:t>seizing sailors </a:t>
            </a:r>
            <a:r>
              <a:rPr lang="en-US" sz="2800" dirty="0">
                <a:solidFill>
                  <a:schemeClr val="tx1"/>
                </a:solidFill>
                <a:latin typeface="Maiandra GD" pitchFamily="34" charset="0"/>
              </a:rPr>
              <a:t>and </a:t>
            </a:r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ships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  <a:latin typeface="Maiandra GD" pitchFamily="34" charset="0"/>
              </a:rPr>
              <a:t>excuse</a:t>
            </a:r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Maiandra GD" pitchFamily="34" charset="0"/>
              </a:rPr>
              <a:t>to conquer </a:t>
            </a:r>
            <a:r>
              <a:rPr lang="en-US" sz="2800" dirty="0" smtClean="0">
                <a:solidFill>
                  <a:srgbClr val="FF0000"/>
                </a:solidFill>
                <a:latin typeface="Maiandra GD" pitchFamily="34" charset="0"/>
              </a:rPr>
              <a:t>Canada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Maiandra GD" pitchFamily="34" charset="0"/>
              </a:rPr>
              <a:t>believe Great Britain </a:t>
            </a:r>
            <a:r>
              <a:rPr lang="en-US" sz="2800" dirty="0">
                <a:solidFill>
                  <a:schemeClr val="tx1"/>
                </a:solidFill>
                <a:latin typeface="Maiandra GD" pitchFamily="34" charset="0"/>
              </a:rPr>
              <a:t>is arming </a:t>
            </a:r>
            <a:r>
              <a:rPr lang="en-US" sz="2800" dirty="0" smtClean="0">
                <a:solidFill>
                  <a:srgbClr val="FF0000"/>
                </a:solidFill>
                <a:latin typeface="Maiandra GD" pitchFamily="34" charset="0"/>
              </a:rPr>
              <a:t>Native Americans </a:t>
            </a:r>
            <a:r>
              <a:rPr lang="en-US" sz="2800" dirty="0">
                <a:solidFill>
                  <a:schemeClr val="tx1"/>
                </a:solidFill>
                <a:latin typeface="Maiandra GD" pitchFamily="34" charset="0"/>
              </a:rPr>
              <a:t>to attack </a:t>
            </a:r>
            <a:r>
              <a:rPr lang="en-US" sz="2800" dirty="0">
                <a:solidFill>
                  <a:srgbClr val="FF0000"/>
                </a:solidFill>
                <a:latin typeface="Maiandra GD" pitchFamily="34" charset="0"/>
              </a:rPr>
              <a:t>settlers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812</TotalTime>
  <Words>649</Words>
  <Application>Microsoft Office PowerPoint</Application>
  <PresentationFormat>On-screen Show (4:3)</PresentationFormat>
  <Paragraphs>100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Georgia</vt:lpstr>
      <vt:lpstr>Maiandra GD</vt:lpstr>
      <vt:lpstr>Wingdings</vt:lpstr>
      <vt:lpstr>Wingdings 2</vt:lpstr>
      <vt:lpstr>Civic</vt:lpstr>
      <vt:lpstr>PowerPoint Presentation</vt:lpstr>
      <vt:lpstr>Background Information </vt:lpstr>
      <vt:lpstr>Nearpod Question</vt:lpstr>
      <vt:lpstr>War of 1812</vt:lpstr>
      <vt:lpstr>Ships Seized!</vt:lpstr>
      <vt:lpstr>Jefferson Tries to Remain Neutral</vt:lpstr>
      <vt:lpstr> </vt:lpstr>
      <vt:lpstr>War of 1812 Video</vt:lpstr>
      <vt:lpstr>To War or Not to War?</vt:lpstr>
      <vt:lpstr>To War or Not to War?</vt:lpstr>
      <vt:lpstr>Nearpod Question</vt:lpstr>
      <vt:lpstr>Nearpod Question</vt:lpstr>
      <vt:lpstr>War Begins</vt:lpstr>
      <vt:lpstr>Washington is Burned</vt:lpstr>
      <vt:lpstr>Nearpod Question</vt:lpstr>
      <vt:lpstr>Burning of Washington</vt:lpstr>
      <vt:lpstr>Battle of Baltimore </vt:lpstr>
      <vt:lpstr>Treaty of Ghent</vt:lpstr>
      <vt:lpstr>Other Key People and Events</vt:lpstr>
      <vt:lpstr>Nearpod Question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of 1812</dc:title>
  <dc:creator>kmackey</dc:creator>
  <cp:lastModifiedBy>nferrari2</cp:lastModifiedBy>
  <cp:revision>59</cp:revision>
  <dcterms:created xsi:type="dcterms:W3CDTF">2013-11-26T17:00:25Z</dcterms:created>
  <dcterms:modified xsi:type="dcterms:W3CDTF">2015-12-03T12:45:02Z</dcterms:modified>
</cp:coreProperties>
</file>